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894" r:id="rId2"/>
    <p:sldMasterId id="2147483928" r:id="rId3"/>
    <p:sldMasterId id="2147483932" r:id="rId4"/>
    <p:sldMasterId id="2147483947" r:id="rId5"/>
    <p:sldMasterId id="2147483962" r:id="rId6"/>
    <p:sldMasterId id="2147483977" r:id="rId7"/>
  </p:sldMasterIdLst>
  <p:notesMasterIdLst>
    <p:notesMasterId r:id="rId85"/>
  </p:notesMasterIdLst>
  <p:sldIdLst>
    <p:sldId id="256" r:id="rId8"/>
    <p:sldId id="607" r:id="rId9"/>
    <p:sldId id="605" r:id="rId10"/>
    <p:sldId id="756" r:id="rId11"/>
    <p:sldId id="757" r:id="rId12"/>
    <p:sldId id="758" r:id="rId13"/>
    <p:sldId id="760" r:id="rId14"/>
    <p:sldId id="615" r:id="rId15"/>
    <p:sldId id="765" r:id="rId16"/>
    <p:sldId id="767" r:id="rId17"/>
    <p:sldId id="759" r:id="rId18"/>
    <p:sldId id="851" r:id="rId19"/>
    <p:sldId id="761" r:id="rId20"/>
    <p:sldId id="613" r:id="rId21"/>
    <p:sldId id="614" r:id="rId22"/>
    <p:sldId id="743" r:id="rId23"/>
    <p:sldId id="772" r:id="rId24"/>
    <p:sldId id="609" r:id="rId25"/>
    <p:sldId id="748" r:id="rId26"/>
    <p:sldId id="751" r:id="rId27"/>
    <p:sldId id="750" r:id="rId28"/>
    <p:sldId id="752" r:id="rId29"/>
    <p:sldId id="768" r:id="rId30"/>
    <p:sldId id="763" r:id="rId31"/>
    <p:sldId id="744" r:id="rId32"/>
    <p:sldId id="771" r:id="rId33"/>
    <p:sldId id="747" r:id="rId34"/>
    <p:sldId id="749" r:id="rId35"/>
    <p:sldId id="775" r:id="rId36"/>
    <p:sldId id="774" r:id="rId37"/>
    <p:sldId id="803" r:id="rId38"/>
    <p:sldId id="766" r:id="rId39"/>
    <p:sldId id="608" r:id="rId40"/>
    <p:sldId id="611" r:id="rId41"/>
    <p:sldId id="610" r:id="rId42"/>
    <p:sldId id="779" r:id="rId43"/>
    <p:sldId id="799" r:id="rId44"/>
    <p:sldId id="857" r:id="rId45"/>
    <p:sldId id="618" r:id="rId46"/>
    <p:sldId id="619" r:id="rId47"/>
    <p:sldId id="776" r:id="rId48"/>
    <p:sldId id="805" r:id="rId49"/>
    <p:sldId id="798" r:id="rId50"/>
    <p:sldId id="852" r:id="rId51"/>
    <p:sldId id="853" r:id="rId52"/>
    <p:sldId id="804" r:id="rId53"/>
    <p:sldId id="620" r:id="rId54"/>
    <p:sldId id="819" r:id="rId55"/>
    <p:sldId id="626" r:id="rId56"/>
    <p:sldId id="707" r:id="rId57"/>
    <p:sldId id="709" r:id="rId58"/>
    <p:sldId id="715" r:id="rId59"/>
    <p:sldId id="786" r:id="rId60"/>
    <p:sldId id="637" r:id="rId61"/>
    <p:sldId id="821" r:id="rId62"/>
    <p:sldId id="790" r:id="rId63"/>
    <p:sldId id="710" r:id="rId64"/>
    <p:sldId id="822" r:id="rId65"/>
    <p:sldId id="711" r:id="rId66"/>
    <p:sldId id="717" r:id="rId67"/>
    <p:sldId id="714" r:id="rId68"/>
    <p:sldId id="674" r:id="rId69"/>
    <p:sldId id="780" r:id="rId70"/>
    <p:sldId id="718" r:id="rId71"/>
    <p:sldId id="824" r:id="rId72"/>
    <p:sldId id="854" r:id="rId73"/>
    <p:sldId id="781" r:id="rId74"/>
    <p:sldId id="826" r:id="rId75"/>
    <p:sldId id="847" r:id="rId76"/>
    <p:sldId id="842" r:id="rId77"/>
    <p:sldId id="841" r:id="rId78"/>
    <p:sldId id="833" r:id="rId79"/>
    <p:sldId id="834" r:id="rId80"/>
    <p:sldId id="856" r:id="rId81"/>
    <p:sldId id="846" r:id="rId82"/>
    <p:sldId id="827" r:id="rId83"/>
    <p:sldId id="855" r:id="rId8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2" pos="3840" userDrawn="1">
          <p15:clr>
            <a:srgbClr val="A4A3A4"/>
          </p15:clr>
        </p15:guide>
        <p15:guide id="3" orient="horz" pos="213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0000"/>
    <a:srgbClr val="5E0C0A"/>
    <a:srgbClr val="0000FF"/>
    <a:srgbClr val="640000"/>
    <a:srgbClr val="981310"/>
    <a:srgbClr val="9E0000"/>
    <a:srgbClr val="69E592"/>
    <a:srgbClr val="FFF682"/>
    <a:srgbClr val="6210B4"/>
    <a:srgbClr val="E8E2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64" autoAdjust="0"/>
    <p:restoredTop sz="84489" autoAdjust="0"/>
  </p:normalViewPr>
  <p:slideViewPr>
    <p:cSldViewPr snapToGrid="0" showGuides="1">
      <p:cViewPr>
        <p:scale>
          <a:sx n="50" d="100"/>
          <a:sy n="50" d="100"/>
        </p:scale>
        <p:origin x="-510" y="-276"/>
      </p:cViewPr>
      <p:guideLst>
        <p:guide orient="horz" pos="2137"/>
        <p:guide pos="3840"/>
      </p:guideLst>
    </p:cSldViewPr>
  </p:slideViewPr>
  <p:notesTextViewPr>
    <p:cViewPr>
      <p:scale>
        <a:sx n="3" d="2"/>
        <a:sy n="3" d="2"/>
      </p:scale>
      <p:origin x="0" y="0"/>
    </p:cViewPr>
  </p:notesTextViewPr>
  <p:sorterViewPr>
    <p:cViewPr varScale="1">
      <p:scale>
        <a:sx n="100" d="100"/>
        <a:sy n="100" d="100"/>
      </p:scale>
      <p:origin x="0" y="-77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slide" Target="slides/slide77.xml"/><Relationship Id="rId89"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3" Type="http://schemas.microsoft.com/office/2015/10/relationships/revisionInfo" Target="revisionInfo.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20AE68-0E67-4168-B417-769BCBF05C85}" type="datetimeFigureOut">
              <a:rPr lang="el-GR" smtClean="0"/>
              <a:t>24/9/2017</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3C58F7-E0FA-4C20-A067-67484D22E22B}" type="slidenum">
              <a:rPr lang="el-GR" smtClean="0"/>
              <a:t>‹#›</a:t>
            </a:fld>
            <a:endParaRPr lang="el-GR"/>
          </a:p>
        </p:txBody>
      </p:sp>
    </p:spTree>
    <p:extLst>
      <p:ext uri="{BB962C8B-B14F-4D97-AF65-F5344CB8AC3E}">
        <p14:creationId xmlns:p14="http://schemas.microsoft.com/office/powerpoint/2010/main" val="4101776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73C58F7-E0FA-4C20-A067-67484D22E22B}" type="slidenum">
              <a:rPr lang="el-GR" smtClean="0"/>
              <a:t>1</a:t>
            </a:fld>
            <a:endParaRPr lang="el-GR"/>
          </a:p>
        </p:txBody>
      </p:sp>
    </p:spTree>
    <p:extLst>
      <p:ext uri="{BB962C8B-B14F-4D97-AF65-F5344CB8AC3E}">
        <p14:creationId xmlns:p14="http://schemas.microsoft.com/office/powerpoint/2010/main" val="1154468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73C58F7-E0FA-4C20-A067-67484D22E22B}" type="slidenum">
              <a:rPr lang="el-GR" smtClean="0"/>
              <a:t>22</a:t>
            </a:fld>
            <a:endParaRPr lang="el-GR"/>
          </a:p>
        </p:txBody>
      </p:sp>
    </p:spTree>
    <p:extLst>
      <p:ext uri="{BB962C8B-B14F-4D97-AF65-F5344CB8AC3E}">
        <p14:creationId xmlns:p14="http://schemas.microsoft.com/office/powerpoint/2010/main" val="1926969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73C58F7-E0FA-4C20-A067-67484D22E22B}" type="slidenum">
              <a:rPr lang="el-GR" smtClean="0"/>
              <a:t>29</a:t>
            </a:fld>
            <a:endParaRPr lang="el-GR"/>
          </a:p>
        </p:txBody>
      </p:sp>
    </p:spTree>
    <p:extLst>
      <p:ext uri="{BB962C8B-B14F-4D97-AF65-F5344CB8AC3E}">
        <p14:creationId xmlns:p14="http://schemas.microsoft.com/office/powerpoint/2010/main" val="3307078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Activity</a:t>
            </a:r>
            <a:r>
              <a:rPr lang="el-GR" dirty="0" smtClean="0"/>
              <a:t> (%)</a:t>
            </a:r>
            <a:endParaRPr lang="el-GR" dirty="0"/>
          </a:p>
        </p:txBody>
      </p:sp>
      <p:sp>
        <p:nvSpPr>
          <p:cNvPr id="4" name="Slide Number Placeholder 3"/>
          <p:cNvSpPr>
            <a:spLocks noGrp="1"/>
          </p:cNvSpPr>
          <p:nvPr>
            <p:ph type="sldNum" sz="quarter" idx="10"/>
          </p:nvPr>
        </p:nvSpPr>
        <p:spPr/>
        <p:txBody>
          <a:bodyPr/>
          <a:lstStyle/>
          <a:p>
            <a:fld id="{773C58F7-E0FA-4C20-A067-67484D22E22B}" type="slidenum">
              <a:rPr lang="el-GR" smtClean="0"/>
              <a:t>30</a:t>
            </a:fld>
            <a:endParaRPr lang="el-GR"/>
          </a:p>
        </p:txBody>
      </p:sp>
    </p:spTree>
    <p:extLst>
      <p:ext uri="{BB962C8B-B14F-4D97-AF65-F5344CB8AC3E}">
        <p14:creationId xmlns:p14="http://schemas.microsoft.com/office/powerpoint/2010/main" val="2392786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73C58F7-E0FA-4C20-A067-67484D22E22B}" type="slidenum">
              <a:rPr lang="el-GR" smtClean="0"/>
              <a:t>33</a:t>
            </a:fld>
            <a:endParaRPr lang="el-GR"/>
          </a:p>
        </p:txBody>
      </p:sp>
    </p:spTree>
    <p:extLst>
      <p:ext uri="{BB962C8B-B14F-4D97-AF65-F5344CB8AC3E}">
        <p14:creationId xmlns:p14="http://schemas.microsoft.com/office/powerpoint/2010/main" val="4208675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l-GR" dirty="0"/>
              <a:t>Εάν το pH του διαλύματος, όπου βρίσκεται το σύστημα μειωθεί (το διάλυμα γίνει περισσότερο όξινο), η βάση θα προσλάβει Η+, η αναλογία του οξέος προς τη βάση θα αυξηθεί και το pH θα επιστρέψει προς το φυσιολογικό. Και αντίστροφα, εάν το pH του διαλύματος αυξηθεί (αυτό γίνεται περισσότερο αλκαλικό), το οξύ του συστήματος θα αποδώσει Η+, η σχέση του οξέος προς τη βάση του συστήματος θα μειωθεί και το pH του διαλύματος θα μειωθεί προς το φυσιολογικό. Κάθε ρυθμιστικό σύστημα έχει ένα σημείο ισορροπίας ή σταθερά ιονισμού (</a:t>
            </a:r>
            <a:r>
              <a:rPr lang="el-GR" dirty="0" err="1"/>
              <a:t>pΚ</a:t>
            </a:r>
            <a:r>
              <a:rPr lang="el-GR" dirty="0"/>
              <a:t>΄), που ορίζεται ως το pH, κατά το οποίο η αναλογία των μελών του ζεύγους ισούται με 1, δηλαδή το ζεύγος αποτελείται κατά 50% από οξύ και κατά 50% από βάση. Όσο πλησιέστερα προς το pH του διαλύματος είναι η </a:t>
            </a:r>
            <a:r>
              <a:rPr lang="el-GR" dirty="0" err="1"/>
              <a:t>pΚ</a:t>
            </a:r>
            <a:r>
              <a:rPr lang="el-GR" dirty="0"/>
              <a:t>΄ του ρυθμιστικού, τόσο ισχυρότερη είναι η </a:t>
            </a:r>
            <a:r>
              <a:rPr lang="el-GR" dirty="0" err="1"/>
              <a:t>εξουδετερωτική</a:t>
            </a:r>
            <a:r>
              <a:rPr lang="el-GR" dirty="0"/>
              <a:t> του ισχύς(4).</a:t>
            </a:r>
          </a:p>
        </p:txBody>
      </p:sp>
      <p:sp>
        <p:nvSpPr>
          <p:cNvPr id="4" name="Slide Number Placeholder 3"/>
          <p:cNvSpPr>
            <a:spLocks noGrp="1"/>
          </p:cNvSpPr>
          <p:nvPr>
            <p:ph type="sldNum" sz="quarter" idx="10"/>
          </p:nvPr>
        </p:nvSpPr>
        <p:spPr/>
        <p:txBody>
          <a:bodyPr/>
          <a:lstStyle/>
          <a:p>
            <a:fld id="{773C58F7-E0FA-4C20-A067-67484D22E22B}" type="slidenum">
              <a:rPr lang="el-GR" smtClean="0"/>
              <a:t>35</a:t>
            </a:fld>
            <a:endParaRPr lang="el-GR"/>
          </a:p>
        </p:txBody>
      </p:sp>
    </p:spTree>
    <p:extLst>
      <p:ext uri="{BB962C8B-B14F-4D97-AF65-F5344CB8AC3E}">
        <p14:creationId xmlns:p14="http://schemas.microsoft.com/office/powerpoint/2010/main" val="2350974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4A7EB4-B732-BC4A-B541-B7E2805FB7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7185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3C58F7-E0FA-4C20-A067-67484D22E22B}"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098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73C58F7-E0FA-4C20-A067-67484D22E22B}" type="slidenum">
              <a:rPr lang="el-GR" smtClean="0"/>
              <a:t>39</a:t>
            </a:fld>
            <a:endParaRPr lang="el-GR"/>
          </a:p>
        </p:txBody>
      </p:sp>
    </p:spTree>
    <p:extLst>
      <p:ext uri="{BB962C8B-B14F-4D97-AF65-F5344CB8AC3E}">
        <p14:creationId xmlns:p14="http://schemas.microsoft.com/office/powerpoint/2010/main" val="1472886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73C58F7-E0FA-4C20-A067-67484D22E22B}" type="slidenum">
              <a:rPr lang="el-GR" smtClean="0"/>
              <a:t>40</a:t>
            </a:fld>
            <a:endParaRPr lang="el-GR"/>
          </a:p>
        </p:txBody>
      </p:sp>
    </p:spTree>
    <p:extLst>
      <p:ext uri="{BB962C8B-B14F-4D97-AF65-F5344CB8AC3E}">
        <p14:creationId xmlns:p14="http://schemas.microsoft.com/office/powerpoint/2010/main" val="1304658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32E06B-4CFD-4A3B-9743-31866DDF9465}" type="slidenum">
              <a:rPr kumimoji="0" lang="el-GR"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l-GR"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b="1" dirty="0" smtClean="0"/>
          </a:p>
        </p:txBody>
      </p:sp>
    </p:spTree>
    <p:extLst>
      <p:ext uri="{BB962C8B-B14F-4D97-AF65-F5344CB8AC3E}">
        <p14:creationId xmlns:p14="http://schemas.microsoft.com/office/powerpoint/2010/main" val="1588495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73C58F7-E0FA-4C20-A067-67484D22E22B}" type="slidenum">
              <a:rPr lang="el-GR" smtClean="0"/>
              <a:t>6</a:t>
            </a:fld>
            <a:endParaRPr lang="el-GR"/>
          </a:p>
        </p:txBody>
      </p:sp>
    </p:spTree>
    <p:extLst>
      <p:ext uri="{BB962C8B-B14F-4D97-AF65-F5344CB8AC3E}">
        <p14:creationId xmlns:p14="http://schemas.microsoft.com/office/powerpoint/2010/main" val="33245399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4A7EB4-B732-BC4A-B541-B7E2805FB77A}" type="slidenum">
              <a:rPr lang="en-US" smtClean="0"/>
              <a:t>43</a:t>
            </a:fld>
            <a:endParaRPr lang="en-US"/>
          </a:p>
        </p:txBody>
      </p:sp>
    </p:spTree>
    <p:extLst>
      <p:ext uri="{BB962C8B-B14F-4D97-AF65-F5344CB8AC3E}">
        <p14:creationId xmlns:p14="http://schemas.microsoft.com/office/powerpoint/2010/main" val="27407699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3C58F7-E0FA-4C20-A067-67484D22E22B}"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03711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3C58F7-E0FA-4C20-A067-67484D22E22B}"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63684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73C58F7-E0FA-4C20-A067-67484D22E22B}" type="slidenum">
              <a:rPr lang="el-GR" smtClean="0"/>
              <a:t>47</a:t>
            </a:fld>
            <a:endParaRPr lang="el-GR"/>
          </a:p>
        </p:txBody>
      </p:sp>
    </p:spTree>
    <p:extLst>
      <p:ext uri="{BB962C8B-B14F-4D97-AF65-F5344CB8AC3E}">
        <p14:creationId xmlns:p14="http://schemas.microsoft.com/office/powerpoint/2010/main" val="26318046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73C58F7-E0FA-4C20-A067-67484D22E22B}" type="slidenum">
              <a:rPr lang="el-GR" smtClean="0"/>
              <a:t>48</a:t>
            </a:fld>
            <a:endParaRPr lang="el-GR"/>
          </a:p>
        </p:txBody>
      </p:sp>
    </p:spTree>
    <p:extLst>
      <p:ext uri="{BB962C8B-B14F-4D97-AF65-F5344CB8AC3E}">
        <p14:creationId xmlns:p14="http://schemas.microsoft.com/office/powerpoint/2010/main" val="25778597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l-GR" dirty="0"/>
              <a:t>Ο κύριος είναι ένας </a:t>
            </a:r>
            <a:r>
              <a:rPr lang="el-GR" b="1" dirty="0" err="1"/>
              <a:t>αντιμεταφορέας</a:t>
            </a:r>
            <a:r>
              <a:rPr lang="el-GR" b="1" dirty="0"/>
              <a:t> </a:t>
            </a:r>
            <a:r>
              <a:rPr lang="el-GR" b="1" dirty="0" err="1"/>
              <a:t>Na</a:t>
            </a:r>
            <a:r>
              <a:rPr lang="el-GR" b="1" dirty="0"/>
              <a:t>+-H+ (NHE3), </a:t>
            </a:r>
            <a:r>
              <a:rPr lang="el-GR" dirty="0"/>
              <a:t>ο οποίος ευθύνεται για την </a:t>
            </a:r>
            <a:r>
              <a:rPr lang="el-GR" dirty="0" err="1"/>
              <a:t>επαναρρόφηση</a:t>
            </a:r>
            <a:r>
              <a:rPr lang="el-GR" dirty="0"/>
              <a:t> των </a:t>
            </a:r>
            <a:r>
              <a:rPr lang="el-GR" dirty="0" smtClean="0"/>
              <a:t>2/3 των </a:t>
            </a:r>
            <a:r>
              <a:rPr lang="el-GR" dirty="0"/>
              <a:t>στα εγγύς σωληνάρια. δεν απαιτεί κατανάλωση ενέργειας και επιτελείται μέσω της παθητικής μεταφοράς του </a:t>
            </a:r>
            <a:r>
              <a:rPr lang="el-GR" dirty="0" err="1"/>
              <a:t>Na</a:t>
            </a:r>
            <a:r>
              <a:rPr lang="el-GR" dirty="0"/>
              <a:t>+, που συμβαίνει λόγω της διαφοράς στη συγκέντρωση του </a:t>
            </a:r>
            <a:r>
              <a:rPr lang="el-GR" dirty="0" err="1"/>
              <a:t>Na</a:t>
            </a:r>
            <a:r>
              <a:rPr lang="el-GR" dirty="0"/>
              <a:t>+ μεταξύ </a:t>
            </a:r>
            <a:r>
              <a:rPr lang="el-GR" dirty="0" err="1"/>
              <a:t>σωληναριακού</a:t>
            </a:r>
            <a:r>
              <a:rPr lang="el-GR" dirty="0"/>
              <a:t> και ενδοκυττάριου υγρού.</a:t>
            </a:r>
          </a:p>
          <a:p>
            <a:r>
              <a:rPr lang="el-GR" dirty="0"/>
              <a:t>Ο δεύτερος μηχανισμός, που είναι υπεύθυνος για την </a:t>
            </a:r>
            <a:r>
              <a:rPr lang="el-GR" dirty="0" err="1"/>
              <a:t>επαναρρόφηση</a:t>
            </a:r>
            <a:r>
              <a:rPr lang="el-GR" dirty="0"/>
              <a:t> του υπόλοιπου 1/3 των HCO3- περιλαμβάνει </a:t>
            </a:r>
            <a:r>
              <a:rPr lang="el-GR" b="1" dirty="0"/>
              <a:t>ενεργητική απέκκριση Η+ μέσω της Η+-</a:t>
            </a:r>
            <a:r>
              <a:rPr lang="el-GR" b="1" dirty="0" err="1"/>
              <a:t>ATPάσης</a:t>
            </a:r>
            <a:endParaRPr lang="el-GR" b="1" dirty="0"/>
          </a:p>
        </p:txBody>
      </p:sp>
      <p:sp>
        <p:nvSpPr>
          <p:cNvPr id="4" name="Slide Number Placeholder 3"/>
          <p:cNvSpPr>
            <a:spLocks noGrp="1"/>
          </p:cNvSpPr>
          <p:nvPr>
            <p:ph type="sldNum" sz="quarter" idx="10"/>
          </p:nvPr>
        </p:nvSpPr>
        <p:spPr/>
        <p:txBody>
          <a:bodyPr/>
          <a:lstStyle/>
          <a:p>
            <a:fld id="{773C58F7-E0FA-4C20-A067-67484D22E22B}" type="slidenum">
              <a:rPr lang="el-GR" smtClean="0"/>
              <a:t>49</a:t>
            </a:fld>
            <a:endParaRPr lang="el-GR"/>
          </a:p>
        </p:txBody>
      </p:sp>
    </p:spTree>
    <p:extLst>
      <p:ext uri="{BB962C8B-B14F-4D97-AF65-F5344CB8AC3E}">
        <p14:creationId xmlns:p14="http://schemas.microsoft.com/office/powerpoint/2010/main" val="23181711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Η παρατήρηση ότι κατά τη διάρκεια οξέωσης υπάρχει αύξηση όχι μόνο της Τ.Α. αλλά και του ΝΗ4+ στα ούρα, οδήγησε στην υπόθεση ότι η NH3 θα μπορούσε να είναι ένας επιπρόσθετος δέκτης Η+ σύμφωνα με την αντίδραση:</a:t>
            </a:r>
          </a:p>
          <a:p>
            <a:r>
              <a:rPr lang="el-GR" dirty="0"/>
              <a:t>Η+ + </a:t>
            </a:r>
            <a:r>
              <a:rPr lang="el-GR" dirty="0" err="1"/>
              <a:t>Cl</a:t>
            </a:r>
            <a:r>
              <a:rPr lang="el-GR" dirty="0"/>
              <a:t>- + NH3  ΝΗ4+ + </a:t>
            </a:r>
            <a:r>
              <a:rPr lang="el-GR" dirty="0" err="1"/>
              <a:t>Cl</a:t>
            </a:r>
            <a:r>
              <a:rPr lang="el-GR" dirty="0"/>
              <a:t>-</a:t>
            </a:r>
          </a:p>
          <a:p>
            <a:r>
              <a:rPr lang="el-GR" dirty="0"/>
              <a:t>Πρέπει να σημειωθεί ότι τα Η+ ενσωματώνονται στο ουδέτερο άλας NH4Cl, έτσι ώστε αυτή η αντίδραση να ικανοποιεί την απαίτηση αποβολής των Η+ χωρίς περαιτέρω μείωση του </a:t>
            </a:r>
            <a:r>
              <a:rPr lang="el-GR" dirty="0" err="1"/>
              <a:t>pH</a:t>
            </a:r>
            <a:r>
              <a:rPr lang="el-GR" dirty="0"/>
              <a:t> των ούρων. </a:t>
            </a:r>
          </a:p>
          <a:p>
            <a:r>
              <a:rPr lang="el-GR" dirty="0"/>
              <a:t>Η βιοσύνθεση του ΝΗ4+ περιλαμβάνει τρία στάδια, την πρόσληψη της γλουταμίνης και την είσοδό της στα μιτοχόνδρια των κυττάρων των εγγύς εσπειραμένων σωληναρίων, την υδρόλυσή της από την γλουταμινάση προς σχηματισμό γλουταμικού και τη μετατροπή του τελευταίου στο ανιόν 2-οξυγλουταρικό(2).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effectLst/>
                <a:latin typeface="+mn-lt"/>
                <a:ea typeface="+mn-ea"/>
                <a:cs typeface="+mn-cs"/>
              </a:rPr>
              <a:t>Έτσι, τα παραγόμενα ΝΗ</a:t>
            </a:r>
            <a:r>
              <a:rPr lang="el-GR" sz="1200" kern="1200" baseline="-25000" dirty="0" smtClean="0">
                <a:solidFill>
                  <a:schemeClr val="tx1"/>
                </a:solidFill>
                <a:effectLst/>
                <a:latin typeface="+mn-lt"/>
                <a:ea typeface="+mn-ea"/>
                <a:cs typeface="+mn-cs"/>
              </a:rPr>
              <a:t>4</a:t>
            </a:r>
            <a:r>
              <a:rPr lang="el-GR" sz="1200" kern="1200" baseline="30000" dirty="0" smtClean="0">
                <a:solidFill>
                  <a:schemeClr val="tx1"/>
                </a:solidFill>
                <a:effectLst/>
                <a:latin typeface="+mn-lt"/>
                <a:ea typeface="+mn-ea"/>
                <a:cs typeface="+mn-cs"/>
              </a:rPr>
              <a:t>+</a:t>
            </a:r>
            <a:r>
              <a:rPr lang="el-GR" sz="1200" kern="1200" dirty="0" smtClean="0">
                <a:solidFill>
                  <a:schemeClr val="tx1"/>
                </a:solidFill>
                <a:effectLst/>
                <a:latin typeface="+mn-lt"/>
                <a:ea typeface="+mn-ea"/>
                <a:cs typeface="+mn-cs"/>
              </a:rPr>
              <a:t> από το νεφρό πρέπει να αποβάλλονται στα ούρα και όχι να επιστρέφουν στο αίμα. Για κάθε </a:t>
            </a:r>
            <a:r>
              <a:rPr lang="en-US" sz="1200" kern="1200" dirty="0" err="1" smtClean="0">
                <a:solidFill>
                  <a:schemeClr val="tx1"/>
                </a:solidFill>
                <a:effectLst/>
                <a:latin typeface="+mn-lt"/>
                <a:ea typeface="+mn-ea"/>
                <a:cs typeface="+mn-cs"/>
              </a:rPr>
              <a:t>mEq</a:t>
            </a:r>
            <a:r>
              <a:rPr lang="en-US" sz="1200" kern="1200" dirty="0" smtClean="0">
                <a:solidFill>
                  <a:schemeClr val="tx1"/>
                </a:solidFill>
                <a:effectLst/>
                <a:latin typeface="+mn-lt"/>
                <a:ea typeface="+mn-ea"/>
                <a:cs typeface="+mn-cs"/>
              </a:rPr>
              <a:t> </a:t>
            </a:r>
            <a:r>
              <a:rPr lang="el-GR" sz="1200" kern="1200" dirty="0" smtClean="0">
                <a:solidFill>
                  <a:schemeClr val="tx1"/>
                </a:solidFill>
                <a:effectLst/>
                <a:latin typeface="+mn-lt"/>
                <a:ea typeface="+mn-ea"/>
                <a:cs typeface="+mn-cs"/>
              </a:rPr>
              <a:t>ΝΗ</a:t>
            </a:r>
            <a:r>
              <a:rPr lang="el-GR" sz="1200" kern="1200" baseline="-25000" dirty="0" smtClean="0">
                <a:solidFill>
                  <a:schemeClr val="tx1"/>
                </a:solidFill>
                <a:effectLst/>
                <a:latin typeface="+mn-lt"/>
                <a:ea typeface="+mn-ea"/>
                <a:cs typeface="+mn-cs"/>
              </a:rPr>
              <a:t>4</a:t>
            </a:r>
            <a:r>
              <a:rPr lang="el-GR" sz="1200" kern="1200" baseline="30000" dirty="0" smtClean="0">
                <a:solidFill>
                  <a:schemeClr val="tx1"/>
                </a:solidFill>
                <a:effectLst/>
                <a:latin typeface="+mn-lt"/>
                <a:ea typeface="+mn-ea"/>
                <a:cs typeface="+mn-cs"/>
              </a:rPr>
              <a:t>+</a:t>
            </a:r>
            <a:r>
              <a:rPr lang="el-GR" sz="1200" kern="1200" dirty="0" smtClean="0">
                <a:solidFill>
                  <a:schemeClr val="tx1"/>
                </a:solidFill>
                <a:effectLst/>
                <a:latin typeface="+mn-lt"/>
                <a:ea typeface="+mn-ea"/>
                <a:cs typeface="+mn-cs"/>
              </a:rPr>
              <a:t> εκκρινόμενου στα ούρα ένα </a:t>
            </a:r>
            <a:r>
              <a:rPr lang="en-US" sz="1200" kern="1200" dirty="0" err="1" smtClean="0">
                <a:solidFill>
                  <a:schemeClr val="tx1"/>
                </a:solidFill>
                <a:effectLst/>
                <a:latin typeface="+mn-lt"/>
                <a:ea typeface="+mn-ea"/>
                <a:cs typeface="+mn-cs"/>
              </a:rPr>
              <a:t>mEq</a:t>
            </a:r>
            <a:r>
              <a:rPr lang="el-GR" sz="1200" kern="1200" dirty="0" smtClean="0">
                <a:solidFill>
                  <a:schemeClr val="tx1"/>
                </a:solidFill>
                <a:effectLst/>
                <a:latin typeface="+mn-lt"/>
                <a:ea typeface="+mn-ea"/>
                <a:cs typeface="+mn-cs"/>
              </a:rPr>
              <a:t> νέου </a:t>
            </a:r>
            <a:r>
              <a:rPr lang="pl-PL" sz="1200" kern="1200" dirty="0" smtClean="0">
                <a:solidFill>
                  <a:schemeClr val="tx1"/>
                </a:solidFill>
                <a:effectLst/>
                <a:latin typeface="+mn-lt"/>
                <a:ea typeface="+mn-ea"/>
                <a:cs typeface="+mn-cs"/>
              </a:rPr>
              <a:t>HCO</a:t>
            </a:r>
            <a:r>
              <a:rPr lang="el-GR" sz="1200" kern="1200" baseline="-25000" dirty="0" smtClean="0">
                <a:solidFill>
                  <a:schemeClr val="tx1"/>
                </a:solidFill>
                <a:effectLst/>
                <a:latin typeface="+mn-lt"/>
                <a:ea typeface="+mn-ea"/>
                <a:cs typeface="+mn-cs"/>
              </a:rPr>
              <a:t>3</a:t>
            </a:r>
            <a:r>
              <a:rPr lang="el-GR" sz="1200" kern="1200" baseline="30000" dirty="0" smtClean="0">
                <a:solidFill>
                  <a:schemeClr val="tx1"/>
                </a:solidFill>
                <a:effectLst/>
                <a:latin typeface="+mn-lt"/>
                <a:ea typeface="+mn-ea"/>
                <a:cs typeface="+mn-cs"/>
              </a:rPr>
              <a:t>-</a:t>
            </a:r>
            <a:r>
              <a:rPr lang="el-GR" sz="1200" kern="1200" dirty="0" smtClean="0">
                <a:solidFill>
                  <a:schemeClr val="tx1"/>
                </a:solidFill>
                <a:effectLst/>
                <a:latin typeface="+mn-lt"/>
                <a:ea typeface="+mn-ea"/>
                <a:cs typeface="+mn-cs"/>
              </a:rPr>
              <a:t> επιστρέφει στο αίμα. Με αυτό το μηχανισμό αποβάλλονται τα 2/3 περίπου του συνολικού ποσού οξέος των ούρων.</a:t>
            </a:r>
          </a:p>
          <a:p>
            <a:endParaRPr lang="el-GR" dirty="0"/>
          </a:p>
        </p:txBody>
      </p:sp>
      <p:sp>
        <p:nvSpPr>
          <p:cNvPr id="4" name="Slide Number Placeholder 3"/>
          <p:cNvSpPr>
            <a:spLocks noGrp="1"/>
          </p:cNvSpPr>
          <p:nvPr>
            <p:ph type="sldNum" sz="quarter" idx="10"/>
          </p:nvPr>
        </p:nvSpPr>
        <p:spPr/>
        <p:txBody>
          <a:bodyPr/>
          <a:lstStyle/>
          <a:p>
            <a:fld id="{773C58F7-E0FA-4C20-A067-67484D22E22B}" type="slidenum">
              <a:rPr lang="el-GR" smtClean="0"/>
              <a:t>54</a:t>
            </a:fld>
            <a:endParaRPr lang="el-GR"/>
          </a:p>
        </p:txBody>
      </p:sp>
    </p:spTree>
    <p:extLst>
      <p:ext uri="{BB962C8B-B14F-4D97-AF65-F5344CB8AC3E}">
        <p14:creationId xmlns:p14="http://schemas.microsoft.com/office/powerpoint/2010/main" val="38406025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l-GR"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3C58F7-E0FA-4C20-A067-67484D22E22B}"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3882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Οι διαταραχές του Κ+  τον επηρεάζουν, πιθανότατα μέσω μεταβολών της ενδοκυττάριας οξύτητας, έτσι ώστε η υποκαλιαιμία να διεγείρει και η υπερκαλιαιμία να αναστέλλει αντίστοιχα την αμμωνιογένεση.</a:t>
            </a:r>
          </a:p>
          <a:p>
            <a:endParaRPr lang="el-GR" dirty="0" smtClean="0"/>
          </a:p>
          <a:p>
            <a:r>
              <a:rPr lang="el-GR" dirty="0" smtClean="0"/>
              <a:t>Αν το NH4+ δεν αποβληθεί στα ούρα, μεταφέρεται στο φλεβικό δίκτυο και μεταβολίζεται στο ήπαρ σε ουρία, καταναλώνοντας τα HCO3- που δημιουργήθηκαν κατά την παραγωγή του. Επομένως μόνο η απέκκριση στα ούρα των παραγόμενων στα εγγύς σωληνάρια NH4+ εξασφαλίζει τη νεφρική αναγέννηση των HCO3-.</a:t>
            </a:r>
          </a:p>
          <a:p>
            <a:endParaRPr lang="el-GR" dirty="0"/>
          </a:p>
        </p:txBody>
      </p:sp>
      <p:sp>
        <p:nvSpPr>
          <p:cNvPr id="4" name="Slide Number Placeholder 3"/>
          <p:cNvSpPr>
            <a:spLocks noGrp="1"/>
          </p:cNvSpPr>
          <p:nvPr>
            <p:ph type="sldNum" sz="quarter" idx="10"/>
          </p:nvPr>
        </p:nvSpPr>
        <p:spPr/>
        <p:txBody>
          <a:bodyPr/>
          <a:lstStyle/>
          <a:p>
            <a:fld id="{773C58F7-E0FA-4C20-A067-67484D22E22B}" type="slidenum">
              <a:rPr lang="el-GR" smtClean="0"/>
              <a:t>58</a:t>
            </a:fld>
            <a:endParaRPr lang="el-GR"/>
          </a:p>
        </p:txBody>
      </p:sp>
    </p:spTree>
    <p:extLst>
      <p:ext uri="{BB962C8B-B14F-4D97-AF65-F5344CB8AC3E}">
        <p14:creationId xmlns:p14="http://schemas.microsoft.com/office/powerpoint/2010/main" val="17507822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73C58F7-E0FA-4C20-A067-67484D22E22B}" type="slidenum">
              <a:rPr lang="el-GR" smtClean="0"/>
              <a:t>62</a:t>
            </a:fld>
            <a:endParaRPr lang="el-GR"/>
          </a:p>
        </p:txBody>
      </p:sp>
    </p:spTree>
    <p:extLst>
      <p:ext uri="{BB962C8B-B14F-4D97-AF65-F5344CB8AC3E}">
        <p14:creationId xmlns:p14="http://schemas.microsoft.com/office/powerpoint/2010/main" val="962916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73C58F7-E0FA-4C20-A067-67484D22E22B}" type="slidenum">
              <a:rPr lang="el-GR" smtClean="0"/>
              <a:t>7</a:t>
            </a:fld>
            <a:endParaRPr lang="el-GR"/>
          </a:p>
        </p:txBody>
      </p:sp>
    </p:spTree>
    <p:extLst>
      <p:ext uri="{BB962C8B-B14F-4D97-AF65-F5344CB8AC3E}">
        <p14:creationId xmlns:p14="http://schemas.microsoft.com/office/powerpoint/2010/main" val="20237086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73C58F7-E0FA-4C20-A067-67484D22E22B}" type="slidenum">
              <a:rPr lang="el-GR" smtClean="0"/>
              <a:t>63</a:t>
            </a:fld>
            <a:endParaRPr lang="el-GR"/>
          </a:p>
        </p:txBody>
      </p:sp>
    </p:spTree>
    <p:extLst>
      <p:ext uri="{BB962C8B-B14F-4D97-AF65-F5344CB8AC3E}">
        <p14:creationId xmlns:p14="http://schemas.microsoft.com/office/powerpoint/2010/main" val="758045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73C58F7-E0FA-4C20-A067-67484D22E22B}" type="slidenum">
              <a:rPr lang="el-GR" smtClean="0"/>
              <a:t>64</a:t>
            </a:fld>
            <a:endParaRPr lang="el-GR"/>
          </a:p>
        </p:txBody>
      </p:sp>
    </p:spTree>
    <p:extLst>
      <p:ext uri="{BB962C8B-B14F-4D97-AF65-F5344CB8AC3E}">
        <p14:creationId xmlns:p14="http://schemas.microsoft.com/office/powerpoint/2010/main" val="32079834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10"/>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hangingPunct="1"/>
            <a:fld id="{F3CEF212-9A2D-4534-A409-69A1BAA391F9}" type="slidenum">
              <a:rPr lang="el-GR" altLang="el-GR">
                <a:solidFill>
                  <a:srgbClr val="000000"/>
                </a:solidFill>
              </a:rPr>
              <a:pPr eaLnBrk="1" hangingPunct="1"/>
              <a:t>68</a:t>
            </a:fld>
            <a:endParaRPr lang="el-GR" altLang="el-GR">
              <a:solidFill>
                <a:srgbClr val="000000"/>
              </a:solidFill>
            </a:endParaRPr>
          </a:p>
        </p:txBody>
      </p:sp>
      <p:sp>
        <p:nvSpPr>
          <p:cNvPr id="57347" name="Rectangle 1"/>
          <p:cNvSpPr txBox="1">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8"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smtClean="0">
              <a:latin typeface="Times New Roman" panose="02020603050405020304" pitchFamily="18" charset="0"/>
            </a:endParaRPr>
          </a:p>
        </p:txBody>
      </p:sp>
    </p:spTree>
    <p:extLst>
      <p:ext uri="{BB962C8B-B14F-4D97-AF65-F5344CB8AC3E}">
        <p14:creationId xmlns:p14="http://schemas.microsoft.com/office/powerpoint/2010/main" val="1718878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3C58F7-E0FA-4C20-A067-67484D22E22B}"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34481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73C58F7-E0FA-4C20-A067-67484D22E22B}" type="slidenum">
              <a:rPr lang="el-GR" smtClean="0"/>
              <a:t>70</a:t>
            </a:fld>
            <a:endParaRPr lang="el-GR"/>
          </a:p>
        </p:txBody>
      </p:sp>
    </p:spTree>
    <p:extLst>
      <p:ext uri="{BB962C8B-B14F-4D97-AF65-F5344CB8AC3E}">
        <p14:creationId xmlns:p14="http://schemas.microsoft.com/office/powerpoint/2010/main" val="5654270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73C58F7-E0FA-4C20-A067-67484D22E22B}" type="slidenum">
              <a:rPr lang="el-GR" smtClean="0"/>
              <a:t>71</a:t>
            </a:fld>
            <a:endParaRPr lang="el-GR"/>
          </a:p>
        </p:txBody>
      </p:sp>
    </p:spTree>
    <p:extLst>
      <p:ext uri="{BB962C8B-B14F-4D97-AF65-F5344CB8AC3E}">
        <p14:creationId xmlns:p14="http://schemas.microsoft.com/office/powerpoint/2010/main" val="35771913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73C58F7-E0FA-4C20-A067-67484D22E22B}" type="slidenum">
              <a:rPr lang="el-GR" smtClean="0"/>
              <a:t>72</a:t>
            </a:fld>
            <a:endParaRPr lang="el-GR"/>
          </a:p>
        </p:txBody>
      </p:sp>
    </p:spTree>
    <p:extLst>
      <p:ext uri="{BB962C8B-B14F-4D97-AF65-F5344CB8AC3E}">
        <p14:creationId xmlns:p14="http://schemas.microsoft.com/office/powerpoint/2010/main" val="36521489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Το αναπνευστικό σύστημα ρυθμίζει την οξεοβασική ισορροπία γρήγορα και αποτελεσματικά, προσαρμόζοντας τον κυψελιδικό αερισμό (κατά λεπτό αερισμό) στις ανάγκες παραγωγής του CO2, με σκοπό τη διατήρηση της PaCO2 μέσα στα φυσιολογικά όρια</a:t>
            </a:r>
          </a:p>
          <a:p>
            <a:endParaRPr lang="el-GR" dirty="0"/>
          </a:p>
        </p:txBody>
      </p:sp>
      <p:sp>
        <p:nvSpPr>
          <p:cNvPr id="4" name="Slide Number Placeholder 3"/>
          <p:cNvSpPr>
            <a:spLocks noGrp="1"/>
          </p:cNvSpPr>
          <p:nvPr>
            <p:ph type="sldNum" sz="quarter" idx="10"/>
          </p:nvPr>
        </p:nvSpPr>
        <p:spPr/>
        <p:txBody>
          <a:bodyPr/>
          <a:lstStyle/>
          <a:p>
            <a:fld id="{773C58F7-E0FA-4C20-A067-67484D22E22B}" type="slidenum">
              <a:rPr lang="el-GR" smtClean="0"/>
              <a:t>73</a:t>
            </a:fld>
            <a:endParaRPr lang="el-GR"/>
          </a:p>
        </p:txBody>
      </p:sp>
    </p:spTree>
    <p:extLst>
      <p:ext uri="{BB962C8B-B14F-4D97-AF65-F5344CB8AC3E}">
        <p14:creationId xmlns:p14="http://schemas.microsoft.com/office/powerpoint/2010/main" val="1217318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73C58F7-E0FA-4C20-A067-67484D22E22B}" type="slidenum">
              <a:rPr lang="el-GR" smtClean="0"/>
              <a:t>9</a:t>
            </a:fld>
            <a:endParaRPr lang="el-GR"/>
          </a:p>
        </p:txBody>
      </p:sp>
    </p:spTree>
    <p:extLst>
      <p:ext uri="{BB962C8B-B14F-4D97-AF65-F5344CB8AC3E}">
        <p14:creationId xmlns:p14="http://schemas.microsoft.com/office/powerpoint/2010/main" val="143822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73C58F7-E0FA-4C20-A067-67484D22E22B}" type="slidenum">
              <a:rPr lang="el-GR" smtClean="0"/>
              <a:t>13</a:t>
            </a:fld>
            <a:endParaRPr lang="el-GR"/>
          </a:p>
        </p:txBody>
      </p:sp>
    </p:spTree>
    <p:extLst>
      <p:ext uri="{BB962C8B-B14F-4D97-AF65-F5344CB8AC3E}">
        <p14:creationId xmlns:p14="http://schemas.microsoft.com/office/powerpoint/2010/main" val="1784224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l-GR" dirty="0"/>
              <a:t>Οξεία </a:t>
            </a:r>
            <a:r>
              <a:rPr lang="el-GR" dirty="0" err="1"/>
              <a:t>εξωκυττάρια</a:t>
            </a:r>
            <a:r>
              <a:rPr lang="el-GR" dirty="0"/>
              <a:t> </a:t>
            </a:r>
            <a:r>
              <a:rPr lang="el-GR" dirty="0" err="1"/>
              <a:t>αλκαλοποίηση</a:t>
            </a:r>
            <a:r>
              <a:rPr lang="el-GR" dirty="0"/>
              <a:t> προκαλούμενη από αύξηση της [HCO3-] με σταθερά τη Pco2 επιδρά επί μακρόν στην απομάκρυνση και φόρτιση των κυττάρων με οξύ και στο </a:t>
            </a:r>
            <a:r>
              <a:rPr lang="el-GR" dirty="0" err="1"/>
              <a:t>pHκ</a:t>
            </a:r>
            <a:r>
              <a:rPr lang="el-GR" dirty="0"/>
              <a:t>, σε αντίθετη κατεύθυνση αυτών που προκαλούνται στη μεταβολική οξέωση. Η μεταβολική </a:t>
            </a:r>
            <a:r>
              <a:rPr lang="el-GR" dirty="0" err="1"/>
              <a:t>αλκάλωση</a:t>
            </a:r>
            <a:r>
              <a:rPr lang="el-GR" dirty="0"/>
              <a:t> προκαλεί σταδιακή, αλλά εμμένουσα αύξηση στο </a:t>
            </a:r>
            <a:r>
              <a:rPr lang="el-GR" dirty="0" err="1"/>
              <a:t>pHκ</a:t>
            </a:r>
            <a:r>
              <a:rPr lang="el-GR" dirty="0"/>
              <a:t>(17).</a:t>
            </a:r>
          </a:p>
        </p:txBody>
      </p:sp>
      <p:sp>
        <p:nvSpPr>
          <p:cNvPr id="4" name="Slide Number Placeholder 3"/>
          <p:cNvSpPr>
            <a:spLocks noGrp="1"/>
          </p:cNvSpPr>
          <p:nvPr>
            <p:ph type="sldNum" sz="quarter" idx="10"/>
          </p:nvPr>
        </p:nvSpPr>
        <p:spPr/>
        <p:txBody>
          <a:bodyPr/>
          <a:lstStyle/>
          <a:p>
            <a:fld id="{773C58F7-E0FA-4C20-A067-67484D22E22B}" type="slidenum">
              <a:rPr lang="el-GR" smtClean="0"/>
              <a:t>14</a:t>
            </a:fld>
            <a:endParaRPr lang="el-GR"/>
          </a:p>
        </p:txBody>
      </p:sp>
    </p:spTree>
    <p:extLst>
      <p:ext uri="{BB962C8B-B14F-4D97-AF65-F5344CB8AC3E}">
        <p14:creationId xmlns:p14="http://schemas.microsoft.com/office/powerpoint/2010/main" val="4019845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73C58F7-E0FA-4C20-A067-67484D22E22B}" type="slidenum">
              <a:rPr lang="el-GR" smtClean="0"/>
              <a:t>15</a:t>
            </a:fld>
            <a:endParaRPr lang="el-GR"/>
          </a:p>
        </p:txBody>
      </p:sp>
    </p:spTree>
    <p:extLst>
      <p:ext uri="{BB962C8B-B14F-4D97-AF65-F5344CB8AC3E}">
        <p14:creationId xmlns:p14="http://schemas.microsoft.com/office/powerpoint/2010/main" val="2059065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l-GR" dirty="0" smtClean="0"/>
              <a:t>το pHκ κυμαίνεται 6,8 - 7,2 και είναι σαφώς αλκαλικότερο από την υπολογιζόμενη τιμή με βάση την ηλεκτροχημική διαφορά Η+.</a:t>
            </a:r>
          </a:p>
          <a:p>
            <a:endParaRPr lang="el-GR" dirty="0" smtClean="0"/>
          </a:p>
          <a:p>
            <a:r>
              <a:rPr lang="el-GR" dirty="0" smtClean="0"/>
              <a:t>το </a:t>
            </a:r>
            <a:r>
              <a:rPr lang="el-GR" dirty="0"/>
              <a:t>ενδομιτοχονδριακό pΗ μπορεί να είναι μεταξύ 7,5 και 8.</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b="1" dirty="0"/>
              <a:t>τα μιτοχόνδρια ρυθμίζουν το εσωτερικό τους pH ανεξάρτητα από το pHκ</a:t>
            </a:r>
            <a:r>
              <a:rPr lang="el-GR"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smtClean="0"/>
              <a:t>Το ενδοκυττάριο pH επηρεάζει καθοριστικά το σύνολο σχεδόν των βιολογικών διεργασιών του εσωτερικού περιβάλλοντος των κυττάρων</a:t>
            </a:r>
            <a:endParaRPr lang="en-US" dirty="0" smtClean="0"/>
          </a:p>
          <a:p>
            <a:endParaRPr lang="el-GR" dirty="0"/>
          </a:p>
        </p:txBody>
      </p:sp>
      <p:sp>
        <p:nvSpPr>
          <p:cNvPr id="4" name="Slide Number Placeholder 3"/>
          <p:cNvSpPr>
            <a:spLocks noGrp="1"/>
          </p:cNvSpPr>
          <p:nvPr>
            <p:ph type="sldNum" sz="quarter" idx="10"/>
          </p:nvPr>
        </p:nvSpPr>
        <p:spPr/>
        <p:txBody>
          <a:bodyPr/>
          <a:lstStyle/>
          <a:p>
            <a:fld id="{773C58F7-E0FA-4C20-A067-67484D22E22B}" type="slidenum">
              <a:rPr lang="el-GR" smtClean="0"/>
              <a:t>18</a:t>
            </a:fld>
            <a:endParaRPr lang="el-GR"/>
          </a:p>
        </p:txBody>
      </p:sp>
    </p:spTree>
    <p:extLst>
      <p:ext uri="{BB962C8B-B14F-4D97-AF65-F5344CB8AC3E}">
        <p14:creationId xmlns:p14="http://schemas.microsoft.com/office/powerpoint/2010/main" val="3343894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73C58F7-E0FA-4C20-A067-67484D22E22B}" type="slidenum">
              <a:rPr lang="el-GR" smtClean="0"/>
              <a:t>19</a:t>
            </a:fld>
            <a:endParaRPr lang="el-GR"/>
          </a:p>
        </p:txBody>
      </p:sp>
    </p:spTree>
    <p:extLst>
      <p:ext uri="{BB962C8B-B14F-4D97-AF65-F5344CB8AC3E}">
        <p14:creationId xmlns:p14="http://schemas.microsoft.com/office/powerpoint/2010/main" val="10856772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2"/>
            <a:ext cx="8825659"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9"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9/24/2017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pic>
        <p:nvPicPr>
          <p:cNvPr id="7" name="Picture 6"/>
          <p:cNvPicPr>
            <a:picLocks noChangeAspect="1"/>
          </p:cNvPicPr>
          <p:nvPr userDrawn="1"/>
        </p:nvPicPr>
        <p:blipFill>
          <a:blip r:embed="rId2">
            <a:duotone>
              <a:prstClr val="black"/>
              <a:schemeClr val="accent3">
                <a:tint val="45000"/>
                <a:satMod val="400000"/>
              </a:schemeClr>
            </a:duotone>
          </a:blip>
          <a:stretch>
            <a:fillRect/>
          </a:stretch>
        </p:blipFill>
        <p:spPr>
          <a:xfrm>
            <a:off x="11419161" y="152512"/>
            <a:ext cx="625091" cy="63402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7"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9"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9/24/2017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5"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5"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1"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5"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9330491"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5"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7"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61"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5" y="2667000"/>
            <a:ext cx="2946795"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1"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1"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9/24/2017</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1"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3"/>
            <a:ext cx="294005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6"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5"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2"/>
            <a:ext cx="293440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1"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701"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6" y="4827210"/>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9/24/2017</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9/24/2017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3" y="430215"/>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4"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9/24/2017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5372" y="274638"/>
            <a:ext cx="10977033" cy="1332220"/>
          </a:xfrm>
          <a:prstGeom prst="rect">
            <a:avLst/>
          </a:prstGeom>
        </p:spPr>
        <p:txBody>
          <a:bodyPr anchor="b" anchorCtr="0">
            <a:normAutofit/>
          </a:bodyPr>
          <a:lstStyle>
            <a:lvl1pPr algn="l" rtl="0" eaLnBrk="1" fontAlgn="base" hangingPunct="1">
              <a:lnSpc>
                <a:spcPct val="85000"/>
              </a:lnSpc>
              <a:spcBef>
                <a:spcPct val="0"/>
              </a:spcBef>
              <a:spcAft>
                <a:spcPct val="0"/>
              </a:spcAft>
              <a:defRPr lang="en-US" sz="2800" b="1" kern="1200" dirty="0">
                <a:solidFill>
                  <a:schemeClr val="accent6"/>
                </a:solidFill>
                <a:latin typeface="Century Gothic" pitchFamily="34" charset="0"/>
                <a:ea typeface="+mj-ea"/>
                <a:cs typeface="+mj-cs"/>
              </a:defRPr>
            </a:lvl1pPr>
          </a:lstStyle>
          <a:p>
            <a:r>
              <a:rPr lang="en-US"/>
              <a:t>Click to edit Master title style</a:t>
            </a:r>
            <a:endParaRPr lang="en-US" dirty="0"/>
          </a:p>
        </p:txBody>
      </p:sp>
      <p:sp>
        <p:nvSpPr>
          <p:cNvPr id="3" name="Content Placeholder 2"/>
          <p:cNvSpPr>
            <a:spLocks noGrp="1"/>
          </p:cNvSpPr>
          <p:nvPr>
            <p:ph idx="1"/>
          </p:nvPr>
        </p:nvSpPr>
        <p:spPr>
          <a:xfrm>
            <a:off x="605372" y="1784419"/>
            <a:ext cx="10977033" cy="4341751"/>
          </a:xfrm>
          <a:prstGeom prst="rect">
            <a:avLst/>
          </a:prstGeom>
        </p:spPr>
        <p:txBody>
          <a:bodyPr>
            <a:normAutofit/>
          </a:bodyPr>
          <a:lstStyle>
            <a:lvl1pPr>
              <a:spcBef>
                <a:spcPts val="0"/>
              </a:spcBef>
              <a:defRPr sz="2400" b="1">
                <a:solidFill>
                  <a:schemeClr val="accent2"/>
                </a:solidFill>
                <a:latin typeface="Century Gothic" pitchFamily="34" charset="0"/>
              </a:defRPr>
            </a:lvl1pPr>
            <a:lvl2pPr>
              <a:spcBef>
                <a:spcPts val="0"/>
              </a:spcBef>
              <a:buSzPct val="75000"/>
              <a:buFont typeface="Wingdings" pitchFamily="2" charset="2"/>
              <a:buChar char="§"/>
              <a:defRPr sz="2400" b="1">
                <a:solidFill>
                  <a:schemeClr val="accent2"/>
                </a:solidFill>
                <a:latin typeface="Century Gothic" pitchFamily="34" charset="0"/>
              </a:defRPr>
            </a:lvl2pPr>
            <a:lvl3pPr>
              <a:spcBef>
                <a:spcPts val="0"/>
              </a:spcBef>
              <a:defRPr sz="2000" b="1">
                <a:solidFill>
                  <a:schemeClr val="accent2"/>
                </a:solidFill>
                <a:latin typeface="Century Gothic" pitchFamily="34" charset="0"/>
              </a:defRPr>
            </a:lvl3pPr>
            <a:lvl4pPr>
              <a:spcBef>
                <a:spcPts val="0"/>
              </a:spcBef>
              <a:buSzPct val="75000"/>
              <a:buFont typeface="Wingdings" pitchFamily="2" charset="2"/>
              <a:buChar char="§"/>
              <a:defRPr sz="1600" b="1">
                <a:solidFill>
                  <a:schemeClr val="accent2"/>
                </a:solidFill>
                <a:latin typeface="Century Gothic" pitchFamily="34" charset="0"/>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617535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Title 1"/>
          <p:cNvSpPr>
            <a:spLocks noGrp="1"/>
          </p:cNvSpPr>
          <p:nvPr>
            <p:ph type="title"/>
          </p:nvPr>
        </p:nvSpPr>
        <p:spPr>
          <a:xfrm>
            <a:off x="605372" y="274638"/>
            <a:ext cx="10977033" cy="1332220"/>
          </a:xfrm>
          <a:prstGeom prst="rect">
            <a:avLst/>
          </a:prstGeom>
        </p:spPr>
        <p:txBody>
          <a:bodyPr anchor="b" anchorCtr="0">
            <a:normAutofit/>
          </a:bodyPr>
          <a:lstStyle>
            <a:lvl1pPr algn="l" rtl="0" eaLnBrk="1" fontAlgn="base" hangingPunct="1">
              <a:lnSpc>
                <a:spcPct val="85000"/>
              </a:lnSpc>
              <a:spcBef>
                <a:spcPct val="0"/>
              </a:spcBef>
              <a:spcAft>
                <a:spcPct val="0"/>
              </a:spcAft>
              <a:defRPr lang="en-US" sz="2800" b="1" kern="1200" dirty="0">
                <a:solidFill>
                  <a:schemeClr val="accent6"/>
                </a:solidFill>
                <a:latin typeface="Century Gothic" pitchFamily="34" charset="0"/>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3610341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9/24/2017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pic>
        <p:nvPicPr>
          <p:cNvPr id="4" name="Picture 3"/>
          <p:cNvPicPr>
            <a:picLocks noChangeAspect="1"/>
          </p:cNvPicPr>
          <p:nvPr userDrawn="1"/>
        </p:nvPicPr>
        <p:blipFill>
          <a:blip r:embed="rId2"/>
          <a:stretch>
            <a:fillRect/>
          </a:stretch>
        </p:blipFill>
        <p:spPr>
          <a:xfrm>
            <a:off x="11492446" y="135700"/>
            <a:ext cx="627943" cy="634039"/>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5" name="Picture 2" descr="Z:\prepress redux\posters &amp; slides\13 usrds posters &amp; slides\usrds slides 13\usrds title slide bg 1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24510" y="754606"/>
            <a:ext cx="4971495" cy="2674397"/>
          </a:xfrm>
          <a:prstGeom prst="rect">
            <a:avLst/>
          </a:prstGeom>
        </p:spPr>
        <p:txBody>
          <a:bodyPr anchor="t" anchorCtr="0">
            <a:normAutofit/>
          </a:bodyPr>
          <a:lstStyle>
            <a:lvl1pPr algn="l">
              <a:lnSpc>
                <a:spcPts val="3800"/>
              </a:lnSpc>
              <a:defRPr sz="3200">
                <a:latin typeface="Impact"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6338661" y="1619250"/>
            <a:ext cx="4870881" cy="1809750"/>
          </a:xfrm>
          <a:prstGeom prst="rect">
            <a:avLst/>
          </a:prstGeom>
        </p:spPr>
        <p:txBody>
          <a:bodyPr anchor="b" anchorCtr="0">
            <a:normAutofit/>
          </a:bodyPr>
          <a:lstStyle>
            <a:lvl1pPr marL="0" indent="0" algn="r">
              <a:buNone/>
              <a:defRPr sz="1600" b="1">
                <a:solidFill>
                  <a:schemeClr val="accent1"/>
                </a:solidFill>
                <a:latin typeface="+mj-lt"/>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l-GR" dirty="0"/>
              <a:t>Κάντε κλικ για να επεξεργαστείτε τον υπότιτλο του υποδείγματος</a:t>
            </a:r>
            <a:endParaRPr lang="en-US" dirty="0"/>
          </a:p>
        </p:txBody>
      </p:sp>
      <p:sp>
        <p:nvSpPr>
          <p:cNvPr id="7" name="Text Placeholder 7"/>
          <p:cNvSpPr>
            <a:spLocks noGrp="1"/>
          </p:cNvSpPr>
          <p:nvPr>
            <p:ph type="body" sz="quarter" idx="10"/>
          </p:nvPr>
        </p:nvSpPr>
        <p:spPr>
          <a:xfrm>
            <a:off x="4646089" y="658820"/>
            <a:ext cx="6455833" cy="1398587"/>
          </a:xfrm>
          <a:prstGeom prst="rect">
            <a:avLst/>
          </a:prstGeom>
        </p:spPr>
        <p:txBody>
          <a:bodyPr anchor="b" anchorCtr="0"/>
          <a:lstStyle>
            <a:lvl1pPr marL="0" indent="0">
              <a:buNone/>
              <a:defRPr kumimoji="0" lang="en-US" sz="3600" b="0" i="0" u="none" strike="noStrike" kern="1200" cap="none" spc="0" normalizeH="0" baseline="0" noProof="0" smtClean="0">
                <a:ln>
                  <a:noFill/>
                </a:ln>
                <a:solidFill>
                  <a:schemeClr val="accent6"/>
                </a:solidFill>
                <a:effectLst/>
                <a:uLnTx/>
                <a:uFillTx/>
                <a:latin typeface="Century Gothic" pitchFamily="34" charset="0"/>
                <a:ea typeface="+mj-ea"/>
                <a:cs typeface="+mj-cs"/>
              </a:defRPr>
            </a:lvl1pPr>
            <a:lvl2pPr>
              <a:defRPr kumimoji="0" lang="en-US" sz="3600" b="0" i="0" u="none" strike="noStrike" kern="1200" cap="none" spc="0" normalizeH="0" baseline="0" noProof="0" smtClean="0">
                <a:ln>
                  <a:noFill/>
                </a:ln>
                <a:solidFill>
                  <a:schemeClr val="tx1"/>
                </a:solidFill>
                <a:effectLst/>
                <a:uLnTx/>
                <a:uFillTx/>
                <a:latin typeface="Century Gothic" pitchFamily="34" charset="0"/>
                <a:ea typeface="+mj-ea"/>
                <a:cs typeface="+mj-cs"/>
              </a:defRPr>
            </a:lvl2pPr>
            <a:lvl3pPr>
              <a:defRPr kumimoji="0" lang="en-US" sz="3600" b="0" i="0" u="none" strike="noStrike" kern="1200" cap="none" spc="0" normalizeH="0" baseline="0" noProof="0" smtClean="0">
                <a:ln>
                  <a:noFill/>
                </a:ln>
                <a:solidFill>
                  <a:schemeClr val="tx1"/>
                </a:solidFill>
                <a:effectLst/>
                <a:uLnTx/>
                <a:uFillTx/>
                <a:latin typeface="Century Gothic" pitchFamily="34" charset="0"/>
                <a:ea typeface="+mj-ea"/>
                <a:cs typeface="+mj-cs"/>
              </a:defRPr>
            </a:lvl3pPr>
            <a:lvl4pPr>
              <a:defRPr kumimoji="0" lang="en-US" sz="3600" b="0" i="0" u="none" strike="noStrike" kern="1200" cap="none" spc="0" normalizeH="0" baseline="0" noProof="0" smtClean="0">
                <a:ln>
                  <a:noFill/>
                </a:ln>
                <a:solidFill>
                  <a:schemeClr val="tx1"/>
                </a:solidFill>
                <a:effectLst/>
                <a:uLnTx/>
                <a:uFillTx/>
                <a:latin typeface="Century Gothic" pitchFamily="34" charset="0"/>
                <a:ea typeface="+mj-ea"/>
                <a:cs typeface="+mj-cs"/>
              </a:defRPr>
            </a:lvl4pPr>
            <a:lvl5pPr>
              <a:defRPr kumimoji="0" lang="en-US" sz="3600" b="0" i="0" u="none" strike="noStrike" kern="1200" cap="none" spc="0" normalizeH="0" baseline="0" noProof="0" dirty="0" smtClean="0">
                <a:ln>
                  <a:noFill/>
                </a:ln>
                <a:solidFill>
                  <a:schemeClr val="tx1"/>
                </a:solidFill>
                <a:effectLst/>
                <a:uLnTx/>
                <a:uFillTx/>
                <a:latin typeface="Century Gothic" pitchFamily="34" charset="0"/>
                <a:ea typeface="+mj-ea"/>
                <a:cs typeface="+mj-cs"/>
              </a:defRPr>
            </a:lvl5pPr>
          </a:lstStyle>
          <a:p>
            <a:pPr lvl="0"/>
            <a:r>
              <a:rPr lang="en-US"/>
              <a:t>Click to edit Master text styles</a:t>
            </a:r>
          </a:p>
        </p:txBody>
      </p:sp>
    </p:spTree>
    <p:extLst>
      <p:ext uri="{BB962C8B-B14F-4D97-AF65-F5344CB8AC3E}">
        <p14:creationId xmlns:p14="http://schemas.microsoft.com/office/powerpoint/2010/main" val="1764543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5369" y="274638"/>
            <a:ext cx="10977033" cy="1332220"/>
          </a:xfrm>
          <a:prstGeom prst="rect">
            <a:avLst/>
          </a:prstGeom>
        </p:spPr>
        <p:txBody>
          <a:bodyPr anchor="b" anchorCtr="0">
            <a:normAutofit/>
          </a:bodyPr>
          <a:lstStyle>
            <a:lvl1pPr algn="l" rtl="0" eaLnBrk="1" fontAlgn="base" hangingPunct="1">
              <a:lnSpc>
                <a:spcPct val="85000"/>
              </a:lnSpc>
              <a:spcBef>
                <a:spcPct val="0"/>
              </a:spcBef>
              <a:spcAft>
                <a:spcPct val="0"/>
              </a:spcAft>
              <a:defRPr lang="en-US" sz="2800" b="1" kern="1200" dirty="0">
                <a:solidFill>
                  <a:schemeClr val="accent6"/>
                </a:solidFill>
                <a:latin typeface="Century Gothic" pitchFamily="34" charset="0"/>
                <a:ea typeface="+mj-ea"/>
                <a:cs typeface="+mj-cs"/>
              </a:defRPr>
            </a:lvl1pPr>
          </a:lstStyle>
          <a:p>
            <a:r>
              <a:rPr lang="en-US"/>
              <a:t>Click to edit Master title style</a:t>
            </a:r>
            <a:endParaRPr lang="en-US" dirty="0"/>
          </a:p>
        </p:txBody>
      </p:sp>
      <p:sp>
        <p:nvSpPr>
          <p:cNvPr id="3" name="Content Placeholder 2"/>
          <p:cNvSpPr>
            <a:spLocks noGrp="1"/>
          </p:cNvSpPr>
          <p:nvPr>
            <p:ph idx="1"/>
          </p:nvPr>
        </p:nvSpPr>
        <p:spPr>
          <a:xfrm>
            <a:off x="605369" y="1784415"/>
            <a:ext cx="10977033" cy="4341751"/>
          </a:xfrm>
          <a:prstGeom prst="rect">
            <a:avLst/>
          </a:prstGeom>
        </p:spPr>
        <p:txBody>
          <a:bodyPr>
            <a:normAutofit/>
          </a:bodyPr>
          <a:lstStyle>
            <a:lvl1pPr>
              <a:spcBef>
                <a:spcPts val="0"/>
              </a:spcBef>
              <a:defRPr sz="2400" b="1">
                <a:solidFill>
                  <a:schemeClr val="accent2"/>
                </a:solidFill>
                <a:latin typeface="Century Gothic" pitchFamily="34" charset="0"/>
              </a:defRPr>
            </a:lvl1pPr>
            <a:lvl2pPr>
              <a:spcBef>
                <a:spcPts val="0"/>
              </a:spcBef>
              <a:buSzPct val="75000"/>
              <a:buFont typeface="Wingdings" pitchFamily="2" charset="2"/>
              <a:buChar char="§"/>
              <a:defRPr sz="2400" b="1">
                <a:solidFill>
                  <a:schemeClr val="accent2"/>
                </a:solidFill>
                <a:latin typeface="Century Gothic" pitchFamily="34" charset="0"/>
              </a:defRPr>
            </a:lvl2pPr>
            <a:lvl3pPr>
              <a:spcBef>
                <a:spcPts val="0"/>
              </a:spcBef>
              <a:defRPr sz="2000" b="1">
                <a:solidFill>
                  <a:schemeClr val="accent2"/>
                </a:solidFill>
                <a:latin typeface="Century Gothic" pitchFamily="34" charset="0"/>
              </a:defRPr>
            </a:lvl3pPr>
            <a:lvl4pPr>
              <a:spcBef>
                <a:spcPts val="0"/>
              </a:spcBef>
              <a:buSzPct val="75000"/>
              <a:buFont typeface="Wingdings" pitchFamily="2" charset="2"/>
              <a:buChar char="§"/>
              <a:defRPr sz="1600" b="1">
                <a:solidFill>
                  <a:schemeClr val="accent2"/>
                </a:solidFill>
                <a:latin typeface="Century Gothic" pitchFamily="34" charset="0"/>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080085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Title 1"/>
          <p:cNvSpPr>
            <a:spLocks noGrp="1"/>
          </p:cNvSpPr>
          <p:nvPr>
            <p:ph type="title"/>
          </p:nvPr>
        </p:nvSpPr>
        <p:spPr>
          <a:xfrm>
            <a:off x="605369" y="274638"/>
            <a:ext cx="10977033" cy="1332220"/>
          </a:xfrm>
          <a:prstGeom prst="rect">
            <a:avLst/>
          </a:prstGeom>
        </p:spPr>
        <p:txBody>
          <a:bodyPr anchor="b" anchorCtr="0">
            <a:normAutofit/>
          </a:bodyPr>
          <a:lstStyle>
            <a:lvl1pPr algn="l" rtl="0" eaLnBrk="1" fontAlgn="base" hangingPunct="1">
              <a:lnSpc>
                <a:spcPct val="85000"/>
              </a:lnSpc>
              <a:spcBef>
                <a:spcPct val="0"/>
              </a:spcBef>
              <a:spcAft>
                <a:spcPct val="0"/>
              </a:spcAft>
              <a:defRPr lang="en-US" sz="2800" b="1" kern="1200" dirty="0">
                <a:solidFill>
                  <a:schemeClr val="accent6"/>
                </a:solidFill>
                <a:latin typeface="Century Gothic" pitchFamily="34" charset="0"/>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16058088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24507" y="754606"/>
            <a:ext cx="4971495" cy="2674397"/>
          </a:xfrm>
          <a:prstGeom prst="rect">
            <a:avLst/>
          </a:prstGeom>
        </p:spPr>
        <p:txBody>
          <a:bodyPr anchor="t" anchorCtr="0">
            <a:normAutofit/>
          </a:bodyPr>
          <a:lstStyle>
            <a:lvl1pPr algn="l">
              <a:lnSpc>
                <a:spcPts val="3800"/>
              </a:lnSpc>
              <a:defRPr sz="3200">
                <a:latin typeface="Impact" pitchFamily="34" charset="0"/>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6338658" y="1619250"/>
            <a:ext cx="4870881" cy="1809750"/>
          </a:xfrm>
          <a:prstGeom prst="rect">
            <a:avLst/>
          </a:prstGeom>
        </p:spPr>
        <p:txBody>
          <a:bodyPr anchor="b" anchorCtr="0">
            <a:normAutofit/>
          </a:bodyPr>
          <a:lstStyle>
            <a:lvl1pPr marL="0" indent="0" algn="r">
              <a:buNone/>
              <a:defRPr sz="1600" b="1">
                <a:solidFill>
                  <a:schemeClr val="accent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authors</a:t>
            </a:r>
          </a:p>
        </p:txBody>
      </p:sp>
      <p:pic>
        <p:nvPicPr>
          <p:cNvPr id="6" name="Picture 2" descr="Z:\prepress redux\posters &amp; slides\13 usrds posters &amp; slides\usrds slides 13\usrds title slide bg 13.jpg"/>
          <p:cNvPicPr>
            <a:picLocks noChangeAspect="1" noChangeArrowheads="1"/>
          </p:cNvPicPr>
          <p:nvPr userDrawn="1"/>
        </p:nvPicPr>
        <p:blipFill>
          <a:blip r:embed="rId2" cstate="print"/>
          <a:srcRect/>
          <a:stretch>
            <a:fillRect/>
          </a:stretch>
        </p:blipFill>
        <p:spPr bwMode="auto">
          <a:xfrm>
            <a:off x="0" y="0"/>
            <a:ext cx="12192000" cy="6858000"/>
          </a:xfrm>
          <a:prstGeom prst="rect">
            <a:avLst/>
          </a:prstGeom>
          <a:noFill/>
        </p:spPr>
      </p:pic>
      <p:sp>
        <p:nvSpPr>
          <p:cNvPr id="7" name="Text Placeholder 7"/>
          <p:cNvSpPr>
            <a:spLocks noGrp="1"/>
          </p:cNvSpPr>
          <p:nvPr>
            <p:ph type="body" sz="quarter" idx="10"/>
          </p:nvPr>
        </p:nvSpPr>
        <p:spPr>
          <a:xfrm>
            <a:off x="4646086" y="658816"/>
            <a:ext cx="6455833" cy="1398587"/>
          </a:xfrm>
          <a:prstGeom prst="rect">
            <a:avLst/>
          </a:prstGeom>
        </p:spPr>
        <p:txBody>
          <a:bodyPr anchor="b" anchorCtr="0"/>
          <a:lstStyle>
            <a:lvl1pPr marL="0" indent="0">
              <a:buNone/>
              <a:defRPr kumimoji="0" lang="en-US" sz="3600" b="0" i="0" u="none" strike="noStrike" kern="1200" cap="none" spc="0" normalizeH="0" baseline="0" noProof="0" smtClean="0">
                <a:ln>
                  <a:noFill/>
                </a:ln>
                <a:solidFill>
                  <a:schemeClr val="accent6"/>
                </a:solidFill>
                <a:effectLst/>
                <a:uLnTx/>
                <a:uFillTx/>
                <a:latin typeface="Century Gothic" pitchFamily="34" charset="0"/>
                <a:ea typeface="+mj-ea"/>
                <a:cs typeface="+mj-cs"/>
              </a:defRPr>
            </a:lvl1pPr>
            <a:lvl2pPr>
              <a:defRPr kumimoji="0" lang="en-US" sz="3600" b="0" i="0" u="none" strike="noStrike" kern="1200" cap="none" spc="0" normalizeH="0" baseline="0" noProof="0" smtClean="0">
                <a:ln>
                  <a:noFill/>
                </a:ln>
                <a:solidFill>
                  <a:schemeClr val="tx1"/>
                </a:solidFill>
                <a:effectLst/>
                <a:uLnTx/>
                <a:uFillTx/>
                <a:latin typeface="Century Gothic" pitchFamily="34" charset="0"/>
                <a:ea typeface="+mj-ea"/>
                <a:cs typeface="+mj-cs"/>
              </a:defRPr>
            </a:lvl2pPr>
            <a:lvl3pPr>
              <a:defRPr kumimoji="0" lang="en-US" sz="3600" b="0" i="0" u="none" strike="noStrike" kern="1200" cap="none" spc="0" normalizeH="0" baseline="0" noProof="0" smtClean="0">
                <a:ln>
                  <a:noFill/>
                </a:ln>
                <a:solidFill>
                  <a:schemeClr val="tx1"/>
                </a:solidFill>
                <a:effectLst/>
                <a:uLnTx/>
                <a:uFillTx/>
                <a:latin typeface="Century Gothic" pitchFamily="34" charset="0"/>
                <a:ea typeface="+mj-ea"/>
                <a:cs typeface="+mj-cs"/>
              </a:defRPr>
            </a:lvl3pPr>
            <a:lvl4pPr>
              <a:defRPr kumimoji="0" lang="en-US" sz="3600" b="0" i="0" u="none" strike="noStrike" kern="1200" cap="none" spc="0" normalizeH="0" baseline="0" noProof="0" smtClean="0">
                <a:ln>
                  <a:noFill/>
                </a:ln>
                <a:solidFill>
                  <a:schemeClr val="tx1"/>
                </a:solidFill>
                <a:effectLst/>
                <a:uLnTx/>
                <a:uFillTx/>
                <a:latin typeface="Century Gothic" pitchFamily="34" charset="0"/>
                <a:ea typeface="+mj-ea"/>
                <a:cs typeface="+mj-cs"/>
              </a:defRPr>
            </a:lvl4pPr>
            <a:lvl5pPr>
              <a:defRPr kumimoji="0" lang="en-US" sz="3600" b="0" i="0" u="none" strike="noStrike" kern="1200" cap="none" spc="0" normalizeH="0" baseline="0" noProof="0" dirty="0" smtClean="0">
                <a:ln>
                  <a:noFill/>
                </a:ln>
                <a:solidFill>
                  <a:schemeClr val="tx1"/>
                </a:solidFill>
                <a:effectLst/>
                <a:uLnTx/>
                <a:uFillTx/>
                <a:latin typeface="Century Gothic" pitchFamily="34" charset="0"/>
                <a:ea typeface="+mj-ea"/>
                <a:cs typeface="+mj-cs"/>
              </a:defRPr>
            </a:lvl5pPr>
          </a:lstStyle>
          <a:p>
            <a:pPr lvl="0"/>
            <a:r>
              <a:rPr lang="en-US"/>
              <a:t>Click to edit Master text styles</a:t>
            </a:r>
          </a:p>
        </p:txBody>
      </p:sp>
    </p:spTree>
    <p:extLst>
      <p:ext uri="{BB962C8B-B14F-4D97-AF65-F5344CB8AC3E}">
        <p14:creationId xmlns:p14="http://schemas.microsoft.com/office/powerpoint/2010/main" val="27989713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914400" y="2130426"/>
            <a:ext cx="10363200" cy="1470025"/>
          </a:xfrm>
        </p:spPr>
        <p:txBody>
          <a:bodyPr/>
          <a:lstStyle/>
          <a:p>
            <a:r>
              <a:rPr lang="el-GR"/>
              <a:t>Στυλ κύριου τίτλου</a:t>
            </a:r>
          </a:p>
        </p:txBody>
      </p:sp>
      <p:sp>
        <p:nvSpPr>
          <p:cNvPr id="3" name="Υπότιτλος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Στυλ κύριου υπότιτλου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ED6A534E-64DE-4480-AF6F-1E9245A93E96}" type="slidenum">
              <a:rPr lang="el-GR" altLang="el-GR"/>
              <a:pPr>
                <a:defRPr/>
              </a:pPr>
              <a:t>‹#›</a:t>
            </a:fld>
            <a:endParaRPr lang="el-GR" altLang="el-GR"/>
          </a:p>
        </p:txBody>
      </p:sp>
    </p:spTree>
    <p:extLst>
      <p:ext uri="{BB962C8B-B14F-4D97-AF65-F5344CB8AC3E}">
        <p14:creationId xmlns:p14="http://schemas.microsoft.com/office/powerpoint/2010/main" val="41568298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B60C48EF-13A2-4522-BFA3-38E017DB662F}" type="slidenum">
              <a:rPr lang="el-GR" altLang="el-GR"/>
              <a:pPr>
                <a:defRPr/>
              </a:pPr>
              <a:t>‹#›</a:t>
            </a:fld>
            <a:endParaRPr lang="el-GR" altLang="el-GR"/>
          </a:p>
        </p:txBody>
      </p:sp>
    </p:spTree>
    <p:extLst>
      <p:ext uri="{BB962C8B-B14F-4D97-AF65-F5344CB8AC3E}">
        <p14:creationId xmlns:p14="http://schemas.microsoft.com/office/powerpoint/2010/main" val="2632706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963084" y="4406901"/>
            <a:ext cx="103632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Στυλ υποδείγματος κειμένου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4D0D9007-4AD5-4A14-8097-2144EBBE91A5}" type="slidenum">
              <a:rPr lang="el-GR" altLang="el-GR"/>
              <a:pPr>
                <a:defRPr/>
              </a:pPr>
              <a:t>‹#›</a:t>
            </a:fld>
            <a:endParaRPr lang="el-GR" altLang="el-GR"/>
          </a:p>
        </p:txBody>
      </p:sp>
    </p:spTree>
    <p:extLst>
      <p:ext uri="{BB962C8B-B14F-4D97-AF65-F5344CB8AC3E}">
        <p14:creationId xmlns:p14="http://schemas.microsoft.com/office/powerpoint/2010/main" val="1510296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7785DB74-1C73-44A8-895C-5BE9DAD81592}" type="slidenum">
              <a:rPr lang="el-GR" altLang="el-GR"/>
              <a:pPr>
                <a:defRPr/>
              </a:pPr>
              <a:t>‹#›</a:t>
            </a:fld>
            <a:endParaRPr lang="el-GR" altLang="el-GR"/>
          </a:p>
        </p:txBody>
      </p:sp>
    </p:spTree>
    <p:extLst>
      <p:ext uri="{BB962C8B-B14F-4D97-AF65-F5344CB8AC3E}">
        <p14:creationId xmlns:p14="http://schemas.microsoft.com/office/powerpoint/2010/main" val="7040929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0" y="274638"/>
            <a:ext cx="10972800" cy="1143000"/>
          </a:xfrm>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p:cNvSpPr>
            <a:spLocks noGrp="1" noChangeArrowheads="1"/>
          </p:cNvSpPr>
          <p:nvPr>
            <p:ph type="dt" sz="half" idx="10"/>
          </p:nvPr>
        </p:nvSpPr>
        <p:spPr>
          <a:ln/>
        </p:spPr>
        <p:txBody>
          <a:bodyPr/>
          <a:lstStyle>
            <a:lvl1pPr>
              <a:defRPr/>
            </a:lvl1pPr>
          </a:lstStyle>
          <a:p>
            <a:pPr>
              <a:defRPr/>
            </a:pPr>
            <a:endParaRPr lang="el-GR"/>
          </a:p>
        </p:txBody>
      </p:sp>
      <p:sp>
        <p:nvSpPr>
          <p:cNvPr id="8" name="Rectangle 5"/>
          <p:cNvSpPr>
            <a:spLocks noGrp="1" noChangeArrowheads="1"/>
          </p:cNvSpPr>
          <p:nvPr>
            <p:ph type="ftr" sz="quarter" idx="11"/>
          </p:nvPr>
        </p:nvSpPr>
        <p:spPr>
          <a:ln/>
        </p:spPr>
        <p:txBody>
          <a:bodyPr/>
          <a:lstStyle>
            <a:lvl1pPr>
              <a:defRPr/>
            </a:lvl1pPr>
          </a:lstStyle>
          <a:p>
            <a:pPr>
              <a:defRPr/>
            </a:pPr>
            <a:endParaRPr lang="el-GR"/>
          </a:p>
        </p:txBody>
      </p:sp>
      <p:sp>
        <p:nvSpPr>
          <p:cNvPr id="9" name="Rectangle 6"/>
          <p:cNvSpPr>
            <a:spLocks noGrp="1" noChangeArrowheads="1"/>
          </p:cNvSpPr>
          <p:nvPr>
            <p:ph type="sldNum" sz="quarter" idx="12"/>
          </p:nvPr>
        </p:nvSpPr>
        <p:spPr>
          <a:ln/>
        </p:spPr>
        <p:txBody>
          <a:bodyPr/>
          <a:lstStyle>
            <a:lvl1pPr>
              <a:defRPr/>
            </a:lvl1pPr>
          </a:lstStyle>
          <a:p>
            <a:pPr>
              <a:defRPr/>
            </a:pPr>
            <a:fld id="{B32C898A-9755-420D-95B2-F4E7C93006FF}" type="slidenum">
              <a:rPr lang="el-GR" altLang="el-GR"/>
              <a:pPr>
                <a:defRPr/>
              </a:pPr>
              <a:t>‹#›</a:t>
            </a:fld>
            <a:endParaRPr lang="el-GR" altLang="el-GR"/>
          </a:p>
        </p:txBody>
      </p:sp>
    </p:spTree>
    <p:extLst>
      <p:ext uri="{BB962C8B-B14F-4D97-AF65-F5344CB8AC3E}">
        <p14:creationId xmlns:p14="http://schemas.microsoft.com/office/powerpoint/2010/main" val="19571325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Rectangle 4"/>
          <p:cNvSpPr>
            <a:spLocks noGrp="1" noChangeArrowheads="1"/>
          </p:cNvSpPr>
          <p:nvPr>
            <p:ph type="dt" sz="half" idx="10"/>
          </p:nvPr>
        </p:nvSpPr>
        <p:spPr>
          <a:ln/>
        </p:spPr>
        <p:txBody>
          <a:bodyPr/>
          <a:lstStyle>
            <a:lvl1pPr>
              <a:defRPr/>
            </a:lvl1pPr>
          </a:lstStyle>
          <a:p>
            <a:pPr>
              <a:defRPr/>
            </a:pPr>
            <a:endParaRPr 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p>
        </p:txBody>
      </p:sp>
      <p:sp>
        <p:nvSpPr>
          <p:cNvPr id="5" name="Rectangle 6"/>
          <p:cNvSpPr>
            <a:spLocks noGrp="1" noChangeArrowheads="1"/>
          </p:cNvSpPr>
          <p:nvPr>
            <p:ph type="sldNum" sz="quarter" idx="12"/>
          </p:nvPr>
        </p:nvSpPr>
        <p:spPr>
          <a:ln/>
        </p:spPr>
        <p:txBody>
          <a:bodyPr/>
          <a:lstStyle>
            <a:lvl1pPr>
              <a:defRPr/>
            </a:lvl1pPr>
          </a:lstStyle>
          <a:p>
            <a:pPr>
              <a:defRPr/>
            </a:pPr>
            <a:fld id="{F9D69B3A-7E0A-4785-82E2-920A77BCCE38}" type="slidenum">
              <a:rPr lang="el-GR" altLang="el-GR"/>
              <a:pPr>
                <a:defRPr/>
              </a:pPr>
              <a:t>‹#›</a:t>
            </a:fld>
            <a:endParaRPr lang="el-GR" altLang="el-GR"/>
          </a:p>
        </p:txBody>
      </p:sp>
    </p:spTree>
    <p:extLst>
      <p:ext uri="{BB962C8B-B14F-4D97-AF65-F5344CB8AC3E}">
        <p14:creationId xmlns:p14="http://schemas.microsoft.com/office/powerpoint/2010/main" val="3246274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7" y="2861735"/>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9"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9/24/2017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p>
        </p:txBody>
      </p:sp>
      <p:sp>
        <p:nvSpPr>
          <p:cNvPr id="3" name="Rectangle 5"/>
          <p:cNvSpPr>
            <a:spLocks noGrp="1" noChangeArrowheads="1"/>
          </p:cNvSpPr>
          <p:nvPr>
            <p:ph type="ftr" sz="quarter" idx="11"/>
          </p:nvPr>
        </p:nvSpPr>
        <p:spPr>
          <a:ln/>
        </p:spPr>
        <p:txBody>
          <a:bodyPr/>
          <a:lstStyle>
            <a:lvl1pPr>
              <a:defRPr/>
            </a:lvl1pPr>
          </a:lstStyle>
          <a:p>
            <a:pPr>
              <a:defRPr/>
            </a:pPr>
            <a:endParaRPr lang="el-GR"/>
          </a:p>
        </p:txBody>
      </p:sp>
      <p:sp>
        <p:nvSpPr>
          <p:cNvPr id="4" name="Rectangle 6"/>
          <p:cNvSpPr>
            <a:spLocks noGrp="1" noChangeArrowheads="1"/>
          </p:cNvSpPr>
          <p:nvPr>
            <p:ph type="sldNum" sz="quarter" idx="12"/>
          </p:nvPr>
        </p:nvSpPr>
        <p:spPr>
          <a:ln/>
        </p:spPr>
        <p:txBody>
          <a:bodyPr/>
          <a:lstStyle>
            <a:lvl1pPr>
              <a:defRPr/>
            </a:lvl1pPr>
          </a:lstStyle>
          <a:p>
            <a:pPr>
              <a:defRPr/>
            </a:pPr>
            <a:fld id="{8CFBA21B-C65C-4503-AD2B-F3F5BE31135A}" type="slidenum">
              <a:rPr lang="el-GR" altLang="el-GR"/>
              <a:pPr>
                <a:defRPr/>
              </a:pPr>
              <a:t>‹#›</a:t>
            </a:fld>
            <a:endParaRPr lang="el-GR" altLang="el-GR"/>
          </a:p>
        </p:txBody>
      </p:sp>
    </p:spTree>
    <p:extLst>
      <p:ext uri="{BB962C8B-B14F-4D97-AF65-F5344CB8AC3E}">
        <p14:creationId xmlns:p14="http://schemas.microsoft.com/office/powerpoint/2010/main" val="18558370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1" y="273050"/>
            <a:ext cx="4011084" cy="1162050"/>
          </a:xfrm>
        </p:spPr>
        <p:txBody>
          <a:bodyPr anchor="b"/>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08CD3E54-7121-4243-933C-C934E3C69A7F}" type="slidenum">
              <a:rPr lang="el-GR" altLang="el-GR"/>
              <a:pPr>
                <a:defRPr/>
              </a:pPr>
              <a:t>‹#›</a:t>
            </a:fld>
            <a:endParaRPr lang="el-GR" altLang="el-GR"/>
          </a:p>
        </p:txBody>
      </p:sp>
    </p:spTree>
    <p:extLst>
      <p:ext uri="{BB962C8B-B14F-4D97-AF65-F5344CB8AC3E}">
        <p14:creationId xmlns:p14="http://schemas.microsoft.com/office/powerpoint/2010/main" val="946759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2389717" y="4800600"/>
            <a:ext cx="7315200" cy="566738"/>
          </a:xfrm>
        </p:spPr>
        <p:txBody>
          <a:bodyPr anchor="b"/>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06999DB1-FDC0-4950-98B6-4195A078240B}" type="slidenum">
              <a:rPr lang="el-GR" altLang="el-GR"/>
              <a:pPr>
                <a:defRPr/>
              </a:pPr>
              <a:t>‹#›</a:t>
            </a:fld>
            <a:endParaRPr lang="el-GR" altLang="el-GR"/>
          </a:p>
        </p:txBody>
      </p:sp>
    </p:spTree>
    <p:extLst>
      <p:ext uri="{BB962C8B-B14F-4D97-AF65-F5344CB8AC3E}">
        <p14:creationId xmlns:p14="http://schemas.microsoft.com/office/powerpoint/2010/main" val="22062987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349A1435-5F38-4CC5-AC8C-763B8AF70B17}" type="slidenum">
              <a:rPr lang="el-GR" altLang="el-GR"/>
              <a:pPr>
                <a:defRPr/>
              </a:pPr>
              <a:t>‹#›</a:t>
            </a:fld>
            <a:endParaRPr lang="el-GR" altLang="el-GR"/>
          </a:p>
        </p:txBody>
      </p:sp>
    </p:spTree>
    <p:extLst>
      <p:ext uri="{BB962C8B-B14F-4D97-AF65-F5344CB8AC3E}">
        <p14:creationId xmlns:p14="http://schemas.microsoft.com/office/powerpoint/2010/main" val="39243785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686800" y="609600"/>
            <a:ext cx="2590800" cy="5486400"/>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914400" y="609600"/>
            <a:ext cx="7569200" cy="5486400"/>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EAD3AD91-2F78-4DAB-976B-933A365F2BBD}" type="slidenum">
              <a:rPr lang="el-GR" altLang="el-GR"/>
              <a:pPr>
                <a:defRPr/>
              </a:pPr>
              <a:t>‹#›</a:t>
            </a:fld>
            <a:endParaRPr lang="el-GR" altLang="el-GR"/>
          </a:p>
        </p:txBody>
      </p:sp>
    </p:spTree>
    <p:extLst>
      <p:ext uri="{BB962C8B-B14F-4D97-AF65-F5344CB8AC3E}">
        <p14:creationId xmlns:p14="http://schemas.microsoft.com/office/powerpoint/2010/main" val="9818770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Τίτλος και Πίνακας">
    <p:spTree>
      <p:nvGrpSpPr>
        <p:cNvPr id="1" name=""/>
        <p:cNvGrpSpPr/>
        <p:nvPr/>
      </p:nvGrpSpPr>
      <p:grpSpPr>
        <a:xfrm>
          <a:off x="0" y="0"/>
          <a:ext cx="0" cy="0"/>
          <a:chOff x="0" y="0"/>
          <a:chExt cx="0" cy="0"/>
        </a:xfrm>
      </p:grpSpPr>
      <p:sp>
        <p:nvSpPr>
          <p:cNvPr id="2" name="Τίτλος 1"/>
          <p:cNvSpPr>
            <a:spLocks noGrp="1"/>
          </p:cNvSpPr>
          <p:nvPr>
            <p:ph type="title"/>
          </p:nvPr>
        </p:nvSpPr>
        <p:spPr>
          <a:xfrm>
            <a:off x="914400" y="609600"/>
            <a:ext cx="10363200" cy="1143000"/>
          </a:xfrm>
        </p:spPr>
        <p:txBody>
          <a:bodyPr/>
          <a:lstStyle/>
          <a:p>
            <a:r>
              <a:rPr lang="el-GR"/>
              <a:t>Στυλ κύριου τίτλου</a:t>
            </a:r>
          </a:p>
        </p:txBody>
      </p:sp>
      <p:sp>
        <p:nvSpPr>
          <p:cNvPr id="3" name="Θέση πίνακα 2"/>
          <p:cNvSpPr>
            <a:spLocks noGrp="1"/>
          </p:cNvSpPr>
          <p:nvPr>
            <p:ph type="tbl" idx="1"/>
          </p:nvPr>
        </p:nvSpPr>
        <p:spPr>
          <a:xfrm>
            <a:off x="914400" y="1981200"/>
            <a:ext cx="10363200" cy="4114800"/>
          </a:xfrm>
        </p:spPr>
        <p:txBody>
          <a:bodyPr/>
          <a:lstStyle/>
          <a:p>
            <a:pPr lvl="0"/>
            <a:endParaRPr lang="el-GR" noProof="0"/>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4C7A8C25-045E-4DE1-97B6-CE7676E1F9D4}" type="slidenum">
              <a:rPr lang="el-GR" altLang="el-GR"/>
              <a:pPr>
                <a:defRPr/>
              </a:pPr>
              <a:t>‹#›</a:t>
            </a:fld>
            <a:endParaRPr lang="el-GR" altLang="el-GR"/>
          </a:p>
        </p:txBody>
      </p:sp>
    </p:spTree>
    <p:extLst>
      <p:ext uri="{BB962C8B-B14F-4D97-AF65-F5344CB8AC3E}">
        <p14:creationId xmlns:p14="http://schemas.microsoft.com/office/powerpoint/2010/main" val="14486637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lipArtAndTx">
  <p:cSld name="Τίτλος, Clip Art και Κεί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0" y="838200"/>
            <a:ext cx="12192000" cy="914400"/>
          </a:xfrm>
        </p:spPr>
        <p:txBody>
          <a:bodyPr/>
          <a:lstStyle/>
          <a:p>
            <a:r>
              <a:rPr lang="el-GR"/>
              <a:t>Στυλ κύριου τίτλου</a:t>
            </a:r>
          </a:p>
        </p:txBody>
      </p:sp>
      <p:sp>
        <p:nvSpPr>
          <p:cNvPr id="3" name="Θέση ClipArt 2"/>
          <p:cNvSpPr>
            <a:spLocks noGrp="1"/>
          </p:cNvSpPr>
          <p:nvPr>
            <p:ph type="clipArt" sz="half" idx="1"/>
          </p:nvPr>
        </p:nvSpPr>
        <p:spPr>
          <a:xfrm>
            <a:off x="609600" y="2667000"/>
            <a:ext cx="5080000" cy="3352800"/>
          </a:xfrm>
        </p:spPr>
        <p:txBody>
          <a:bodyPr/>
          <a:lstStyle/>
          <a:p>
            <a:pPr lvl="0"/>
            <a:endParaRPr lang="el-GR" noProof="0"/>
          </a:p>
        </p:txBody>
      </p:sp>
      <p:sp>
        <p:nvSpPr>
          <p:cNvPr id="4" name="Θέση κειμένου 3"/>
          <p:cNvSpPr>
            <a:spLocks noGrp="1"/>
          </p:cNvSpPr>
          <p:nvPr>
            <p:ph type="body" sz="half" idx="2"/>
          </p:nvPr>
        </p:nvSpPr>
        <p:spPr>
          <a:xfrm>
            <a:off x="5892800" y="2667000"/>
            <a:ext cx="5080000" cy="335280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a:xfrm>
            <a:off x="8839200" y="6248400"/>
            <a:ext cx="2540000" cy="457200"/>
          </a:xfrm>
        </p:spPr>
        <p:txBody>
          <a:bodyPr/>
          <a:lstStyle>
            <a:lvl1pPr>
              <a:defRPr/>
            </a:lvl1pPr>
          </a:lstStyle>
          <a:p>
            <a:pPr>
              <a:defRPr/>
            </a:pPr>
            <a:endParaRPr lang="en-US"/>
          </a:p>
        </p:txBody>
      </p:sp>
      <p:sp>
        <p:nvSpPr>
          <p:cNvPr id="6" name="Θέση υποσέλιδου 5"/>
          <p:cNvSpPr>
            <a:spLocks noGrp="1"/>
          </p:cNvSpPr>
          <p:nvPr>
            <p:ph type="ftr" sz="quarter" idx="11"/>
          </p:nvPr>
        </p:nvSpPr>
        <p:spPr>
          <a:xfrm>
            <a:off x="4368800" y="6248400"/>
            <a:ext cx="3860800" cy="457200"/>
          </a:xfrm>
        </p:spPr>
        <p:txBody>
          <a:bodyPr/>
          <a:lstStyle>
            <a:lvl1pPr>
              <a:defRPr/>
            </a:lvl1pPr>
          </a:lstStyle>
          <a:p>
            <a:pPr>
              <a:defRPr/>
            </a:pPr>
            <a:endParaRPr lang="en-US"/>
          </a:p>
        </p:txBody>
      </p:sp>
      <p:sp>
        <p:nvSpPr>
          <p:cNvPr id="7" name="Θέση αριθμού διαφάνειας 6"/>
          <p:cNvSpPr>
            <a:spLocks noGrp="1"/>
          </p:cNvSpPr>
          <p:nvPr>
            <p:ph type="sldNum" sz="quarter" idx="12"/>
          </p:nvPr>
        </p:nvSpPr>
        <p:spPr>
          <a:xfrm>
            <a:off x="2032000" y="6248400"/>
            <a:ext cx="1727200" cy="457200"/>
          </a:xfrm>
        </p:spPr>
        <p:txBody>
          <a:bodyPr/>
          <a:lstStyle>
            <a:lvl1pPr>
              <a:defRPr smtClean="0"/>
            </a:lvl1pPr>
          </a:lstStyle>
          <a:p>
            <a:pPr>
              <a:defRPr/>
            </a:pPr>
            <a:fld id="{E9187F9C-CFFE-4EE0-98EB-7A264A9C73F9}" type="slidenum">
              <a:rPr lang="en-US" altLang="el-GR"/>
              <a:pPr>
                <a:defRPr/>
              </a:pPr>
              <a:t>‹#›</a:t>
            </a:fld>
            <a:endParaRPr lang="en-US" altLang="el-GR"/>
          </a:p>
        </p:txBody>
      </p:sp>
    </p:spTree>
    <p:extLst>
      <p:ext uri="{BB962C8B-B14F-4D97-AF65-F5344CB8AC3E}">
        <p14:creationId xmlns:p14="http://schemas.microsoft.com/office/powerpoint/2010/main" val="20912767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Αντικείμενο">
    <p:spTree>
      <p:nvGrpSpPr>
        <p:cNvPr id="1" name=""/>
        <p:cNvGrpSpPr/>
        <p:nvPr/>
      </p:nvGrpSpPr>
      <p:grpSpPr>
        <a:xfrm>
          <a:off x="0" y="0"/>
          <a:ext cx="0" cy="0"/>
          <a:chOff x="0" y="0"/>
          <a:chExt cx="0" cy="0"/>
        </a:xfrm>
      </p:grpSpPr>
      <p:sp>
        <p:nvSpPr>
          <p:cNvPr id="2" name="Θέση περιεχομένου 1"/>
          <p:cNvSpPr>
            <a:spLocks noGrp="1"/>
          </p:cNvSpPr>
          <p:nvPr>
            <p:ph/>
          </p:nvPr>
        </p:nvSpPr>
        <p:spPr>
          <a:xfrm>
            <a:off x="609600" y="274639"/>
            <a:ext cx="10972800" cy="5851525"/>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vl1pPr>
          </a:lstStyle>
          <a:p>
            <a:pPr>
              <a:defRPr/>
            </a:pPr>
            <a:fld id="{44F1FAA3-151F-46A7-8FD5-DD9A7C78ECF6}" type="slidenum">
              <a:rPr lang="fa-IR" altLang="el-GR"/>
              <a:pPr>
                <a:defRPr/>
              </a:pPr>
              <a:t>‹#›</a:t>
            </a:fld>
            <a:endParaRPr lang="en-US" altLang="el-GR"/>
          </a:p>
        </p:txBody>
      </p:sp>
    </p:spTree>
    <p:extLst>
      <p:ext uri="{BB962C8B-B14F-4D97-AF65-F5344CB8AC3E}">
        <p14:creationId xmlns:p14="http://schemas.microsoft.com/office/powerpoint/2010/main" val="17212690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914400" y="2130426"/>
            <a:ext cx="10363200" cy="1470025"/>
          </a:xfrm>
        </p:spPr>
        <p:txBody>
          <a:bodyPr/>
          <a:lstStyle/>
          <a:p>
            <a:r>
              <a:rPr lang="el-GR"/>
              <a:t>Στυλ κύριου τίτλου</a:t>
            </a:r>
          </a:p>
        </p:txBody>
      </p:sp>
      <p:sp>
        <p:nvSpPr>
          <p:cNvPr id="3" name="Υπότιτλος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Στυλ κύριου υπότιτλου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B557F4F7-8D6A-4049-A951-B04CC555C256}" type="slidenum">
              <a:rPr lang="el-GR" altLang="el-GR"/>
              <a:pPr>
                <a:defRPr/>
              </a:pPr>
              <a:t>‹#›</a:t>
            </a:fld>
            <a:endParaRPr lang="el-GR" altLang="el-GR"/>
          </a:p>
        </p:txBody>
      </p:sp>
    </p:spTree>
    <p:extLst>
      <p:ext uri="{BB962C8B-B14F-4D97-AF65-F5344CB8AC3E}">
        <p14:creationId xmlns:p14="http://schemas.microsoft.com/office/powerpoint/2010/main" val="1784837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CB4EF019-CCC8-4ADB-8698-52C7BC04CE65}" type="slidenum">
              <a:rPr lang="el-GR" altLang="el-GR"/>
              <a:pPr>
                <a:defRPr/>
              </a:pPr>
              <a:t>‹#›</a:t>
            </a:fld>
            <a:endParaRPr lang="el-GR" altLang="el-GR"/>
          </a:p>
        </p:txBody>
      </p:sp>
    </p:spTree>
    <p:extLst>
      <p:ext uri="{BB962C8B-B14F-4D97-AF65-F5344CB8AC3E}">
        <p14:creationId xmlns:p14="http://schemas.microsoft.com/office/powerpoint/2010/main" val="2077761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3" y="2060577"/>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4" y="2056093"/>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9/24/2017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963084" y="4406901"/>
            <a:ext cx="103632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Στυλ υποδείγματος κειμένου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E4493395-AE61-435E-8730-3427A11B1B72}" type="slidenum">
              <a:rPr lang="el-GR" altLang="el-GR"/>
              <a:pPr>
                <a:defRPr/>
              </a:pPr>
              <a:t>‹#›</a:t>
            </a:fld>
            <a:endParaRPr lang="el-GR" altLang="el-GR"/>
          </a:p>
        </p:txBody>
      </p:sp>
    </p:spTree>
    <p:extLst>
      <p:ext uri="{BB962C8B-B14F-4D97-AF65-F5344CB8AC3E}">
        <p14:creationId xmlns:p14="http://schemas.microsoft.com/office/powerpoint/2010/main" val="33879413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58030059-DBC8-4943-88DD-B98055F2CB19}" type="slidenum">
              <a:rPr lang="el-GR" altLang="el-GR"/>
              <a:pPr>
                <a:defRPr/>
              </a:pPr>
              <a:t>‹#›</a:t>
            </a:fld>
            <a:endParaRPr lang="el-GR" altLang="el-GR"/>
          </a:p>
        </p:txBody>
      </p:sp>
    </p:spTree>
    <p:extLst>
      <p:ext uri="{BB962C8B-B14F-4D97-AF65-F5344CB8AC3E}">
        <p14:creationId xmlns:p14="http://schemas.microsoft.com/office/powerpoint/2010/main" val="17980818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0" y="274638"/>
            <a:ext cx="10972800" cy="1143000"/>
          </a:xfrm>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p:cNvSpPr>
            <a:spLocks noGrp="1" noChangeArrowheads="1"/>
          </p:cNvSpPr>
          <p:nvPr>
            <p:ph type="dt" sz="half" idx="10"/>
          </p:nvPr>
        </p:nvSpPr>
        <p:spPr>
          <a:ln/>
        </p:spPr>
        <p:txBody>
          <a:bodyPr/>
          <a:lstStyle>
            <a:lvl1pPr>
              <a:defRPr/>
            </a:lvl1pPr>
          </a:lstStyle>
          <a:p>
            <a:pPr>
              <a:defRPr/>
            </a:pPr>
            <a:endParaRPr lang="el-GR"/>
          </a:p>
        </p:txBody>
      </p:sp>
      <p:sp>
        <p:nvSpPr>
          <p:cNvPr id="8" name="Rectangle 5"/>
          <p:cNvSpPr>
            <a:spLocks noGrp="1" noChangeArrowheads="1"/>
          </p:cNvSpPr>
          <p:nvPr>
            <p:ph type="ftr" sz="quarter" idx="11"/>
          </p:nvPr>
        </p:nvSpPr>
        <p:spPr>
          <a:ln/>
        </p:spPr>
        <p:txBody>
          <a:bodyPr/>
          <a:lstStyle>
            <a:lvl1pPr>
              <a:defRPr/>
            </a:lvl1pPr>
          </a:lstStyle>
          <a:p>
            <a:pPr>
              <a:defRPr/>
            </a:pPr>
            <a:endParaRPr lang="el-GR"/>
          </a:p>
        </p:txBody>
      </p:sp>
      <p:sp>
        <p:nvSpPr>
          <p:cNvPr id="9" name="Rectangle 6"/>
          <p:cNvSpPr>
            <a:spLocks noGrp="1" noChangeArrowheads="1"/>
          </p:cNvSpPr>
          <p:nvPr>
            <p:ph type="sldNum" sz="quarter" idx="12"/>
          </p:nvPr>
        </p:nvSpPr>
        <p:spPr>
          <a:ln/>
        </p:spPr>
        <p:txBody>
          <a:bodyPr/>
          <a:lstStyle>
            <a:lvl1pPr>
              <a:defRPr/>
            </a:lvl1pPr>
          </a:lstStyle>
          <a:p>
            <a:pPr>
              <a:defRPr/>
            </a:pPr>
            <a:fld id="{20FCC45D-88EA-4E09-A8CB-0681ADA52314}" type="slidenum">
              <a:rPr lang="el-GR" altLang="el-GR"/>
              <a:pPr>
                <a:defRPr/>
              </a:pPr>
              <a:t>‹#›</a:t>
            </a:fld>
            <a:endParaRPr lang="el-GR" altLang="el-GR"/>
          </a:p>
        </p:txBody>
      </p:sp>
    </p:spTree>
    <p:extLst>
      <p:ext uri="{BB962C8B-B14F-4D97-AF65-F5344CB8AC3E}">
        <p14:creationId xmlns:p14="http://schemas.microsoft.com/office/powerpoint/2010/main" val="24199119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Rectangle 4"/>
          <p:cNvSpPr>
            <a:spLocks noGrp="1" noChangeArrowheads="1"/>
          </p:cNvSpPr>
          <p:nvPr>
            <p:ph type="dt" sz="half" idx="10"/>
          </p:nvPr>
        </p:nvSpPr>
        <p:spPr>
          <a:ln/>
        </p:spPr>
        <p:txBody>
          <a:bodyPr/>
          <a:lstStyle>
            <a:lvl1pPr>
              <a:defRPr/>
            </a:lvl1pPr>
          </a:lstStyle>
          <a:p>
            <a:pPr>
              <a:defRPr/>
            </a:pPr>
            <a:endParaRPr 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p>
        </p:txBody>
      </p:sp>
      <p:sp>
        <p:nvSpPr>
          <p:cNvPr id="5" name="Rectangle 6"/>
          <p:cNvSpPr>
            <a:spLocks noGrp="1" noChangeArrowheads="1"/>
          </p:cNvSpPr>
          <p:nvPr>
            <p:ph type="sldNum" sz="quarter" idx="12"/>
          </p:nvPr>
        </p:nvSpPr>
        <p:spPr>
          <a:ln/>
        </p:spPr>
        <p:txBody>
          <a:bodyPr/>
          <a:lstStyle>
            <a:lvl1pPr>
              <a:defRPr/>
            </a:lvl1pPr>
          </a:lstStyle>
          <a:p>
            <a:pPr>
              <a:defRPr/>
            </a:pPr>
            <a:fld id="{DFF548E9-A390-49C9-BB24-18C17AB476EC}" type="slidenum">
              <a:rPr lang="el-GR" altLang="el-GR"/>
              <a:pPr>
                <a:defRPr/>
              </a:pPr>
              <a:t>‹#›</a:t>
            </a:fld>
            <a:endParaRPr lang="el-GR" altLang="el-GR"/>
          </a:p>
        </p:txBody>
      </p:sp>
    </p:spTree>
    <p:extLst>
      <p:ext uri="{BB962C8B-B14F-4D97-AF65-F5344CB8AC3E}">
        <p14:creationId xmlns:p14="http://schemas.microsoft.com/office/powerpoint/2010/main" val="24776975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p>
        </p:txBody>
      </p:sp>
      <p:sp>
        <p:nvSpPr>
          <p:cNvPr id="3" name="Rectangle 5"/>
          <p:cNvSpPr>
            <a:spLocks noGrp="1" noChangeArrowheads="1"/>
          </p:cNvSpPr>
          <p:nvPr>
            <p:ph type="ftr" sz="quarter" idx="11"/>
          </p:nvPr>
        </p:nvSpPr>
        <p:spPr>
          <a:ln/>
        </p:spPr>
        <p:txBody>
          <a:bodyPr/>
          <a:lstStyle>
            <a:lvl1pPr>
              <a:defRPr/>
            </a:lvl1pPr>
          </a:lstStyle>
          <a:p>
            <a:pPr>
              <a:defRPr/>
            </a:pPr>
            <a:endParaRPr lang="el-GR"/>
          </a:p>
        </p:txBody>
      </p:sp>
      <p:sp>
        <p:nvSpPr>
          <p:cNvPr id="4" name="Rectangle 6"/>
          <p:cNvSpPr>
            <a:spLocks noGrp="1" noChangeArrowheads="1"/>
          </p:cNvSpPr>
          <p:nvPr>
            <p:ph type="sldNum" sz="quarter" idx="12"/>
          </p:nvPr>
        </p:nvSpPr>
        <p:spPr>
          <a:ln/>
        </p:spPr>
        <p:txBody>
          <a:bodyPr/>
          <a:lstStyle>
            <a:lvl1pPr>
              <a:defRPr/>
            </a:lvl1pPr>
          </a:lstStyle>
          <a:p>
            <a:pPr>
              <a:defRPr/>
            </a:pPr>
            <a:fld id="{B7B35942-B22E-43C9-AEFA-3DCECB23B2E6}" type="slidenum">
              <a:rPr lang="el-GR" altLang="el-GR"/>
              <a:pPr>
                <a:defRPr/>
              </a:pPr>
              <a:t>‹#›</a:t>
            </a:fld>
            <a:endParaRPr lang="el-GR" altLang="el-GR"/>
          </a:p>
        </p:txBody>
      </p:sp>
    </p:spTree>
    <p:extLst>
      <p:ext uri="{BB962C8B-B14F-4D97-AF65-F5344CB8AC3E}">
        <p14:creationId xmlns:p14="http://schemas.microsoft.com/office/powerpoint/2010/main" val="34569448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1" y="273050"/>
            <a:ext cx="4011084" cy="1162050"/>
          </a:xfrm>
        </p:spPr>
        <p:txBody>
          <a:bodyPr anchor="b"/>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2632B8A6-F2F7-4D04-A472-D6314E2A0A31}" type="slidenum">
              <a:rPr lang="el-GR" altLang="el-GR"/>
              <a:pPr>
                <a:defRPr/>
              </a:pPr>
              <a:t>‹#›</a:t>
            </a:fld>
            <a:endParaRPr lang="el-GR" altLang="el-GR"/>
          </a:p>
        </p:txBody>
      </p:sp>
    </p:spTree>
    <p:extLst>
      <p:ext uri="{BB962C8B-B14F-4D97-AF65-F5344CB8AC3E}">
        <p14:creationId xmlns:p14="http://schemas.microsoft.com/office/powerpoint/2010/main" val="23946761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2389717" y="4800600"/>
            <a:ext cx="7315200" cy="566738"/>
          </a:xfrm>
        </p:spPr>
        <p:txBody>
          <a:bodyPr anchor="b"/>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6B09508C-CF89-4516-B6E7-869FA0ABC306}" type="slidenum">
              <a:rPr lang="el-GR" altLang="el-GR"/>
              <a:pPr>
                <a:defRPr/>
              </a:pPr>
              <a:t>‹#›</a:t>
            </a:fld>
            <a:endParaRPr lang="el-GR" altLang="el-GR"/>
          </a:p>
        </p:txBody>
      </p:sp>
    </p:spTree>
    <p:extLst>
      <p:ext uri="{BB962C8B-B14F-4D97-AF65-F5344CB8AC3E}">
        <p14:creationId xmlns:p14="http://schemas.microsoft.com/office/powerpoint/2010/main" val="34528968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48FF257F-0238-40E1-9078-5E28D1E90147}" type="slidenum">
              <a:rPr lang="el-GR" altLang="el-GR"/>
              <a:pPr>
                <a:defRPr/>
              </a:pPr>
              <a:t>‹#›</a:t>
            </a:fld>
            <a:endParaRPr lang="el-GR" altLang="el-GR"/>
          </a:p>
        </p:txBody>
      </p:sp>
    </p:spTree>
    <p:extLst>
      <p:ext uri="{BB962C8B-B14F-4D97-AF65-F5344CB8AC3E}">
        <p14:creationId xmlns:p14="http://schemas.microsoft.com/office/powerpoint/2010/main" val="37156065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686800" y="609600"/>
            <a:ext cx="2590800" cy="5486400"/>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914400" y="609600"/>
            <a:ext cx="7569200" cy="5486400"/>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784C33A3-6A0B-4AB1-90DA-B79D92A5350E}" type="slidenum">
              <a:rPr lang="el-GR" altLang="el-GR"/>
              <a:pPr>
                <a:defRPr/>
              </a:pPr>
              <a:t>‹#›</a:t>
            </a:fld>
            <a:endParaRPr lang="el-GR" altLang="el-GR"/>
          </a:p>
        </p:txBody>
      </p:sp>
    </p:spTree>
    <p:extLst>
      <p:ext uri="{BB962C8B-B14F-4D97-AF65-F5344CB8AC3E}">
        <p14:creationId xmlns:p14="http://schemas.microsoft.com/office/powerpoint/2010/main" val="2339609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bl" preserve="1">
  <p:cSld name="Τίτλος και Πίνακας">
    <p:spTree>
      <p:nvGrpSpPr>
        <p:cNvPr id="1" name=""/>
        <p:cNvGrpSpPr/>
        <p:nvPr/>
      </p:nvGrpSpPr>
      <p:grpSpPr>
        <a:xfrm>
          <a:off x="0" y="0"/>
          <a:ext cx="0" cy="0"/>
          <a:chOff x="0" y="0"/>
          <a:chExt cx="0" cy="0"/>
        </a:xfrm>
      </p:grpSpPr>
      <p:sp>
        <p:nvSpPr>
          <p:cNvPr id="2" name="Τίτλος 1"/>
          <p:cNvSpPr>
            <a:spLocks noGrp="1"/>
          </p:cNvSpPr>
          <p:nvPr>
            <p:ph type="title"/>
          </p:nvPr>
        </p:nvSpPr>
        <p:spPr>
          <a:xfrm>
            <a:off x="914400" y="609600"/>
            <a:ext cx="10363200" cy="1143000"/>
          </a:xfrm>
        </p:spPr>
        <p:txBody>
          <a:bodyPr/>
          <a:lstStyle/>
          <a:p>
            <a:r>
              <a:rPr lang="el-GR"/>
              <a:t>Στυλ κύριου τίτλου</a:t>
            </a:r>
          </a:p>
        </p:txBody>
      </p:sp>
      <p:sp>
        <p:nvSpPr>
          <p:cNvPr id="3" name="Θέση πίνακα 2"/>
          <p:cNvSpPr>
            <a:spLocks noGrp="1"/>
          </p:cNvSpPr>
          <p:nvPr>
            <p:ph type="tbl" idx="1"/>
          </p:nvPr>
        </p:nvSpPr>
        <p:spPr>
          <a:xfrm>
            <a:off x="914400" y="1981200"/>
            <a:ext cx="10363200" cy="4114800"/>
          </a:xfrm>
        </p:spPr>
        <p:txBody>
          <a:bodyPr/>
          <a:lstStyle/>
          <a:p>
            <a:pPr lvl="0"/>
            <a:endParaRPr lang="el-GR" noProof="0"/>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1CE8E457-B664-44F2-8929-8015A5254181}" type="slidenum">
              <a:rPr lang="el-GR" altLang="el-GR"/>
              <a:pPr>
                <a:defRPr/>
              </a:pPr>
              <a:t>‹#›</a:t>
            </a:fld>
            <a:endParaRPr lang="el-GR" altLang="el-GR"/>
          </a:p>
        </p:txBody>
      </p:sp>
    </p:spTree>
    <p:extLst>
      <p:ext uri="{BB962C8B-B14F-4D97-AF65-F5344CB8AC3E}">
        <p14:creationId xmlns:p14="http://schemas.microsoft.com/office/powerpoint/2010/main" val="991078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3"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6"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6"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9/24/2017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clipArtAndTx">
  <p:cSld name="Τίτλος, Clip Art και Κεί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0" y="838200"/>
            <a:ext cx="12192000" cy="914400"/>
          </a:xfrm>
        </p:spPr>
        <p:txBody>
          <a:bodyPr/>
          <a:lstStyle/>
          <a:p>
            <a:r>
              <a:rPr lang="el-GR"/>
              <a:t>Στυλ κύριου τίτλου</a:t>
            </a:r>
          </a:p>
        </p:txBody>
      </p:sp>
      <p:sp>
        <p:nvSpPr>
          <p:cNvPr id="3" name="Θέση ClipArt 2"/>
          <p:cNvSpPr>
            <a:spLocks noGrp="1"/>
          </p:cNvSpPr>
          <p:nvPr>
            <p:ph type="clipArt" sz="half" idx="1"/>
          </p:nvPr>
        </p:nvSpPr>
        <p:spPr>
          <a:xfrm>
            <a:off x="609600" y="2667000"/>
            <a:ext cx="5080000" cy="3352800"/>
          </a:xfrm>
        </p:spPr>
        <p:txBody>
          <a:bodyPr/>
          <a:lstStyle/>
          <a:p>
            <a:pPr lvl="0"/>
            <a:endParaRPr lang="el-GR" noProof="0"/>
          </a:p>
        </p:txBody>
      </p:sp>
      <p:sp>
        <p:nvSpPr>
          <p:cNvPr id="4" name="Θέση κειμένου 3"/>
          <p:cNvSpPr>
            <a:spLocks noGrp="1"/>
          </p:cNvSpPr>
          <p:nvPr>
            <p:ph type="body" sz="half" idx="2"/>
          </p:nvPr>
        </p:nvSpPr>
        <p:spPr>
          <a:xfrm>
            <a:off x="5892800" y="2667000"/>
            <a:ext cx="5080000" cy="335280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a:xfrm>
            <a:off x="8839200" y="6248400"/>
            <a:ext cx="2540000" cy="457200"/>
          </a:xfrm>
        </p:spPr>
        <p:txBody>
          <a:bodyPr/>
          <a:lstStyle>
            <a:lvl1pPr>
              <a:defRPr/>
            </a:lvl1pPr>
          </a:lstStyle>
          <a:p>
            <a:pPr>
              <a:defRPr/>
            </a:pPr>
            <a:endParaRPr lang="en-US"/>
          </a:p>
        </p:txBody>
      </p:sp>
      <p:sp>
        <p:nvSpPr>
          <p:cNvPr id="6" name="Θέση υποσέλιδου 5"/>
          <p:cNvSpPr>
            <a:spLocks noGrp="1"/>
          </p:cNvSpPr>
          <p:nvPr>
            <p:ph type="ftr" sz="quarter" idx="11"/>
          </p:nvPr>
        </p:nvSpPr>
        <p:spPr>
          <a:xfrm>
            <a:off x="4368800" y="6248400"/>
            <a:ext cx="3860800" cy="457200"/>
          </a:xfrm>
        </p:spPr>
        <p:txBody>
          <a:bodyPr/>
          <a:lstStyle>
            <a:lvl1pPr>
              <a:defRPr/>
            </a:lvl1pPr>
          </a:lstStyle>
          <a:p>
            <a:pPr>
              <a:defRPr/>
            </a:pPr>
            <a:endParaRPr lang="en-US"/>
          </a:p>
        </p:txBody>
      </p:sp>
      <p:sp>
        <p:nvSpPr>
          <p:cNvPr id="7" name="Θέση αριθμού διαφάνειας 6"/>
          <p:cNvSpPr>
            <a:spLocks noGrp="1"/>
          </p:cNvSpPr>
          <p:nvPr>
            <p:ph type="sldNum" sz="quarter" idx="12"/>
          </p:nvPr>
        </p:nvSpPr>
        <p:spPr>
          <a:xfrm>
            <a:off x="2032000" y="6248400"/>
            <a:ext cx="1727200" cy="457200"/>
          </a:xfrm>
        </p:spPr>
        <p:txBody>
          <a:bodyPr/>
          <a:lstStyle>
            <a:lvl1pPr>
              <a:defRPr smtClean="0"/>
            </a:lvl1pPr>
          </a:lstStyle>
          <a:p>
            <a:pPr>
              <a:defRPr/>
            </a:pPr>
            <a:fld id="{4669EB3D-5B8B-4428-9E92-1E161DA7D2C1}" type="slidenum">
              <a:rPr lang="en-US" altLang="el-GR"/>
              <a:pPr>
                <a:defRPr/>
              </a:pPr>
              <a:t>‹#›</a:t>
            </a:fld>
            <a:endParaRPr lang="en-US" altLang="el-GR"/>
          </a:p>
        </p:txBody>
      </p:sp>
    </p:spTree>
    <p:extLst>
      <p:ext uri="{BB962C8B-B14F-4D97-AF65-F5344CB8AC3E}">
        <p14:creationId xmlns:p14="http://schemas.microsoft.com/office/powerpoint/2010/main" val="14488246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cSld name="Αντικείμενο">
    <p:spTree>
      <p:nvGrpSpPr>
        <p:cNvPr id="1" name=""/>
        <p:cNvGrpSpPr/>
        <p:nvPr/>
      </p:nvGrpSpPr>
      <p:grpSpPr>
        <a:xfrm>
          <a:off x="0" y="0"/>
          <a:ext cx="0" cy="0"/>
          <a:chOff x="0" y="0"/>
          <a:chExt cx="0" cy="0"/>
        </a:xfrm>
      </p:grpSpPr>
      <p:sp>
        <p:nvSpPr>
          <p:cNvPr id="2" name="Θέση περιεχομένου 1"/>
          <p:cNvSpPr>
            <a:spLocks noGrp="1"/>
          </p:cNvSpPr>
          <p:nvPr>
            <p:ph/>
          </p:nvPr>
        </p:nvSpPr>
        <p:spPr>
          <a:xfrm>
            <a:off x="609600" y="274639"/>
            <a:ext cx="10972800" cy="5851525"/>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vl1pPr>
          </a:lstStyle>
          <a:p>
            <a:pPr>
              <a:defRPr/>
            </a:pPr>
            <a:fld id="{7815ACE2-A9E8-4D72-9E7C-9B1A80B14E95}" type="slidenum">
              <a:rPr lang="fa-IR" altLang="el-GR"/>
              <a:pPr>
                <a:defRPr/>
              </a:pPr>
              <a:t>‹#›</a:t>
            </a:fld>
            <a:endParaRPr lang="en-US" altLang="el-GR"/>
          </a:p>
        </p:txBody>
      </p:sp>
    </p:spTree>
    <p:extLst>
      <p:ext uri="{BB962C8B-B14F-4D97-AF65-F5344CB8AC3E}">
        <p14:creationId xmlns:p14="http://schemas.microsoft.com/office/powerpoint/2010/main" val="4833874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914400" y="2130426"/>
            <a:ext cx="10363200" cy="1470025"/>
          </a:xfrm>
        </p:spPr>
        <p:txBody>
          <a:bodyPr/>
          <a:lstStyle/>
          <a:p>
            <a:r>
              <a:rPr lang="el-GR"/>
              <a:t>Στυλ κύριου τίτλου</a:t>
            </a:r>
          </a:p>
        </p:txBody>
      </p:sp>
      <p:sp>
        <p:nvSpPr>
          <p:cNvPr id="3" name="Υπότιτλος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Στυλ κύριου υπότιτλου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95C78CA5-5C22-430D-A922-00B34A9C79A2}" type="slidenum">
              <a:rPr lang="el-GR" altLang="el-GR"/>
              <a:pPr>
                <a:defRPr/>
              </a:pPr>
              <a:t>‹#›</a:t>
            </a:fld>
            <a:endParaRPr lang="el-GR" altLang="el-GR"/>
          </a:p>
        </p:txBody>
      </p:sp>
    </p:spTree>
    <p:extLst>
      <p:ext uri="{BB962C8B-B14F-4D97-AF65-F5344CB8AC3E}">
        <p14:creationId xmlns:p14="http://schemas.microsoft.com/office/powerpoint/2010/main" val="37548825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FA5C25E5-A64F-473A-869E-D9CBE1EFC0D2}" type="slidenum">
              <a:rPr lang="el-GR" altLang="el-GR"/>
              <a:pPr>
                <a:defRPr/>
              </a:pPr>
              <a:t>‹#›</a:t>
            </a:fld>
            <a:endParaRPr lang="el-GR" altLang="el-GR"/>
          </a:p>
        </p:txBody>
      </p:sp>
    </p:spTree>
    <p:extLst>
      <p:ext uri="{BB962C8B-B14F-4D97-AF65-F5344CB8AC3E}">
        <p14:creationId xmlns:p14="http://schemas.microsoft.com/office/powerpoint/2010/main" val="1649763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963084" y="4406901"/>
            <a:ext cx="103632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Στυλ υποδείγματος κειμένου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F5EB2FDE-B561-47CB-A51E-376C27329E09}" type="slidenum">
              <a:rPr lang="el-GR" altLang="el-GR"/>
              <a:pPr>
                <a:defRPr/>
              </a:pPr>
              <a:t>‹#›</a:t>
            </a:fld>
            <a:endParaRPr lang="el-GR" altLang="el-GR"/>
          </a:p>
        </p:txBody>
      </p:sp>
    </p:spTree>
    <p:extLst>
      <p:ext uri="{BB962C8B-B14F-4D97-AF65-F5344CB8AC3E}">
        <p14:creationId xmlns:p14="http://schemas.microsoft.com/office/powerpoint/2010/main" val="18482459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F0DE18D1-70B3-4EC4-9390-6B05163DD559}" type="slidenum">
              <a:rPr lang="el-GR" altLang="el-GR"/>
              <a:pPr>
                <a:defRPr/>
              </a:pPr>
              <a:t>‹#›</a:t>
            </a:fld>
            <a:endParaRPr lang="el-GR" altLang="el-GR"/>
          </a:p>
        </p:txBody>
      </p:sp>
    </p:spTree>
    <p:extLst>
      <p:ext uri="{BB962C8B-B14F-4D97-AF65-F5344CB8AC3E}">
        <p14:creationId xmlns:p14="http://schemas.microsoft.com/office/powerpoint/2010/main" val="22760809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0" y="274638"/>
            <a:ext cx="10972800" cy="1143000"/>
          </a:xfrm>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p:cNvSpPr>
            <a:spLocks noGrp="1" noChangeArrowheads="1"/>
          </p:cNvSpPr>
          <p:nvPr>
            <p:ph type="dt" sz="half" idx="10"/>
          </p:nvPr>
        </p:nvSpPr>
        <p:spPr>
          <a:ln/>
        </p:spPr>
        <p:txBody>
          <a:bodyPr/>
          <a:lstStyle>
            <a:lvl1pPr>
              <a:defRPr/>
            </a:lvl1pPr>
          </a:lstStyle>
          <a:p>
            <a:pPr>
              <a:defRPr/>
            </a:pPr>
            <a:endParaRPr lang="el-GR"/>
          </a:p>
        </p:txBody>
      </p:sp>
      <p:sp>
        <p:nvSpPr>
          <p:cNvPr id="8" name="Rectangle 5"/>
          <p:cNvSpPr>
            <a:spLocks noGrp="1" noChangeArrowheads="1"/>
          </p:cNvSpPr>
          <p:nvPr>
            <p:ph type="ftr" sz="quarter" idx="11"/>
          </p:nvPr>
        </p:nvSpPr>
        <p:spPr>
          <a:ln/>
        </p:spPr>
        <p:txBody>
          <a:bodyPr/>
          <a:lstStyle>
            <a:lvl1pPr>
              <a:defRPr/>
            </a:lvl1pPr>
          </a:lstStyle>
          <a:p>
            <a:pPr>
              <a:defRPr/>
            </a:pPr>
            <a:endParaRPr lang="el-GR"/>
          </a:p>
        </p:txBody>
      </p:sp>
      <p:sp>
        <p:nvSpPr>
          <p:cNvPr id="9" name="Rectangle 6"/>
          <p:cNvSpPr>
            <a:spLocks noGrp="1" noChangeArrowheads="1"/>
          </p:cNvSpPr>
          <p:nvPr>
            <p:ph type="sldNum" sz="quarter" idx="12"/>
          </p:nvPr>
        </p:nvSpPr>
        <p:spPr>
          <a:ln/>
        </p:spPr>
        <p:txBody>
          <a:bodyPr/>
          <a:lstStyle>
            <a:lvl1pPr>
              <a:defRPr/>
            </a:lvl1pPr>
          </a:lstStyle>
          <a:p>
            <a:pPr>
              <a:defRPr/>
            </a:pPr>
            <a:fld id="{0F5E3FBC-B865-4CB9-A089-D16DBB20B693}" type="slidenum">
              <a:rPr lang="el-GR" altLang="el-GR"/>
              <a:pPr>
                <a:defRPr/>
              </a:pPr>
              <a:t>‹#›</a:t>
            </a:fld>
            <a:endParaRPr lang="el-GR" altLang="el-GR"/>
          </a:p>
        </p:txBody>
      </p:sp>
    </p:spTree>
    <p:extLst>
      <p:ext uri="{BB962C8B-B14F-4D97-AF65-F5344CB8AC3E}">
        <p14:creationId xmlns:p14="http://schemas.microsoft.com/office/powerpoint/2010/main" val="42189707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Rectangle 4"/>
          <p:cNvSpPr>
            <a:spLocks noGrp="1" noChangeArrowheads="1"/>
          </p:cNvSpPr>
          <p:nvPr>
            <p:ph type="dt" sz="half" idx="10"/>
          </p:nvPr>
        </p:nvSpPr>
        <p:spPr>
          <a:ln/>
        </p:spPr>
        <p:txBody>
          <a:bodyPr/>
          <a:lstStyle>
            <a:lvl1pPr>
              <a:defRPr/>
            </a:lvl1pPr>
          </a:lstStyle>
          <a:p>
            <a:pPr>
              <a:defRPr/>
            </a:pPr>
            <a:endParaRPr 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p>
        </p:txBody>
      </p:sp>
      <p:sp>
        <p:nvSpPr>
          <p:cNvPr id="5" name="Rectangle 6"/>
          <p:cNvSpPr>
            <a:spLocks noGrp="1" noChangeArrowheads="1"/>
          </p:cNvSpPr>
          <p:nvPr>
            <p:ph type="sldNum" sz="quarter" idx="12"/>
          </p:nvPr>
        </p:nvSpPr>
        <p:spPr>
          <a:ln/>
        </p:spPr>
        <p:txBody>
          <a:bodyPr/>
          <a:lstStyle>
            <a:lvl1pPr>
              <a:defRPr/>
            </a:lvl1pPr>
          </a:lstStyle>
          <a:p>
            <a:pPr>
              <a:defRPr/>
            </a:pPr>
            <a:fld id="{820E99EC-1309-4F7A-8D77-9360556C4BA8}" type="slidenum">
              <a:rPr lang="el-GR" altLang="el-GR"/>
              <a:pPr>
                <a:defRPr/>
              </a:pPr>
              <a:t>‹#›</a:t>
            </a:fld>
            <a:endParaRPr lang="el-GR" altLang="el-GR"/>
          </a:p>
        </p:txBody>
      </p:sp>
    </p:spTree>
    <p:extLst>
      <p:ext uri="{BB962C8B-B14F-4D97-AF65-F5344CB8AC3E}">
        <p14:creationId xmlns:p14="http://schemas.microsoft.com/office/powerpoint/2010/main" val="31301054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p>
        </p:txBody>
      </p:sp>
      <p:sp>
        <p:nvSpPr>
          <p:cNvPr id="3" name="Rectangle 5"/>
          <p:cNvSpPr>
            <a:spLocks noGrp="1" noChangeArrowheads="1"/>
          </p:cNvSpPr>
          <p:nvPr>
            <p:ph type="ftr" sz="quarter" idx="11"/>
          </p:nvPr>
        </p:nvSpPr>
        <p:spPr>
          <a:ln/>
        </p:spPr>
        <p:txBody>
          <a:bodyPr/>
          <a:lstStyle>
            <a:lvl1pPr>
              <a:defRPr/>
            </a:lvl1pPr>
          </a:lstStyle>
          <a:p>
            <a:pPr>
              <a:defRPr/>
            </a:pPr>
            <a:endParaRPr lang="el-GR"/>
          </a:p>
        </p:txBody>
      </p:sp>
      <p:sp>
        <p:nvSpPr>
          <p:cNvPr id="4" name="Rectangle 6"/>
          <p:cNvSpPr>
            <a:spLocks noGrp="1" noChangeArrowheads="1"/>
          </p:cNvSpPr>
          <p:nvPr>
            <p:ph type="sldNum" sz="quarter" idx="12"/>
          </p:nvPr>
        </p:nvSpPr>
        <p:spPr>
          <a:ln/>
        </p:spPr>
        <p:txBody>
          <a:bodyPr/>
          <a:lstStyle>
            <a:lvl1pPr>
              <a:defRPr/>
            </a:lvl1pPr>
          </a:lstStyle>
          <a:p>
            <a:pPr>
              <a:defRPr/>
            </a:pPr>
            <a:fld id="{98072D8A-C5F9-43B2-BE9B-8FA2C5984C29}" type="slidenum">
              <a:rPr lang="el-GR" altLang="el-GR"/>
              <a:pPr>
                <a:defRPr/>
              </a:pPr>
              <a:t>‹#›</a:t>
            </a:fld>
            <a:endParaRPr lang="el-GR" altLang="el-GR"/>
          </a:p>
        </p:txBody>
      </p:sp>
    </p:spTree>
    <p:extLst>
      <p:ext uri="{BB962C8B-B14F-4D97-AF65-F5344CB8AC3E}">
        <p14:creationId xmlns:p14="http://schemas.microsoft.com/office/powerpoint/2010/main" val="22372023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1" y="273050"/>
            <a:ext cx="4011084" cy="1162050"/>
          </a:xfrm>
        </p:spPr>
        <p:txBody>
          <a:bodyPr anchor="b"/>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072731A0-2A1B-4195-8992-D96524824AF2}" type="slidenum">
              <a:rPr lang="el-GR" altLang="el-GR"/>
              <a:pPr>
                <a:defRPr/>
              </a:pPr>
              <a:t>‹#›</a:t>
            </a:fld>
            <a:endParaRPr lang="el-GR" altLang="el-GR"/>
          </a:p>
        </p:txBody>
      </p:sp>
    </p:spTree>
    <p:extLst>
      <p:ext uri="{BB962C8B-B14F-4D97-AF65-F5344CB8AC3E}">
        <p14:creationId xmlns:p14="http://schemas.microsoft.com/office/powerpoint/2010/main" val="1198557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9/24/2017</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2389717" y="4800600"/>
            <a:ext cx="7315200" cy="566738"/>
          </a:xfrm>
        </p:spPr>
        <p:txBody>
          <a:bodyPr anchor="b"/>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6E820572-A0A3-4614-A8C8-B456ECFE09B9}" type="slidenum">
              <a:rPr lang="el-GR" altLang="el-GR"/>
              <a:pPr>
                <a:defRPr/>
              </a:pPr>
              <a:t>‹#›</a:t>
            </a:fld>
            <a:endParaRPr lang="el-GR" altLang="el-GR"/>
          </a:p>
        </p:txBody>
      </p:sp>
    </p:spTree>
    <p:extLst>
      <p:ext uri="{BB962C8B-B14F-4D97-AF65-F5344CB8AC3E}">
        <p14:creationId xmlns:p14="http://schemas.microsoft.com/office/powerpoint/2010/main" val="37389498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D989CAF9-A588-4D70-B662-B6425AFBFA34}" type="slidenum">
              <a:rPr lang="el-GR" altLang="el-GR"/>
              <a:pPr>
                <a:defRPr/>
              </a:pPr>
              <a:t>‹#›</a:t>
            </a:fld>
            <a:endParaRPr lang="el-GR" altLang="el-GR"/>
          </a:p>
        </p:txBody>
      </p:sp>
    </p:spTree>
    <p:extLst>
      <p:ext uri="{BB962C8B-B14F-4D97-AF65-F5344CB8AC3E}">
        <p14:creationId xmlns:p14="http://schemas.microsoft.com/office/powerpoint/2010/main" val="29487917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686800" y="609600"/>
            <a:ext cx="2590800" cy="5486400"/>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914400" y="609600"/>
            <a:ext cx="7569200" cy="5486400"/>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E02E8A04-99EE-4CA7-900B-B95C90C3BFCF}" type="slidenum">
              <a:rPr lang="el-GR" altLang="el-GR"/>
              <a:pPr>
                <a:defRPr/>
              </a:pPr>
              <a:t>‹#›</a:t>
            </a:fld>
            <a:endParaRPr lang="el-GR" altLang="el-GR"/>
          </a:p>
        </p:txBody>
      </p:sp>
    </p:spTree>
    <p:extLst>
      <p:ext uri="{BB962C8B-B14F-4D97-AF65-F5344CB8AC3E}">
        <p14:creationId xmlns:p14="http://schemas.microsoft.com/office/powerpoint/2010/main" val="27228656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bl" preserve="1">
  <p:cSld name="Τίτλος και Πίνακας">
    <p:spTree>
      <p:nvGrpSpPr>
        <p:cNvPr id="1" name=""/>
        <p:cNvGrpSpPr/>
        <p:nvPr/>
      </p:nvGrpSpPr>
      <p:grpSpPr>
        <a:xfrm>
          <a:off x="0" y="0"/>
          <a:ext cx="0" cy="0"/>
          <a:chOff x="0" y="0"/>
          <a:chExt cx="0" cy="0"/>
        </a:xfrm>
      </p:grpSpPr>
      <p:sp>
        <p:nvSpPr>
          <p:cNvPr id="2" name="Τίτλος 1"/>
          <p:cNvSpPr>
            <a:spLocks noGrp="1"/>
          </p:cNvSpPr>
          <p:nvPr>
            <p:ph type="title"/>
          </p:nvPr>
        </p:nvSpPr>
        <p:spPr>
          <a:xfrm>
            <a:off x="914400" y="609600"/>
            <a:ext cx="10363200" cy="1143000"/>
          </a:xfrm>
        </p:spPr>
        <p:txBody>
          <a:bodyPr/>
          <a:lstStyle/>
          <a:p>
            <a:r>
              <a:rPr lang="el-GR"/>
              <a:t>Στυλ κύριου τίτλου</a:t>
            </a:r>
          </a:p>
        </p:txBody>
      </p:sp>
      <p:sp>
        <p:nvSpPr>
          <p:cNvPr id="3" name="Θέση πίνακα 2"/>
          <p:cNvSpPr>
            <a:spLocks noGrp="1"/>
          </p:cNvSpPr>
          <p:nvPr>
            <p:ph type="tbl" idx="1"/>
          </p:nvPr>
        </p:nvSpPr>
        <p:spPr>
          <a:xfrm>
            <a:off x="914400" y="1981200"/>
            <a:ext cx="10363200" cy="4114800"/>
          </a:xfrm>
        </p:spPr>
        <p:txBody>
          <a:bodyPr/>
          <a:lstStyle/>
          <a:p>
            <a:pPr lvl="0"/>
            <a:endParaRPr lang="el-GR" noProof="0"/>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CC666B42-E01E-416D-B9E3-363828CD8A08}" type="slidenum">
              <a:rPr lang="el-GR" altLang="el-GR"/>
              <a:pPr>
                <a:defRPr/>
              </a:pPr>
              <a:t>‹#›</a:t>
            </a:fld>
            <a:endParaRPr lang="el-GR" altLang="el-GR"/>
          </a:p>
        </p:txBody>
      </p:sp>
    </p:spTree>
    <p:extLst>
      <p:ext uri="{BB962C8B-B14F-4D97-AF65-F5344CB8AC3E}">
        <p14:creationId xmlns:p14="http://schemas.microsoft.com/office/powerpoint/2010/main" val="38391574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clipArtAndTx">
  <p:cSld name="Τίτλος, Clip Art και Κεί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0" y="838200"/>
            <a:ext cx="12192000" cy="914400"/>
          </a:xfrm>
        </p:spPr>
        <p:txBody>
          <a:bodyPr/>
          <a:lstStyle/>
          <a:p>
            <a:r>
              <a:rPr lang="el-GR"/>
              <a:t>Στυλ κύριου τίτλου</a:t>
            </a:r>
          </a:p>
        </p:txBody>
      </p:sp>
      <p:sp>
        <p:nvSpPr>
          <p:cNvPr id="3" name="Θέση ClipArt 2"/>
          <p:cNvSpPr>
            <a:spLocks noGrp="1"/>
          </p:cNvSpPr>
          <p:nvPr>
            <p:ph type="clipArt" sz="half" idx="1"/>
          </p:nvPr>
        </p:nvSpPr>
        <p:spPr>
          <a:xfrm>
            <a:off x="609600" y="2667000"/>
            <a:ext cx="5080000" cy="3352800"/>
          </a:xfrm>
        </p:spPr>
        <p:txBody>
          <a:bodyPr/>
          <a:lstStyle/>
          <a:p>
            <a:pPr lvl="0"/>
            <a:endParaRPr lang="el-GR" noProof="0"/>
          </a:p>
        </p:txBody>
      </p:sp>
      <p:sp>
        <p:nvSpPr>
          <p:cNvPr id="4" name="Θέση κειμένου 3"/>
          <p:cNvSpPr>
            <a:spLocks noGrp="1"/>
          </p:cNvSpPr>
          <p:nvPr>
            <p:ph type="body" sz="half" idx="2"/>
          </p:nvPr>
        </p:nvSpPr>
        <p:spPr>
          <a:xfrm>
            <a:off x="5892800" y="2667000"/>
            <a:ext cx="5080000" cy="335280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a:xfrm>
            <a:off x="8839200" y="6248400"/>
            <a:ext cx="2540000" cy="457200"/>
          </a:xfrm>
        </p:spPr>
        <p:txBody>
          <a:bodyPr/>
          <a:lstStyle>
            <a:lvl1pPr>
              <a:defRPr/>
            </a:lvl1pPr>
          </a:lstStyle>
          <a:p>
            <a:pPr>
              <a:defRPr/>
            </a:pPr>
            <a:endParaRPr lang="en-US"/>
          </a:p>
        </p:txBody>
      </p:sp>
      <p:sp>
        <p:nvSpPr>
          <p:cNvPr id="6" name="Θέση υποσέλιδου 5"/>
          <p:cNvSpPr>
            <a:spLocks noGrp="1"/>
          </p:cNvSpPr>
          <p:nvPr>
            <p:ph type="ftr" sz="quarter" idx="11"/>
          </p:nvPr>
        </p:nvSpPr>
        <p:spPr>
          <a:xfrm>
            <a:off x="4368800" y="6248400"/>
            <a:ext cx="3860800" cy="457200"/>
          </a:xfrm>
        </p:spPr>
        <p:txBody>
          <a:bodyPr/>
          <a:lstStyle>
            <a:lvl1pPr>
              <a:defRPr/>
            </a:lvl1pPr>
          </a:lstStyle>
          <a:p>
            <a:pPr>
              <a:defRPr/>
            </a:pPr>
            <a:endParaRPr lang="en-US"/>
          </a:p>
        </p:txBody>
      </p:sp>
      <p:sp>
        <p:nvSpPr>
          <p:cNvPr id="7" name="Θέση αριθμού διαφάνειας 6"/>
          <p:cNvSpPr>
            <a:spLocks noGrp="1"/>
          </p:cNvSpPr>
          <p:nvPr>
            <p:ph type="sldNum" sz="quarter" idx="12"/>
          </p:nvPr>
        </p:nvSpPr>
        <p:spPr>
          <a:xfrm>
            <a:off x="2032000" y="6248400"/>
            <a:ext cx="1727200" cy="457200"/>
          </a:xfrm>
        </p:spPr>
        <p:txBody>
          <a:bodyPr/>
          <a:lstStyle>
            <a:lvl1pPr>
              <a:defRPr smtClean="0"/>
            </a:lvl1pPr>
          </a:lstStyle>
          <a:p>
            <a:pPr>
              <a:defRPr/>
            </a:pPr>
            <a:fld id="{F9BC0E38-66AE-4A8F-BFF1-1E633B4C19BA}" type="slidenum">
              <a:rPr lang="en-US" altLang="el-GR"/>
              <a:pPr>
                <a:defRPr/>
              </a:pPr>
              <a:t>‹#›</a:t>
            </a:fld>
            <a:endParaRPr lang="en-US" altLang="el-GR"/>
          </a:p>
        </p:txBody>
      </p:sp>
    </p:spTree>
    <p:extLst>
      <p:ext uri="{BB962C8B-B14F-4D97-AF65-F5344CB8AC3E}">
        <p14:creationId xmlns:p14="http://schemas.microsoft.com/office/powerpoint/2010/main" val="2902537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cSld name="Αντικείμενο">
    <p:spTree>
      <p:nvGrpSpPr>
        <p:cNvPr id="1" name=""/>
        <p:cNvGrpSpPr/>
        <p:nvPr/>
      </p:nvGrpSpPr>
      <p:grpSpPr>
        <a:xfrm>
          <a:off x="0" y="0"/>
          <a:ext cx="0" cy="0"/>
          <a:chOff x="0" y="0"/>
          <a:chExt cx="0" cy="0"/>
        </a:xfrm>
      </p:grpSpPr>
      <p:sp>
        <p:nvSpPr>
          <p:cNvPr id="2" name="Θέση περιεχομένου 1"/>
          <p:cNvSpPr>
            <a:spLocks noGrp="1"/>
          </p:cNvSpPr>
          <p:nvPr>
            <p:ph/>
          </p:nvPr>
        </p:nvSpPr>
        <p:spPr>
          <a:xfrm>
            <a:off x="609600" y="274639"/>
            <a:ext cx="10972800" cy="5851525"/>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vl1pPr>
          </a:lstStyle>
          <a:p>
            <a:pPr>
              <a:defRPr/>
            </a:pPr>
            <a:fld id="{7F24EADB-E5F8-44E8-80C3-BD8458F97711}" type="slidenum">
              <a:rPr lang="fa-IR" altLang="el-GR"/>
              <a:pPr>
                <a:defRPr/>
              </a:pPr>
              <a:t>‹#›</a:t>
            </a:fld>
            <a:endParaRPr lang="en-US" altLang="el-GR"/>
          </a:p>
        </p:txBody>
      </p:sp>
    </p:spTree>
    <p:extLst>
      <p:ext uri="{BB962C8B-B14F-4D97-AF65-F5344CB8AC3E}">
        <p14:creationId xmlns:p14="http://schemas.microsoft.com/office/powerpoint/2010/main" val="33488951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38988B5-024D-D240-857C-4A7D8972AF21}" type="datetimeFigureOut">
              <a:rPr lang="en-US" smtClean="0"/>
              <a:t>9/24/2017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DE907D-F127-1649-8D91-34A41D0BB4E1}" type="slidenum">
              <a:rPr lang="en-US" smtClean="0"/>
              <a:t>‹#›</a:t>
            </a:fld>
            <a:endParaRPr lang="en-US"/>
          </a:p>
        </p:txBody>
      </p:sp>
    </p:spTree>
    <p:extLst>
      <p:ext uri="{BB962C8B-B14F-4D97-AF65-F5344CB8AC3E}">
        <p14:creationId xmlns:p14="http://schemas.microsoft.com/office/powerpoint/2010/main" val="1776156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8988B5-024D-D240-857C-4A7D8972AF21}" type="datetimeFigureOut">
              <a:rPr lang="en-US" smtClean="0"/>
              <a:t>9/24/2017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DE907D-F127-1649-8D91-34A41D0BB4E1}" type="slidenum">
              <a:rPr lang="en-US" smtClean="0"/>
              <a:t>‹#›</a:t>
            </a:fld>
            <a:endParaRPr lang="en-US"/>
          </a:p>
        </p:txBody>
      </p:sp>
    </p:spTree>
    <p:extLst>
      <p:ext uri="{BB962C8B-B14F-4D97-AF65-F5344CB8AC3E}">
        <p14:creationId xmlns:p14="http://schemas.microsoft.com/office/powerpoint/2010/main" val="21869139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8988B5-024D-D240-857C-4A7D8972AF21}" type="datetimeFigureOut">
              <a:rPr lang="en-US" smtClean="0"/>
              <a:t>9/24/2017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DE907D-F127-1649-8D91-34A41D0BB4E1}" type="slidenum">
              <a:rPr lang="en-US" smtClean="0"/>
              <a:t>‹#›</a:t>
            </a:fld>
            <a:endParaRPr lang="en-US"/>
          </a:p>
        </p:txBody>
      </p:sp>
    </p:spTree>
    <p:extLst>
      <p:ext uri="{BB962C8B-B14F-4D97-AF65-F5344CB8AC3E}">
        <p14:creationId xmlns:p14="http://schemas.microsoft.com/office/powerpoint/2010/main" val="18805097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38988B5-024D-D240-857C-4A7D8972AF21}" type="datetimeFigureOut">
              <a:rPr lang="en-US" smtClean="0"/>
              <a:t>9/24/2017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DE907D-F127-1649-8D91-34A41D0BB4E1}" type="slidenum">
              <a:rPr lang="en-US" smtClean="0"/>
              <a:t>‹#›</a:t>
            </a:fld>
            <a:endParaRPr lang="en-US"/>
          </a:p>
        </p:txBody>
      </p:sp>
    </p:spTree>
    <p:extLst>
      <p:ext uri="{BB962C8B-B14F-4D97-AF65-F5344CB8AC3E}">
        <p14:creationId xmlns:p14="http://schemas.microsoft.com/office/powerpoint/2010/main" val="1934389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9/24/2017</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8988B5-024D-D240-857C-4A7D8972AF21}" type="datetimeFigureOut">
              <a:rPr lang="en-US" smtClean="0"/>
              <a:t>9/24/2017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DE907D-F127-1649-8D91-34A41D0BB4E1}" type="slidenum">
              <a:rPr lang="en-US" smtClean="0"/>
              <a:t>‹#›</a:t>
            </a:fld>
            <a:endParaRPr lang="en-US"/>
          </a:p>
        </p:txBody>
      </p:sp>
    </p:spTree>
    <p:extLst>
      <p:ext uri="{BB962C8B-B14F-4D97-AF65-F5344CB8AC3E}">
        <p14:creationId xmlns:p14="http://schemas.microsoft.com/office/powerpoint/2010/main" val="304066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8988B5-024D-D240-857C-4A7D8972AF21}" type="datetimeFigureOut">
              <a:rPr lang="en-US" smtClean="0"/>
              <a:t>9/24/2017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DE907D-F127-1649-8D91-34A41D0BB4E1}" type="slidenum">
              <a:rPr lang="en-US" smtClean="0"/>
              <a:t>‹#›</a:t>
            </a:fld>
            <a:endParaRPr lang="en-US"/>
          </a:p>
        </p:txBody>
      </p:sp>
    </p:spTree>
    <p:extLst>
      <p:ext uri="{BB962C8B-B14F-4D97-AF65-F5344CB8AC3E}">
        <p14:creationId xmlns:p14="http://schemas.microsoft.com/office/powerpoint/2010/main" val="23219368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8988B5-024D-D240-857C-4A7D8972AF21}" type="datetimeFigureOut">
              <a:rPr lang="en-US" smtClean="0"/>
              <a:t>9/24/2017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DE907D-F127-1649-8D91-34A41D0BB4E1}" type="slidenum">
              <a:rPr lang="en-US" smtClean="0"/>
              <a:t>‹#›</a:t>
            </a:fld>
            <a:endParaRPr lang="en-US"/>
          </a:p>
        </p:txBody>
      </p:sp>
    </p:spTree>
    <p:extLst>
      <p:ext uri="{BB962C8B-B14F-4D97-AF65-F5344CB8AC3E}">
        <p14:creationId xmlns:p14="http://schemas.microsoft.com/office/powerpoint/2010/main" val="40564364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8988B5-024D-D240-857C-4A7D8972AF21}" type="datetimeFigureOut">
              <a:rPr lang="en-US" smtClean="0"/>
              <a:t>9/24/2017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DE907D-F127-1649-8D91-34A41D0BB4E1}" type="slidenum">
              <a:rPr lang="en-US" smtClean="0"/>
              <a:t>‹#›</a:t>
            </a:fld>
            <a:endParaRPr lang="en-US"/>
          </a:p>
        </p:txBody>
      </p:sp>
    </p:spTree>
    <p:extLst>
      <p:ext uri="{BB962C8B-B14F-4D97-AF65-F5344CB8AC3E}">
        <p14:creationId xmlns:p14="http://schemas.microsoft.com/office/powerpoint/2010/main" val="8806076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8988B5-024D-D240-857C-4A7D8972AF21}" type="datetimeFigureOut">
              <a:rPr lang="en-US" smtClean="0"/>
              <a:t>9/24/2017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DE907D-F127-1649-8D91-34A41D0BB4E1}" type="slidenum">
              <a:rPr lang="en-US" smtClean="0"/>
              <a:t>‹#›</a:t>
            </a:fld>
            <a:endParaRPr lang="en-US"/>
          </a:p>
        </p:txBody>
      </p:sp>
    </p:spTree>
    <p:extLst>
      <p:ext uri="{BB962C8B-B14F-4D97-AF65-F5344CB8AC3E}">
        <p14:creationId xmlns:p14="http://schemas.microsoft.com/office/powerpoint/2010/main" val="30586969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8988B5-024D-D240-857C-4A7D8972AF21}" type="datetimeFigureOut">
              <a:rPr lang="en-US" smtClean="0"/>
              <a:t>9/24/2017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DE907D-F127-1649-8D91-34A41D0BB4E1}" type="slidenum">
              <a:rPr lang="en-US" smtClean="0"/>
              <a:t>‹#›</a:t>
            </a:fld>
            <a:endParaRPr lang="en-US"/>
          </a:p>
        </p:txBody>
      </p:sp>
    </p:spTree>
    <p:extLst>
      <p:ext uri="{BB962C8B-B14F-4D97-AF65-F5344CB8AC3E}">
        <p14:creationId xmlns:p14="http://schemas.microsoft.com/office/powerpoint/2010/main" val="8406891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8988B5-024D-D240-857C-4A7D8972AF21}" type="datetimeFigureOut">
              <a:rPr lang="en-US" smtClean="0"/>
              <a:t>9/24/2017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DE907D-F127-1649-8D91-34A41D0BB4E1}" type="slidenum">
              <a:rPr lang="en-US" smtClean="0"/>
              <a:t>‹#›</a:t>
            </a:fld>
            <a:endParaRPr lang="en-US"/>
          </a:p>
        </p:txBody>
      </p:sp>
    </p:spTree>
    <p:extLst>
      <p:ext uri="{BB962C8B-B14F-4D97-AF65-F5344CB8AC3E}">
        <p14:creationId xmlns:p14="http://schemas.microsoft.com/office/powerpoint/2010/main" val="112227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2"/>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9/24/2017</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7"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7"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5"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9/24/2017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4.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5.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duotone>
              <a:schemeClr val="bg1">
                <a:shade val="69000"/>
                <a:hueMod val="108000"/>
                <a:satMod val="164000"/>
                <a:lumMod val="74000"/>
              </a:schemeClr>
              <a:schemeClr val="bg1">
                <a:tint val="96000"/>
                <a:hueMod val="88000"/>
                <a:satMod val="140000"/>
                <a:lumMod val="132000"/>
              </a:schemeClr>
            </a:duotone>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1" y="2669687"/>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1" y="2892349"/>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3" y="2"/>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5878" y="6096000"/>
            <a:ext cx="993735"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2"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20"/>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41"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9/24/2017</a:t>
            </a:fld>
            <a:endParaRPr lang="en-US" dirty="0"/>
          </a:p>
        </p:txBody>
      </p:sp>
      <p:sp>
        <p:nvSpPr>
          <p:cNvPr id="5" name="Footer Placeholder 4"/>
          <p:cNvSpPr>
            <a:spLocks noGrp="1"/>
          </p:cNvSpPr>
          <p:nvPr>
            <p:ph type="ftr" sz="quarter" idx="3"/>
          </p:nvPr>
        </p:nvSpPr>
        <p:spPr>
          <a:xfrm rot="5400000">
            <a:off x="8951575" y="3225299"/>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2" y="295731"/>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4754" name="Picture 19" descr="usrds logo whi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68989" y="6138870"/>
            <a:ext cx="1604433"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2" descr="Z:\prepress redux\posters &amp; slides\13 usrds posters &amp; slides\usrds slides 13\usrds main slide bg 1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05367" y="6400800"/>
            <a:ext cx="3405717" cy="230832"/>
          </a:xfrm>
          <a:prstGeom prst="rect">
            <a:avLst/>
          </a:prstGeom>
          <a:noFill/>
        </p:spPr>
        <p:txBody>
          <a:bodyPr>
            <a:spAutoFit/>
          </a:bodyPr>
          <a:lstStyle/>
          <a:p>
            <a:pPr defTabSz="914377" fontAlgn="base">
              <a:spcBef>
                <a:spcPct val="0"/>
              </a:spcBef>
              <a:spcAft>
                <a:spcPct val="0"/>
              </a:spcAft>
              <a:defRPr/>
            </a:pPr>
            <a:r>
              <a:rPr lang="en-US" sz="900" b="1" dirty="0">
                <a:solidFill>
                  <a:srgbClr val="3B1D00"/>
                </a:solidFill>
                <a:latin typeface="Trebuchet MS" pitchFamily="34" charset="0"/>
                <a:cs typeface="Arial" panose="020B0604020202020204" pitchFamily="34" charset="0"/>
              </a:rPr>
              <a:t>USRDS 2013 ADR</a:t>
            </a:r>
          </a:p>
        </p:txBody>
      </p:sp>
    </p:spTree>
    <p:extLst>
      <p:ext uri="{BB962C8B-B14F-4D97-AF65-F5344CB8AC3E}">
        <p14:creationId xmlns:p14="http://schemas.microsoft.com/office/powerpoint/2010/main" val="342230358"/>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189" algn="ctr" rtl="0" eaLnBrk="1" fontAlgn="base" hangingPunct="1">
        <a:spcBef>
          <a:spcPct val="0"/>
        </a:spcBef>
        <a:spcAft>
          <a:spcPct val="0"/>
        </a:spcAft>
        <a:defRPr sz="4400">
          <a:solidFill>
            <a:schemeClr val="tx1"/>
          </a:solidFill>
          <a:latin typeface="Calibri" pitchFamily="34" charset="0"/>
        </a:defRPr>
      </a:lvl6pPr>
      <a:lvl7pPr marL="914377" algn="ctr" rtl="0" eaLnBrk="1" fontAlgn="base" hangingPunct="1">
        <a:spcBef>
          <a:spcPct val="0"/>
        </a:spcBef>
        <a:spcAft>
          <a:spcPct val="0"/>
        </a:spcAft>
        <a:defRPr sz="4400">
          <a:solidFill>
            <a:schemeClr val="tx1"/>
          </a:solidFill>
          <a:latin typeface="Calibri" pitchFamily="34" charset="0"/>
        </a:defRPr>
      </a:lvl7pPr>
      <a:lvl8pPr marL="1371566" algn="ctr" rtl="0" eaLnBrk="1" fontAlgn="base" hangingPunct="1">
        <a:spcBef>
          <a:spcPct val="0"/>
        </a:spcBef>
        <a:spcAft>
          <a:spcPct val="0"/>
        </a:spcAft>
        <a:defRPr sz="4400">
          <a:solidFill>
            <a:schemeClr val="tx1"/>
          </a:solidFill>
          <a:latin typeface="Calibri" pitchFamily="34" charset="0"/>
        </a:defRPr>
      </a:lvl8pPr>
      <a:lvl9pPr marL="1828754" algn="ctr" rtl="0" eaLnBrk="1" fontAlgn="base" hangingPunct="1">
        <a:spcBef>
          <a:spcPct val="0"/>
        </a:spcBef>
        <a:spcAft>
          <a:spcPct val="0"/>
        </a:spcAft>
        <a:defRPr sz="4400">
          <a:solidFill>
            <a:schemeClr val="tx1"/>
          </a:solidFill>
          <a:latin typeface="Calibri" pitchFamily="34" charset="0"/>
        </a:defRPr>
      </a:lvl9pPr>
    </p:titleStyle>
    <p:bodyStyle>
      <a:lvl1pPr marL="342891" indent="-342891"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32" indent="-285744"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71" indent="-228594"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60" indent="-228594"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349" indent="-228594"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19" descr="usrds logo white"/>
          <p:cNvPicPr>
            <a:picLocks noChangeAspect="1" noChangeArrowheads="1"/>
          </p:cNvPicPr>
          <p:nvPr/>
        </p:nvPicPr>
        <p:blipFill>
          <a:blip r:embed="rId5" cstate="print"/>
          <a:srcRect/>
          <a:stretch>
            <a:fillRect/>
          </a:stretch>
        </p:blipFill>
        <p:spPr bwMode="auto">
          <a:xfrm>
            <a:off x="10068280" y="6139393"/>
            <a:ext cx="1604433" cy="464344"/>
          </a:xfrm>
          <a:prstGeom prst="rect">
            <a:avLst/>
          </a:prstGeom>
          <a:noFill/>
          <a:ln w="9525">
            <a:noFill/>
            <a:miter lim="800000"/>
            <a:headEnd/>
            <a:tailEnd/>
          </a:ln>
        </p:spPr>
      </p:pic>
      <p:pic>
        <p:nvPicPr>
          <p:cNvPr id="2" name="Picture 2" descr="Z:\prepress redux\posters &amp; slides\13 usrds posters &amp; slides\usrds slides 13\usrds main slide bg 13.jpg"/>
          <p:cNvPicPr>
            <a:picLocks noChangeAspect="1" noChangeArrowheads="1"/>
          </p:cNvPicPr>
          <p:nvPr/>
        </p:nvPicPr>
        <p:blipFill>
          <a:blip r:embed="rId6" cstate="print"/>
          <a:srcRect/>
          <a:stretch>
            <a:fillRect/>
          </a:stretch>
        </p:blipFill>
        <p:spPr bwMode="auto">
          <a:xfrm>
            <a:off x="0" y="0"/>
            <a:ext cx="12192000" cy="6858000"/>
          </a:xfrm>
          <a:prstGeom prst="rect">
            <a:avLst/>
          </a:prstGeom>
          <a:noFill/>
        </p:spPr>
      </p:pic>
      <p:sp>
        <p:nvSpPr>
          <p:cNvPr id="5" name="TextBox 4"/>
          <p:cNvSpPr txBox="1"/>
          <p:nvPr/>
        </p:nvSpPr>
        <p:spPr>
          <a:xfrm>
            <a:off x="605368" y="6400800"/>
            <a:ext cx="3404973" cy="230832"/>
          </a:xfrm>
          <a:prstGeom prst="rect">
            <a:avLst/>
          </a:prstGeom>
          <a:noFill/>
        </p:spPr>
        <p:txBody>
          <a:bodyPr wrap="square" rtlCol="0">
            <a:spAutoFit/>
          </a:bodyPr>
          <a:lstStyle/>
          <a:p>
            <a:pPr defTabSz="914400" fontAlgn="base">
              <a:spcBef>
                <a:spcPct val="0"/>
              </a:spcBef>
              <a:spcAft>
                <a:spcPct val="0"/>
              </a:spcAft>
            </a:pPr>
            <a:r>
              <a:rPr lang="en-US" sz="900" b="1" dirty="0">
                <a:solidFill>
                  <a:srgbClr val="3B1D00"/>
                </a:solidFill>
                <a:latin typeface="Trebuchet MS" pitchFamily="34" charset="0"/>
              </a:rPr>
              <a:t>USRDS 2013 ADR</a:t>
            </a:r>
          </a:p>
        </p:txBody>
      </p:sp>
    </p:spTree>
    <p:extLst>
      <p:ext uri="{BB962C8B-B14F-4D97-AF65-F5344CB8AC3E}">
        <p14:creationId xmlns:p14="http://schemas.microsoft.com/office/powerpoint/2010/main" val="2522043804"/>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smtClean="0"/>
              <a:t>Κάντε κλικ για να επεξεργαστείτε τον τίτλο</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Κάντε κλικ για να επεξεργαστείτε τα στυλ κειμένου του υποδείγματος</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l-G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l-G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smtClean="0">
                <a:latin typeface="Times New Roman" panose="02020603050405020304" pitchFamily="18" charset="0"/>
              </a:defRPr>
            </a:lvl1pPr>
          </a:lstStyle>
          <a:p>
            <a:pPr>
              <a:defRPr/>
            </a:pPr>
            <a:fld id="{C510782C-4135-41EC-9788-BA6D12489DCD}" type="slidenum">
              <a:rPr lang="el-GR" altLang="el-GR"/>
              <a:pPr>
                <a:defRPr/>
              </a:pPr>
              <a:t>‹#›</a:t>
            </a:fld>
            <a:endParaRPr lang="el-GR" altLang="el-GR"/>
          </a:p>
        </p:txBody>
      </p:sp>
    </p:spTree>
    <p:extLst>
      <p:ext uri="{BB962C8B-B14F-4D97-AF65-F5344CB8AC3E}">
        <p14:creationId xmlns:p14="http://schemas.microsoft.com/office/powerpoint/2010/main" val="4195313335"/>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smtClean="0"/>
              <a:t>Κάντε κλικ για να επεξεργαστείτε τον τίτλο</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Κάντε κλικ για να επεξεργαστείτε τα στυλ κειμένου του υποδείγματος</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l-G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l-G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smtClean="0">
                <a:latin typeface="Times New Roman" panose="02020603050405020304" pitchFamily="18" charset="0"/>
              </a:defRPr>
            </a:lvl1pPr>
          </a:lstStyle>
          <a:p>
            <a:pPr>
              <a:defRPr/>
            </a:pPr>
            <a:fld id="{B8BC0D2C-DE15-4D3D-985B-341C656DF01A}" type="slidenum">
              <a:rPr lang="el-GR" altLang="el-GR"/>
              <a:pPr>
                <a:defRPr/>
              </a:pPr>
              <a:t>‹#›</a:t>
            </a:fld>
            <a:endParaRPr lang="el-GR" altLang="el-GR"/>
          </a:p>
        </p:txBody>
      </p:sp>
    </p:spTree>
    <p:extLst>
      <p:ext uri="{BB962C8B-B14F-4D97-AF65-F5344CB8AC3E}">
        <p14:creationId xmlns:p14="http://schemas.microsoft.com/office/powerpoint/2010/main" val="814334386"/>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smtClean="0"/>
              <a:t>Κάντε κλικ για να επεξεργαστείτε τον τίτλο</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Κάντε κλικ για να επεξεργαστείτε τα στυλ κειμένου του υποδείγματος</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l-G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l-G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smtClean="0">
                <a:latin typeface="Times New Roman" panose="02020603050405020304" pitchFamily="18" charset="0"/>
              </a:defRPr>
            </a:lvl1pPr>
          </a:lstStyle>
          <a:p>
            <a:pPr>
              <a:defRPr/>
            </a:pPr>
            <a:fld id="{4B6C8C92-5919-45E6-89D2-C0C9F6DAA288}" type="slidenum">
              <a:rPr lang="el-GR" altLang="el-GR"/>
              <a:pPr>
                <a:defRPr/>
              </a:pPr>
              <a:t>‹#›</a:t>
            </a:fld>
            <a:endParaRPr lang="el-GR" altLang="el-GR"/>
          </a:p>
        </p:txBody>
      </p:sp>
    </p:spTree>
    <p:extLst>
      <p:ext uri="{BB962C8B-B14F-4D97-AF65-F5344CB8AC3E}">
        <p14:creationId xmlns:p14="http://schemas.microsoft.com/office/powerpoint/2010/main" val="2054905845"/>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 id="2147483975" r:id="rId13"/>
    <p:sldLayoutId id="2147483976"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8988B5-024D-D240-857C-4A7D8972AF21}" type="datetimeFigureOut">
              <a:rPr lang="en-US" smtClean="0"/>
              <a:t>9/24/2017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DE907D-F127-1649-8D91-34A41D0BB4E1}" type="slidenum">
              <a:rPr lang="en-US" smtClean="0"/>
              <a:t>‹#›</a:t>
            </a:fld>
            <a:endParaRPr lang="en-US"/>
          </a:p>
        </p:txBody>
      </p:sp>
    </p:spTree>
    <p:extLst>
      <p:ext uri="{BB962C8B-B14F-4D97-AF65-F5344CB8AC3E}">
        <p14:creationId xmlns:p14="http://schemas.microsoft.com/office/powerpoint/2010/main" val="3619398152"/>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ploumis@med.duth.gr"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11.xml"/><Relationship Id="rId1" Type="http://schemas.openxmlformats.org/officeDocument/2006/relationships/slideLayout" Target="../slideLayouts/slideLayout39.xml"/><Relationship Id="rId4" Type="http://schemas.openxmlformats.org/officeDocument/2006/relationships/image" Target="../media/image56.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15.xml"/><Relationship Id="rId1" Type="http://schemas.openxmlformats.org/officeDocument/2006/relationships/slideLayout" Target="../slideLayouts/slideLayout67.xml"/></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5.jpeg"/><Relationship Id="rId7"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22.png"/><Relationship Id="rId4" Type="http://schemas.openxmlformats.org/officeDocument/2006/relationships/image" Target="../media/image76.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9.xml"/><Relationship Id="rId1" Type="http://schemas.openxmlformats.org/officeDocument/2006/relationships/slideLayout" Target="../slideLayouts/slideLayout58.xml"/><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notesSlide" Target="../notesSlides/notesSlide20.xml"/><Relationship Id="rId1" Type="http://schemas.openxmlformats.org/officeDocument/2006/relationships/slideLayout" Target="../slideLayouts/slideLayout53.xml"/></Relationships>
</file>

<file path=ppt/slides/_rels/slide4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3.wdp"/></Relationships>
</file>

<file path=ppt/slides/_rels/slide4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8.png"/><Relationship Id="rId5" Type="http://schemas.microsoft.com/office/2007/relationships/hdphoto" Target="../media/hdphoto4.wdp"/><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57.xml"/></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5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9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00.png"/></Relationships>
</file>

<file path=ppt/slides/_rels/slide6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7.xml"/></Relationships>
</file>

<file path=ppt/slides/_rels/slide6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53.xml"/></Relationships>
</file>

<file path=ppt/slides/_rels/slide6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2.xml"/><Relationship Id="rId1" Type="http://schemas.openxmlformats.org/officeDocument/2006/relationships/slideLayout" Target="../slideLayouts/slideLayout53.xml"/></Relationships>
</file>

<file path=ppt/slides/_rels/slide6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10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jpe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20.png"/><Relationship Id="rId5" Type="http://schemas.openxmlformats.org/officeDocument/2006/relationships/image" Target="../media/image14.jpeg"/><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108.png"/></Relationships>
</file>

<file path=ppt/slides/_rels/slide7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110.png"/></Relationships>
</file>

<file path=ppt/slides/_rels/slide7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12.png"/><Relationship Id="rId4" Type="http://schemas.microsoft.com/office/2007/relationships/hdphoto" Target="../media/hdphoto5.wdp"/></Relationships>
</file>

<file path=ppt/slides/_rels/slide7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13.png"/><Relationship Id="rId7" Type="http://schemas.openxmlformats.org/officeDocument/2006/relationships/image" Target="../media/image11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114.png"/><Relationship Id="rId4" Type="http://schemas.microsoft.com/office/2007/relationships/hdphoto" Target="../media/hdphoto7.wdp"/></Relationships>
</file>

<file path=ppt/slides/_rels/slide7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117.png"/></Relationships>
</file>

<file path=ppt/slides/_rels/slide7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53.xml"/></Relationships>
</file>

<file path=ppt/slides/_rels/slide7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CBA0CEC-5C28-4000-9C28-DCB07451A90A}"/>
              </a:ext>
            </a:extLst>
          </p:cNvPr>
          <p:cNvPicPr>
            <a:picLocks noChangeAspect="1"/>
          </p:cNvPicPr>
          <p:nvPr/>
        </p:nvPicPr>
        <p:blipFill>
          <a:blip r:embed="rId3"/>
          <a:stretch>
            <a:fillRect/>
          </a:stretch>
        </p:blipFill>
        <p:spPr>
          <a:xfrm>
            <a:off x="743578" y="-552659"/>
            <a:ext cx="5256544" cy="6858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Rectangle 7"/>
          <p:cNvSpPr txBox="1">
            <a:spLocks/>
          </p:cNvSpPr>
          <p:nvPr/>
        </p:nvSpPr>
        <p:spPr bwMode="auto">
          <a:xfrm>
            <a:off x="2488454" y="4490994"/>
            <a:ext cx="8751046" cy="1150939"/>
          </a:xfrm>
          <a:prstGeom prst="rect">
            <a:avLst/>
          </a:prstGeom>
          <a:noFill/>
          <a:ln w="9525">
            <a:noFill/>
            <a:miter lim="800000"/>
            <a:headEnd/>
            <a:tailEnd/>
          </a:ln>
          <a:effectLst>
            <a:outerShdw dist="35921" dir="2700000" algn="ctr" rotWithShape="0">
              <a:schemeClr val="bg1"/>
            </a:outerShdw>
          </a:effectLst>
        </p:spPr>
        <p:txBody>
          <a:bodyPr/>
          <a:lstStyle/>
          <a:p>
            <a:pPr marL="36519" algn="r" eaLnBrk="0" hangingPunct="0">
              <a:lnSpc>
                <a:spcPct val="90000"/>
              </a:lnSpc>
              <a:spcBef>
                <a:spcPct val="20000"/>
              </a:spcBef>
              <a:buClr>
                <a:schemeClr val="accent1"/>
              </a:buClr>
              <a:buSzPct val="80000"/>
              <a:defRPr/>
            </a:pPr>
            <a:r>
              <a:rPr lang="el-GR" sz="2200" b="1" dirty="0">
                <a:latin typeface="Arial" panose="020B0604020202020204" pitchFamily="34" charset="0"/>
                <a:cs typeface="Arial" panose="020B0604020202020204" pitchFamily="34" charset="0"/>
              </a:rPr>
              <a:t>Π. Σ. Πασαδάκης</a:t>
            </a:r>
          </a:p>
          <a:p>
            <a:pPr marL="36519" algn="r" eaLnBrk="0" hangingPunct="0">
              <a:lnSpc>
                <a:spcPct val="90000"/>
              </a:lnSpc>
              <a:spcBef>
                <a:spcPct val="20000"/>
              </a:spcBef>
              <a:buClr>
                <a:schemeClr val="accent1"/>
              </a:buClr>
              <a:buSzPct val="80000"/>
              <a:defRPr/>
            </a:pPr>
            <a:endParaRPr lang="en-US" sz="2000" dirty="0">
              <a:solidFill>
                <a:srgbClr val="FFFF00"/>
              </a:solidFill>
              <a:latin typeface="Arial" panose="020B0604020202020204" pitchFamily="34" charset="0"/>
              <a:cs typeface="Arial" panose="020B0604020202020204" pitchFamily="34" charset="0"/>
            </a:endParaRPr>
          </a:p>
          <a:p>
            <a:pPr marL="36519" algn="r" eaLnBrk="0" hangingPunct="0">
              <a:lnSpc>
                <a:spcPct val="90000"/>
              </a:lnSpc>
              <a:spcBef>
                <a:spcPct val="20000"/>
              </a:spcBef>
              <a:buClr>
                <a:schemeClr val="accent1"/>
              </a:buClr>
              <a:buSzPct val="80000"/>
              <a:defRPr/>
            </a:pPr>
            <a:r>
              <a:rPr lang="el-GR" sz="2000" dirty="0">
                <a:solidFill>
                  <a:srgbClr val="FFFF00"/>
                </a:solidFill>
                <a:latin typeface="Arial" panose="020B0604020202020204" pitchFamily="34" charset="0"/>
                <a:cs typeface="Arial" panose="020B0604020202020204" pitchFamily="34" charset="0"/>
              </a:rPr>
              <a:t>Καθηγητής Νεφρολογίας</a:t>
            </a:r>
            <a:r>
              <a:rPr lang="en-US" sz="2000" dirty="0">
                <a:solidFill>
                  <a:srgbClr val="FFFF00"/>
                </a:solidFill>
                <a:latin typeface="Arial" panose="020B0604020202020204" pitchFamily="34" charset="0"/>
                <a:cs typeface="Arial" panose="020B0604020202020204" pitchFamily="34" charset="0"/>
              </a:rPr>
              <a:t>, </a:t>
            </a:r>
            <a:endParaRPr lang="el-GR" sz="2000" dirty="0">
              <a:solidFill>
                <a:srgbClr val="FFFF00"/>
              </a:solidFill>
              <a:latin typeface="Arial" panose="020B0604020202020204" pitchFamily="34" charset="0"/>
              <a:cs typeface="Arial" panose="020B0604020202020204" pitchFamily="34" charset="0"/>
            </a:endParaRPr>
          </a:p>
          <a:p>
            <a:pPr marL="36519" algn="r" eaLnBrk="0" hangingPunct="0">
              <a:lnSpc>
                <a:spcPct val="90000"/>
              </a:lnSpc>
              <a:spcBef>
                <a:spcPct val="20000"/>
              </a:spcBef>
              <a:buClr>
                <a:schemeClr val="accent1"/>
              </a:buClr>
              <a:buSzPct val="80000"/>
              <a:defRPr/>
            </a:pPr>
            <a:r>
              <a:rPr lang="el-GR" sz="2000" dirty="0">
                <a:solidFill>
                  <a:srgbClr val="FFFF00"/>
                </a:solidFill>
                <a:latin typeface="Arial" panose="020B0604020202020204" pitchFamily="34" charset="0"/>
                <a:cs typeface="Arial" panose="020B0604020202020204" pitchFamily="34" charset="0"/>
              </a:rPr>
              <a:t>Πανεπιστημιακό Νοσοκομείο Αλεξανδρούπολης</a:t>
            </a:r>
            <a:r>
              <a:rPr lang="en-US" sz="2000" dirty="0">
                <a:solidFill>
                  <a:srgbClr val="FFFF00"/>
                </a:solidFill>
                <a:latin typeface="Arial" panose="020B0604020202020204" pitchFamily="34" charset="0"/>
                <a:cs typeface="Arial" panose="020B0604020202020204" pitchFamily="34" charset="0"/>
              </a:rPr>
              <a:t>,</a:t>
            </a:r>
          </a:p>
          <a:p>
            <a:pPr marL="36519" algn="r" eaLnBrk="0" hangingPunct="0">
              <a:lnSpc>
                <a:spcPct val="90000"/>
              </a:lnSpc>
              <a:spcBef>
                <a:spcPct val="20000"/>
              </a:spcBef>
              <a:buClr>
                <a:schemeClr val="accent1"/>
              </a:buClr>
              <a:buSzPct val="80000"/>
              <a:defRPr/>
            </a:pPr>
            <a:r>
              <a:rPr lang="en-US" sz="2000" dirty="0">
                <a:solidFill>
                  <a:srgbClr val="6210B4"/>
                </a:solidFill>
                <a:latin typeface="Arial" panose="020B0604020202020204" pitchFamily="34" charset="0"/>
                <a:cs typeface="Arial" panose="020B0604020202020204" pitchFamily="34" charset="0"/>
                <a:hlinkClick r:id="rId4"/>
              </a:rPr>
              <a:t>ploumis@med.duth.gr</a:t>
            </a:r>
            <a:endParaRPr lang="en-US" sz="2000" dirty="0">
              <a:solidFill>
                <a:srgbClr val="6210B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80106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defRPr/>
            </a:pPr>
            <a:r>
              <a:rPr lang="en-US" b="1" dirty="0">
                <a:latin typeface="Calibri" panose="020F0502020204030204" pitchFamily="34" charset="0"/>
                <a:cs typeface="Calibri" panose="020F0502020204030204" pitchFamily="34" charset="0"/>
              </a:rPr>
              <a:t>Lactic </a:t>
            </a:r>
            <a:r>
              <a:rPr lang="en-US" b="1" dirty="0" smtClean="0">
                <a:latin typeface="Calibri" panose="020F0502020204030204" pitchFamily="34" charset="0"/>
                <a:cs typeface="Calibri" panose="020F0502020204030204" pitchFamily="34" charset="0"/>
              </a:rPr>
              <a:t>Acidosis - Diagnosis</a:t>
            </a:r>
            <a:endParaRPr lang="en-US"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lstStyle/>
          <a:p>
            <a:pPr>
              <a:defRPr/>
            </a:pPr>
            <a:r>
              <a:rPr lang="en-US" b="0" dirty="0" smtClean="0">
                <a:effectLst/>
                <a:latin typeface="Calibri" panose="020F0502020204030204" pitchFamily="34" charset="0"/>
                <a:cs typeface="Calibri" panose="020F0502020204030204" pitchFamily="34" charset="0"/>
              </a:rPr>
              <a:t>Normal plasma lactate: </a:t>
            </a:r>
            <a:r>
              <a:rPr lang="en-US" b="1" dirty="0" smtClean="0">
                <a:solidFill>
                  <a:srgbClr val="FF0000"/>
                </a:solidFill>
                <a:effectLst/>
                <a:latin typeface="Calibri" panose="020F0502020204030204" pitchFamily="34" charset="0"/>
                <a:cs typeface="Calibri" panose="020F0502020204030204" pitchFamily="34" charset="0"/>
              </a:rPr>
              <a:t>0,5 </a:t>
            </a:r>
            <a:r>
              <a:rPr lang="en-US" b="1" dirty="0">
                <a:solidFill>
                  <a:srgbClr val="FF0000"/>
                </a:solidFill>
                <a:effectLst/>
                <a:latin typeface="Calibri" panose="020F0502020204030204" pitchFamily="34" charset="0"/>
                <a:cs typeface="Calibri" panose="020F0502020204030204" pitchFamily="34" charset="0"/>
              </a:rPr>
              <a:t>to </a:t>
            </a:r>
            <a:r>
              <a:rPr lang="en-US" b="1" dirty="0" smtClean="0">
                <a:solidFill>
                  <a:srgbClr val="FF0000"/>
                </a:solidFill>
                <a:effectLst/>
                <a:latin typeface="Calibri" panose="020F0502020204030204" pitchFamily="34" charset="0"/>
                <a:cs typeface="Calibri" panose="020F0502020204030204" pitchFamily="34" charset="0"/>
              </a:rPr>
              <a:t>1,5</a:t>
            </a:r>
            <a:r>
              <a:rPr lang="en-US" b="0" dirty="0">
                <a:effectLst/>
                <a:latin typeface="Calibri" panose="020F0502020204030204" pitchFamily="34" charset="0"/>
                <a:cs typeface="Calibri" panose="020F0502020204030204" pitchFamily="34" charset="0"/>
              </a:rPr>
              <a:t> </a:t>
            </a:r>
            <a:r>
              <a:rPr lang="en-US" b="0" dirty="0" smtClean="0">
                <a:effectLst/>
                <a:latin typeface="Calibri" panose="020F0502020204030204" pitchFamily="34" charset="0"/>
                <a:cs typeface="Calibri" panose="020F0502020204030204" pitchFamily="34" charset="0"/>
              </a:rPr>
              <a:t>mEq/L</a:t>
            </a:r>
            <a:endParaRPr lang="en-US" b="0" dirty="0" smtClean="0">
              <a:effectLst/>
              <a:latin typeface="Calibri" panose="020F0502020204030204" pitchFamily="34" charset="0"/>
              <a:cs typeface="Calibri" panose="020F0502020204030204" pitchFamily="34" charset="0"/>
            </a:endParaRPr>
          </a:p>
          <a:p>
            <a:pPr>
              <a:defRPr/>
            </a:pPr>
            <a:r>
              <a:rPr lang="en-US" b="0" dirty="0" smtClean="0">
                <a:effectLst/>
                <a:latin typeface="Calibri" panose="020F0502020204030204" pitchFamily="34" charset="0"/>
                <a:cs typeface="Calibri" panose="020F0502020204030204" pitchFamily="34" charset="0"/>
              </a:rPr>
              <a:t>Lactic acidosis:</a:t>
            </a:r>
          </a:p>
          <a:p>
            <a:pPr lvl="1">
              <a:defRPr/>
            </a:pPr>
            <a:r>
              <a:rPr lang="en-US" b="0" dirty="0" smtClean="0">
                <a:effectLst/>
                <a:latin typeface="Calibri" panose="020F0502020204030204" pitchFamily="34" charset="0"/>
                <a:cs typeface="Calibri" panose="020F0502020204030204" pitchFamily="34" charset="0"/>
              </a:rPr>
              <a:t>plasma </a:t>
            </a:r>
            <a:r>
              <a:rPr lang="en-US" b="0" dirty="0">
                <a:effectLst/>
                <a:latin typeface="Calibri" panose="020F0502020204030204" pitchFamily="34" charset="0"/>
                <a:cs typeface="Calibri" panose="020F0502020204030204" pitchFamily="34" charset="0"/>
              </a:rPr>
              <a:t>lactate concentration </a:t>
            </a:r>
            <a:r>
              <a:rPr lang="en-US" b="1" dirty="0">
                <a:solidFill>
                  <a:srgbClr val="C00000"/>
                </a:solidFill>
                <a:effectLst/>
                <a:latin typeface="Calibri" panose="020F0502020204030204" pitchFamily="34" charset="0"/>
                <a:cs typeface="Calibri" panose="020F0502020204030204" pitchFamily="34" charset="0"/>
              </a:rPr>
              <a:t>exceeds 4 </a:t>
            </a:r>
            <a:r>
              <a:rPr lang="en-US" b="1" dirty="0" smtClean="0">
                <a:solidFill>
                  <a:srgbClr val="C00000"/>
                </a:solidFill>
                <a:effectLst/>
                <a:latin typeface="Calibri" panose="020F0502020204030204" pitchFamily="34" charset="0"/>
                <a:cs typeface="Calibri" panose="020F0502020204030204" pitchFamily="34" charset="0"/>
              </a:rPr>
              <a:t>- 5 mEq/L</a:t>
            </a:r>
            <a:r>
              <a:rPr lang="en-US" b="0" dirty="0">
                <a:effectLst/>
                <a:latin typeface="Calibri" panose="020F0502020204030204" pitchFamily="34" charset="0"/>
                <a:cs typeface="Calibri" panose="020F0502020204030204" pitchFamily="34" charset="0"/>
              </a:rPr>
              <a:t>, even among patients without a systemic acidosis</a:t>
            </a:r>
            <a:endParaRPr lang="en-US" dirty="0">
              <a:latin typeface="Calibri" panose="020F0502020204030204" pitchFamily="34" charset="0"/>
              <a:cs typeface="Calibri" panose="020F0502020204030204" pitchFamily="34" charset="0"/>
            </a:endParaRPr>
          </a:p>
          <a:p>
            <a:pPr>
              <a:defRPr/>
            </a:pPr>
            <a:endParaRPr lang="en-US" dirty="0">
              <a:latin typeface="Calibri" panose="020F0502020204030204" pitchFamily="34" charset="0"/>
              <a:cs typeface="Calibri" panose="020F0502020204030204" pitchFamily="34" charset="0"/>
            </a:endParaRPr>
          </a:p>
        </p:txBody>
      </p:sp>
      <p:pic>
        <p:nvPicPr>
          <p:cNvPr id="1028" name="Picture 4" descr="Αποτέλεσμα εικόνας για Atten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8755" y="63911"/>
            <a:ext cx="3248630" cy="1201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02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75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l-GR"/>
          </a:p>
        </p:txBody>
      </p:sp>
      <p:sp>
        <p:nvSpPr>
          <p:cNvPr id="9" name="Content Placeholder 8"/>
          <p:cNvSpPr>
            <a:spLocks noGrp="1"/>
          </p:cNvSpPr>
          <p:nvPr>
            <p:ph idx="1"/>
          </p:nvPr>
        </p:nvSpPr>
        <p:spPr/>
        <p:txBody>
          <a:bodyPr/>
          <a:lstStyle/>
          <a:p>
            <a:endParaRPr lang="el-GR"/>
          </a:p>
        </p:txBody>
      </p:sp>
      <p:pic>
        <p:nvPicPr>
          <p:cNvPr id="3" name="Picture 2"/>
          <p:cNvPicPr>
            <a:picLocks noChangeAspect="1"/>
          </p:cNvPicPr>
          <p:nvPr/>
        </p:nvPicPr>
        <p:blipFill>
          <a:blip r:embed="rId2"/>
          <a:stretch>
            <a:fillRect/>
          </a:stretch>
        </p:blipFill>
        <p:spPr>
          <a:xfrm>
            <a:off x="0" y="23812"/>
            <a:ext cx="12301538" cy="6834188"/>
          </a:xfrm>
          <a:prstGeom prst="rect">
            <a:avLst/>
          </a:prstGeom>
        </p:spPr>
      </p:pic>
      <p:pic>
        <p:nvPicPr>
          <p:cNvPr id="2" name="Picture 1"/>
          <p:cNvPicPr>
            <a:picLocks noChangeAspect="1"/>
          </p:cNvPicPr>
          <p:nvPr/>
        </p:nvPicPr>
        <p:blipFill>
          <a:blip r:embed="rId3"/>
          <a:stretch>
            <a:fillRect/>
          </a:stretch>
        </p:blipFill>
        <p:spPr>
          <a:xfrm>
            <a:off x="600074" y="2777635"/>
            <a:ext cx="6280785" cy="3886056"/>
          </a:xfrm>
          <a:prstGeom prst="rect">
            <a:avLst/>
          </a:prstGeom>
        </p:spPr>
      </p:pic>
    </p:spTree>
    <p:extLst>
      <p:ext uri="{BB962C8B-B14F-4D97-AF65-F5344CB8AC3E}">
        <p14:creationId xmlns:p14="http://schemas.microsoft.com/office/powerpoint/2010/main" val="420943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dirty="0"/>
          </a:p>
        </p:txBody>
      </p:sp>
      <p:pic>
        <p:nvPicPr>
          <p:cNvPr id="5" name="Picture 4"/>
          <p:cNvPicPr>
            <a:picLocks noChangeAspect="1"/>
          </p:cNvPicPr>
          <p:nvPr/>
        </p:nvPicPr>
        <p:blipFill>
          <a:blip r:embed="rId2"/>
          <a:stretch>
            <a:fillRect/>
          </a:stretch>
        </p:blipFill>
        <p:spPr>
          <a:xfrm>
            <a:off x="-41861" y="0"/>
            <a:ext cx="2846398" cy="2360428"/>
          </a:xfrm>
          <a:prstGeom prst="rect">
            <a:avLst/>
          </a:prstGeom>
        </p:spPr>
      </p:pic>
      <p:grpSp>
        <p:nvGrpSpPr>
          <p:cNvPr id="10" name="Group 9"/>
          <p:cNvGrpSpPr/>
          <p:nvPr/>
        </p:nvGrpSpPr>
        <p:grpSpPr>
          <a:xfrm>
            <a:off x="2679405" y="254437"/>
            <a:ext cx="8899451" cy="6603563"/>
            <a:chOff x="2679405" y="254437"/>
            <a:chExt cx="8899451" cy="6603563"/>
          </a:xfrm>
        </p:grpSpPr>
        <p:pic>
          <p:nvPicPr>
            <p:cNvPr id="4" name="Picture 3"/>
            <p:cNvPicPr>
              <a:picLocks noChangeAspect="1"/>
            </p:cNvPicPr>
            <p:nvPr/>
          </p:nvPicPr>
          <p:blipFill>
            <a:blip r:embed="rId3"/>
            <a:stretch>
              <a:fillRect/>
            </a:stretch>
          </p:blipFill>
          <p:spPr>
            <a:xfrm>
              <a:off x="2679405" y="254437"/>
              <a:ext cx="8795560" cy="6603563"/>
            </a:xfrm>
            <a:prstGeom prst="rect">
              <a:avLst/>
            </a:prstGeom>
          </p:spPr>
        </p:pic>
        <p:sp>
          <p:nvSpPr>
            <p:cNvPr id="6" name="Rectangle 5"/>
            <p:cNvSpPr/>
            <p:nvPr/>
          </p:nvSpPr>
          <p:spPr>
            <a:xfrm>
              <a:off x="2870791" y="1052623"/>
              <a:ext cx="8708065" cy="616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8" name="Picture 7"/>
            <p:cNvPicPr>
              <a:picLocks noChangeAspect="1"/>
            </p:cNvPicPr>
            <p:nvPr/>
          </p:nvPicPr>
          <p:blipFill>
            <a:blip r:embed="rId4"/>
            <a:stretch>
              <a:fillRect/>
            </a:stretch>
          </p:blipFill>
          <p:spPr>
            <a:xfrm>
              <a:off x="2810112" y="1010979"/>
              <a:ext cx="8435589" cy="658333"/>
            </a:xfrm>
            <a:prstGeom prst="rect">
              <a:avLst/>
            </a:prstGeom>
          </p:spPr>
        </p:pic>
        <p:sp>
          <p:nvSpPr>
            <p:cNvPr id="9" name="Rectangle 8"/>
            <p:cNvSpPr/>
            <p:nvPr/>
          </p:nvSpPr>
          <p:spPr>
            <a:xfrm>
              <a:off x="3072809" y="254437"/>
              <a:ext cx="8091377" cy="7565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val="32737670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3"/>
          <p:cNvSpPr>
            <a:spLocks noGrp="1"/>
          </p:cNvSpPr>
          <p:nvPr>
            <p:ph type="title"/>
          </p:nvPr>
        </p:nvSpPr>
        <p:spPr>
          <a:xfrm>
            <a:off x="646111" y="452718"/>
            <a:ext cx="10135770" cy="1400530"/>
          </a:xfrm>
        </p:spPr>
        <p:txBody>
          <a:bodyPr/>
          <a:lstStyle/>
          <a:p>
            <a:r>
              <a:rPr lang="en-US" altLang="el-GR" sz="28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 </a:t>
            </a:r>
            <a:r>
              <a:rPr lang="el-GR" altLang="el-GR" sz="28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και συγκέντρωση Η</a:t>
            </a:r>
            <a:r>
              <a:rPr lang="el-GR" altLang="el-GR" sz="2800" baseline="300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l-GR" altLang="el-GR" sz="28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διαφόρων χώρων του οργανισμού</a:t>
            </a:r>
            <a:endParaRPr lang="en-US" altLang="el-GR" sz="28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p:txBody>
          <a:bodyPr/>
          <a:lstStyle/>
          <a:p>
            <a:endParaRPr lang="el-GR" dirty="0"/>
          </a:p>
        </p:txBody>
      </p:sp>
      <p:graphicFrame>
        <p:nvGraphicFramePr>
          <p:cNvPr id="6" name="Table 5"/>
          <p:cNvGraphicFramePr>
            <a:graphicFrameLocks noGrp="1"/>
          </p:cNvGraphicFramePr>
          <p:nvPr>
            <p:extLst>
              <p:ext uri="{D42A27DB-BD31-4B8C-83A1-F6EECF244321}">
                <p14:modId xmlns:p14="http://schemas.microsoft.com/office/powerpoint/2010/main" val="3199221856"/>
              </p:ext>
            </p:extLst>
          </p:nvPr>
        </p:nvGraphicFramePr>
        <p:xfrm>
          <a:off x="733530" y="1130808"/>
          <a:ext cx="10379946" cy="5212794"/>
        </p:xfrm>
        <a:graphic>
          <a:graphicData uri="http://schemas.openxmlformats.org/drawingml/2006/table">
            <a:tbl>
              <a:tblPr firstRow="1" bandRow="1">
                <a:tableStyleId>{5C22544A-7EE6-4342-B048-85BDC9FD1C3A}</a:tableStyleId>
              </a:tblPr>
              <a:tblGrid>
                <a:gridCol w="2855244">
                  <a:extLst>
                    <a:ext uri="{9D8B030D-6E8A-4147-A177-3AD203B41FA5}">
                      <a16:colId xmlns:a16="http://schemas.microsoft.com/office/drawing/2014/main" xmlns="" val="20000"/>
                    </a:ext>
                  </a:extLst>
                </a:gridCol>
                <a:gridCol w="2035278">
                  <a:extLst>
                    <a:ext uri="{9D8B030D-6E8A-4147-A177-3AD203B41FA5}">
                      <a16:colId xmlns:a16="http://schemas.microsoft.com/office/drawing/2014/main" xmlns="" val="20001"/>
                    </a:ext>
                  </a:extLst>
                </a:gridCol>
                <a:gridCol w="2094271">
                  <a:extLst>
                    <a:ext uri="{9D8B030D-6E8A-4147-A177-3AD203B41FA5}">
                      <a16:colId xmlns:a16="http://schemas.microsoft.com/office/drawing/2014/main" xmlns="" val="1287644914"/>
                    </a:ext>
                  </a:extLst>
                </a:gridCol>
                <a:gridCol w="1750142">
                  <a:extLst>
                    <a:ext uri="{9D8B030D-6E8A-4147-A177-3AD203B41FA5}">
                      <a16:colId xmlns:a16="http://schemas.microsoft.com/office/drawing/2014/main" xmlns="" val="20002"/>
                    </a:ext>
                  </a:extLst>
                </a:gridCol>
                <a:gridCol w="1645011">
                  <a:extLst>
                    <a:ext uri="{9D8B030D-6E8A-4147-A177-3AD203B41FA5}">
                      <a16:colId xmlns:a16="http://schemas.microsoft.com/office/drawing/2014/main" xmlns="" val="108736032"/>
                    </a:ext>
                  </a:extLst>
                </a:gridCol>
              </a:tblGrid>
              <a:tr h="823034">
                <a:tc>
                  <a:txBody>
                    <a:bodyPr/>
                    <a:lstStyle/>
                    <a:p>
                      <a:pPr algn="ctr">
                        <a:lnSpc>
                          <a:spcPct val="150000"/>
                        </a:lnSpc>
                      </a:pPr>
                      <a:endParaRPr lang="en-US" sz="2000" dirty="0">
                        <a:latin typeface="Arial" pitchFamily="34" charset="0"/>
                        <a:cs typeface="Arial" pitchFamily="34" charset="0"/>
                      </a:endParaRPr>
                    </a:p>
                  </a:txBody>
                  <a:tcPr marL="91439" marR="91439" marT="45730" marB="45730"/>
                </a:tc>
                <a:tc>
                  <a:txBody>
                    <a:bodyPr/>
                    <a:lstStyle/>
                    <a:p>
                      <a:pPr algn="ctr"/>
                      <a:r>
                        <a:rPr lang="el-GR" sz="1800" dirty="0">
                          <a:solidFill>
                            <a:schemeClr val="tx1"/>
                          </a:solidFill>
                          <a:latin typeface="Arial" pitchFamily="34" charset="0"/>
                          <a:cs typeface="Arial" pitchFamily="34" charset="0"/>
                        </a:rPr>
                        <a:t>Συγκέντρωση </a:t>
                      </a:r>
                      <a:r>
                        <a:rPr lang="en-US" sz="1800" dirty="0">
                          <a:solidFill>
                            <a:schemeClr val="tx1"/>
                          </a:solidFill>
                          <a:latin typeface="Arial" pitchFamily="34" charset="0"/>
                          <a:cs typeface="Arial" pitchFamily="34" charset="0"/>
                        </a:rPr>
                        <a:t>H</a:t>
                      </a:r>
                      <a:r>
                        <a:rPr lang="en-US" sz="1800" baseline="30000" dirty="0">
                          <a:solidFill>
                            <a:schemeClr val="tx1"/>
                          </a:solidFill>
                          <a:latin typeface="Arial" pitchFamily="34" charset="0"/>
                          <a:cs typeface="Arial" pitchFamily="34" charset="0"/>
                        </a:rPr>
                        <a:t>+</a:t>
                      </a:r>
                      <a:endParaRPr lang="el-GR" sz="1800" baseline="30000" dirty="0">
                        <a:solidFill>
                          <a:schemeClr val="tx1"/>
                        </a:solidFill>
                        <a:latin typeface="Arial" pitchFamily="34" charset="0"/>
                        <a:cs typeface="Arial" pitchFamily="34" charset="0"/>
                      </a:endParaRPr>
                    </a:p>
                    <a:p>
                      <a:pPr algn="ctr"/>
                      <a:r>
                        <a:rPr lang="el-GR" sz="1800" baseline="0" dirty="0">
                          <a:solidFill>
                            <a:schemeClr val="tx1"/>
                          </a:solidFill>
                          <a:latin typeface="Arial" pitchFamily="34" charset="0"/>
                          <a:cs typeface="Arial" pitchFamily="34" charset="0"/>
                        </a:rPr>
                        <a:t>(</a:t>
                      </a:r>
                      <a:r>
                        <a:rPr lang="en-US" sz="1800" baseline="0" dirty="0">
                          <a:solidFill>
                            <a:schemeClr val="tx1"/>
                          </a:solidFill>
                          <a:latin typeface="Arial" pitchFamily="34" charset="0"/>
                          <a:cs typeface="Arial" pitchFamily="34" charset="0"/>
                        </a:rPr>
                        <a:t>mEq/L)</a:t>
                      </a:r>
                    </a:p>
                  </a:txBody>
                  <a:tcPr marL="91439" marR="91439" marT="45730" marB="45730"/>
                </a:tc>
                <a:tc>
                  <a:txBody>
                    <a:bodyPr/>
                    <a:lstStyle/>
                    <a:p>
                      <a:pPr algn="ctr"/>
                      <a:r>
                        <a:rPr lang="en-US" sz="2400" dirty="0">
                          <a:solidFill>
                            <a:schemeClr val="tx1"/>
                          </a:solidFill>
                          <a:latin typeface="Arial" pitchFamily="34" charset="0"/>
                          <a:cs typeface="Arial" pitchFamily="34" charset="0"/>
                        </a:rPr>
                        <a:t>pH</a:t>
                      </a:r>
                    </a:p>
                  </a:txBody>
                  <a:tcPr marL="91439" marR="91439" marT="45730" marB="45730"/>
                </a:tc>
                <a:tc>
                  <a:txBody>
                    <a:bodyPr/>
                    <a:lstStyle/>
                    <a:p>
                      <a:pPr algn="ctr"/>
                      <a:r>
                        <a:rPr lang="en-US" sz="2400" dirty="0" smtClean="0">
                          <a:solidFill>
                            <a:schemeClr val="tx1"/>
                          </a:solidFill>
                          <a:latin typeface="Arial" pitchFamily="34" charset="0"/>
                          <a:cs typeface="Arial" pitchFamily="34" charset="0"/>
                        </a:rPr>
                        <a:t>HCO</a:t>
                      </a:r>
                      <a:r>
                        <a:rPr lang="en-US" sz="2400" baseline="-25000" dirty="0" smtClean="0">
                          <a:solidFill>
                            <a:schemeClr val="tx1"/>
                          </a:solidFill>
                          <a:latin typeface="Arial" pitchFamily="34" charset="0"/>
                          <a:cs typeface="Arial" pitchFamily="34" charset="0"/>
                        </a:rPr>
                        <a:t>3</a:t>
                      </a:r>
                      <a:r>
                        <a:rPr lang="en-US" sz="2400" baseline="30000" dirty="0" smtClean="0">
                          <a:solidFill>
                            <a:schemeClr val="tx1"/>
                          </a:solidFill>
                          <a:latin typeface="Arial" pitchFamily="34" charset="0"/>
                          <a:cs typeface="Arial" pitchFamily="34"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lang="el-GR" sz="1800" baseline="0" dirty="0" smtClean="0">
                          <a:solidFill>
                            <a:schemeClr val="tx1"/>
                          </a:solidFill>
                          <a:latin typeface="Arial" pitchFamily="34" charset="0"/>
                          <a:cs typeface="Arial" pitchFamily="34" charset="0"/>
                        </a:rPr>
                        <a:t>(</a:t>
                      </a:r>
                      <a:r>
                        <a:rPr lang="en-US" sz="1800" baseline="0" dirty="0" err="1" smtClean="0">
                          <a:solidFill>
                            <a:schemeClr val="tx1"/>
                          </a:solidFill>
                          <a:latin typeface="Arial" pitchFamily="34" charset="0"/>
                          <a:cs typeface="Arial" pitchFamily="34" charset="0"/>
                        </a:rPr>
                        <a:t>mEq</a:t>
                      </a:r>
                      <a:r>
                        <a:rPr lang="en-US" sz="1800" baseline="0" dirty="0" smtClean="0">
                          <a:solidFill>
                            <a:schemeClr val="tx1"/>
                          </a:solidFill>
                          <a:latin typeface="Arial" pitchFamily="34" charset="0"/>
                          <a:cs typeface="Arial" pitchFamily="34" charset="0"/>
                        </a:rPr>
                        <a:t>/L)</a:t>
                      </a:r>
                    </a:p>
                  </a:txBody>
                  <a:tcPr marL="91439" marR="91439" marT="45730" marB="4573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smtClean="0">
                          <a:solidFill>
                            <a:schemeClr val="tx1"/>
                          </a:solidFill>
                          <a:latin typeface="Arial" pitchFamily="34" charset="0"/>
                          <a:cs typeface="Arial" pitchFamily="34" charset="0"/>
                        </a:rPr>
                        <a:t>pCO2</a:t>
                      </a:r>
                    </a:p>
                  </a:txBody>
                  <a:tcPr marL="91439" marR="91439" marT="45730" marB="45730" anchor="ctr"/>
                </a:tc>
                <a:extLst>
                  <a:ext uri="{0D108BD9-81ED-4DB2-BD59-A6C34878D82A}">
                    <a16:rowId xmlns:a16="http://schemas.microsoft.com/office/drawing/2014/main" xmlns="" val="10000"/>
                  </a:ext>
                </a:extLst>
              </a:tr>
              <a:tr h="548720">
                <a:tc>
                  <a:txBody>
                    <a:bodyPr/>
                    <a:lstStyle/>
                    <a:p>
                      <a:pPr>
                        <a:lnSpc>
                          <a:spcPct val="150000"/>
                        </a:lnSpc>
                      </a:pPr>
                      <a:r>
                        <a:rPr lang="el-GR" sz="2000" b="1" dirty="0">
                          <a:latin typeface="Arial" pitchFamily="34" charset="0"/>
                          <a:cs typeface="Arial" pitchFamily="34" charset="0"/>
                        </a:rPr>
                        <a:t>Εξωκυττάριος</a:t>
                      </a:r>
                      <a:r>
                        <a:rPr lang="el-GR" sz="2000" b="1" baseline="0" dirty="0">
                          <a:latin typeface="Arial" pitchFamily="34" charset="0"/>
                          <a:cs typeface="Arial" pitchFamily="34" charset="0"/>
                        </a:rPr>
                        <a:t> χώρος</a:t>
                      </a:r>
                      <a:endParaRPr lang="en-US" sz="2000" b="1" dirty="0">
                        <a:latin typeface="Arial" pitchFamily="34" charset="0"/>
                        <a:cs typeface="Arial" pitchFamily="34" charset="0"/>
                      </a:endParaRPr>
                    </a:p>
                  </a:txBody>
                  <a:tcPr marL="91439" marR="91439" marT="45730" marB="45730"/>
                </a:tc>
                <a:tc>
                  <a:txBody>
                    <a:bodyPr/>
                    <a:lstStyle/>
                    <a:p>
                      <a:endParaRPr lang="en-US" sz="1600" dirty="0">
                        <a:latin typeface="Arial" pitchFamily="34" charset="0"/>
                        <a:cs typeface="Arial" pitchFamily="34" charset="0"/>
                      </a:endParaRPr>
                    </a:p>
                  </a:txBody>
                  <a:tcPr marL="91439" marR="91439" marT="45730" marB="45730"/>
                </a:tc>
                <a:tc>
                  <a:txBody>
                    <a:bodyPr/>
                    <a:lstStyle/>
                    <a:p>
                      <a:endParaRPr lang="en-US" sz="2000" dirty="0">
                        <a:latin typeface="Arial" pitchFamily="34" charset="0"/>
                        <a:cs typeface="Arial" pitchFamily="34" charset="0"/>
                      </a:endParaRPr>
                    </a:p>
                  </a:txBody>
                  <a:tcPr marL="91439" marR="91439" marT="45730" marB="45730"/>
                </a:tc>
                <a:tc>
                  <a:txBody>
                    <a:bodyPr/>
                    <a:lstStyle/>
                    <a:p>
                      <a:endParaRPr lang="en-US" sz="2000" dirty="0">
                        <a:latin typeface="Arial" pitchFamily="34" charset="0"/>
                        <a:cs typeface="Arial" pitchFamily="34" charset="0"/>
                      </a:endParaRPr>
                    </a:p>
                  </a:txBody>
                  <a:tcPr marL="91439" marR="91439" marT="45730" marB="45730"/>
                </a:tc>
                <a:tc>
                  <a:txBody>
                    <a:bodyPr/>
                    <a:lstStyle/>
                    <a:p>
                      <a:endParaRPr lang="en-US" sz="2000" dirty="0">
                        <a:latin typeface="Arial" pitchFamily="34" charset="0"/>
                        <a:cs typeface="Arial" pitchFamily="34" charset="0"/>
                      </a:endParaRPr>
                    </a:p>
                  </a:txBody>
                  <a:tcPr marL="91439" marR="91439" marT="45730" marB="45730"/>
                </a:tc>
                <a:extLst>
                  <a:ext uri="{0D108BD9-81ED-4DB2-BD59-A6C34878D82A}">
                    <a16:rowId xmlns:a16="http://schemas.microsoft.com/office/drawing/2014/main" xmlns="" val="10001"/>
                  </a:ext>
                </a:extLst>
              </a:tr>
              <a:tr h="548720">
                <a:tc>
                  <a:txBody>
                    <a:bodyPr/>
                    <a:lstStyle/>
                    <a:p>
                      <a:pPr>
                        <a:lnSpc>
                          <a:spcPct val="150000"/>
                        </a:lnSpc>
                      </a:pPr>
                      <a:r>
                        <a:rPr lang="en-US" sz="2000" b="1" dirty="0">
                          <a:solidFill>
                            <a:srgbClr val="FF0000"/>
                          </a:solidFill>
                          <a:latin typeface="Arial" pitchFamily="34" charset="0"/>
                          <a:cs typeface="Arial" pitchFamily="34" charset="0"/>
                        </a:rPr>
                        <a:t>          </a:t>
                      </a:r>
                      <a:r>
                        <a:rPr lang="el-GR" sz="2000" b="1" dirty="0">
                          <a:solidFill>
                            <a:srgbClr val="FF0000"/>
                          </a:solidFill>
                          <a:latin typeface="Arial" pitchFamily="34" charset="0"/>
                          <a:cs typeface="Arial" pitchFamily="34" charset="0"/>
                        </a:rPr>
                        <a:t>Αρτηριακό αίμα</a:t>
                      </a:r>
                      <a:endParaRPr lang="en-US" sz="2000" b="1" dirty="0">
                        <a:solidFill>
                          <a:srgbClr val="FF0000"/>
                        </a:solidFill>
                        <a:latin typeface="Arial" pitchFamily="34" charset="0"/>
                        <a:cs typeface="Arial" pitchFamily="34" charset="0"/>
                      </a:endParaRPr>
                    </a:p>
                  </a:txBody>
                  <a:tcPr marL="91439" marR="91439" marT="45730" marB="45730"/>
                </a:tc>
                <a:tc>
                  <a:txBody>
                    <a:bodyPr/>
                    <a:lstStyle/>
                    <a:p>
                      <a:pPr algn="ctr"/>
                      <a:r>
                        <a:rPr lang="en-US" sz="1600" dirty="0">
                          <a:solidFill>
                            <a:srgbClr val="FF0000"/>
                          </a:solidFill>
                          <a:latin typeface="Arial" pitchFamily="34" charset="0"/>
                          <a:cs typeface="Arial" pitchFamily="34" charset="0"/>
                        </a:rPr>
                        <a:t>40 x 10</a:t>
                      </a:r>
                      <a:r>
                        <a:rPr lang="en-US" sz="1600" baseline="30000" dirty="0">
                          <a:solidFill>
                            <a:srgbClr val="FF0000"/>
                          </a:solidFill>
                          <a:latin typeface="Arial" pitchFamily="34" charset="0"/>
                          <a:cs typeface="Arial" pitchFamily="34" charset="0"/>
                        </a:rPr>
                        <a:t>-</a:t>
                      </a:r>
                      <a:r>
                        <a:rPr lang="el-GR" sz="1600" baseline="30000" dirty="0">
                          <a:solidFill>
                            <a:srgbClr val="FF0000"/>
                          </a:solidFill>
                          <a:latin typeface="Arial" pitchFamily="34" charset="0"/>
                          <a:cs typeface="Arial" pitchFamily="34" charset="0"/>
                        </a:rPr>
                        <a:t>6</a:t>
                      </a:r>
                      <a:endParaRPr lang="en-US" sz="1600" dirty="0">
                        <a:solidFill>
                          <a:srgbClr val="FF0000"/>
                        </a:solidFill>
                        <a:latin typeface="Arial" pitchFamily="34" charset="0"/>
                        <a:cs typeface="Arial" pitchFamily="34" charset="0"/>
                      </a:endParaRPr>
                    </a:p>
                  </a:txBody>
                  <a:tcPr marL="91439" marR="91439" marT="45730" marB="45730" anchor="ctr"/>
                </a:tc>
                <a:tc>
                  <a:txBody>
                    <a:bodyPr/>
                    <a:lstStyle/>
                    <a:p>
                      <a:pPr algn="ctr"/>
                      <a:r>
                        <a:rPr lang="en-US" sz="2000" b="1" dirty="0">
                          <a:solidFill>
                            <a:srgbClr val="FF0000"/>
                          </a:solidFill>
                          <a:latin typeface="Arial" pitchFamily="34" charset="0"/>
                          <a:cs typeface="Arial" pitchFamily="34" charset="0"/>
                        </a:rPr>
                        <a:t>7</a:t>
                      </a:r>
                      <a:r>
                        <a:rPr lang="el-GR" sz="2000" b="1" dirty="0">
                          <a:solidFill>
                            <a:srgbClr val="FF0000"/>
                          </a:solidFill>
                          <a:latin typeface="Arial" pitchFamily="34" charset="0"/>
                          <a:cs typeface="Arial" pitchFamily="34" charset="0"/>
                        </a:rPr>
                        <a:t>,</a:t>
                      </a:r>
                      <a:r>
                        <a:rPr lang="en-US" sz="2000" b="1" dirty="0" smtClean="0">
                          <a:solidFill>
                            <a:srgbClr val="FF0000"/>
                          </a:solidFill>
                          <a:latin typeface="Arial" pitchFamily="34" charset="0"/>
                          <a:cs typeface="Arial" pitchFamily="34" charset="0"/>
                        </a:rPr>
                        <a:t>40 (7,38-7,42)</a:t>
                      </a:r>
                      <a:endParaRPr lang="en-US" sz="2000" b="1" dirty="0">
                        <a:solidFill>
                          <a:srgbClr val="FF0000"/>
                        </a:solidFill>
                        <a:latin typeface="Arial" pitchFamily="34" charset="0"/>
                        <a:cs typeface="Arial" pitchFamily="34" charset="0"/>
                      </a:endParaRPr>
                    </a:p>
                  </a:txBody>
                  <a:tcPr marL="91439" marR="91439" marT="45730" marB="45730" anchor="ctr"/>
                </a:tc>
                <a:tc>
                  <a:txBody>
                    <a:bodyPr/>
                    <a:lstStyle/>
                    <a:p>
                      <a:pPr algn="ctr"/>
                      <a:r>
                        <a:rPr lang="en-US" sz="2000" b="1" dirty="0" smtClean="0">
                          <a:solidFill>
                            <a:srgbClr val="FF0000"/>
                          </a:solidFill>
                          <a:latin typeface="Arial" pitchFamily="34" charset="0"/>
                          <a:cs typeface="Arial" pitchFamily="34" charset="0"/>
                        </a:rPr>
                        <a:t>22 - 26</a:t>
                      </a:r>
                      <a:endParaRPr lang="en-US" sz="2000" b="1" dirty="0">
                        <a:solidFill>
                          <a:srgbClr val="FF0000"/>
                        </a:solidFill>
                        <a:latin typeface="Arial" pitchFamily="34" charset="0"/>
                        <a:cs typeface="Arial" pitchFamily="34" charset="0"/>
                      </a:endParaRPr>
                    </a:p>
                  </a:txBody>
                  <a:tcPr marL="91439" marR="91439" marT="45730" marB="45730" anchor="ctr"/>
                </a:tc>
                <a:tc>
                  <a:txBody>
                    <a:bodyPr/>
                    <a:lstStyle/>
                    <a:p>
                      <a:pPr algn="ctr"/>
                      <a:r>
                        <a:rPr lang="en-US" sz="2000" b="1" dirty="0" smtClean="0">
                          <a:solidFill>
                            <a:srgbClr val="FF0000"/>
                          </a:solidFill>
                          <a:latin typeface="Arial" pitchFamily="34" charset="0"/>
                          <a:cs typeface="Arial" pitchFamily="34" charset="0"/>
                        </a:rPr>
                        <a:t>36 - 44</a:t>
                      </a:r>
                      <a:endParaRPr lang="en-US" sz="2000" b="1" dirty="0">
                        <a:solidFill>
                          <a:srgbClr val="FF0000"/>
                        </a:solidFill>
                        <a:latin typeface="Arial" pitchFamily="34" charset="0"/>
                        <a:cs typeface="Arial" pitchFamily="34" charset="0"/>
                      </a:endParaRPr>
                    </a:p>
                  </a:txBody>
                  <a:tcPr marL="91439" marR="91439" marT="45730" marB="45730" anchor="ctr"/>
                </a:tc>
                <a:extLst>
                  <a:ext uri="{0D108BD9-81ED-4DB2-BD59-A6C34878D82A}">
                    <a16:rowId xmlns:a16="http://schemas.microsoft.com/office/drawing/2014/main" xmlns="" val="10002"/>
                  </a:ext>
                </a:extLst>
              </a:tr>
              <a:tr h="548720">
                <a:tc>
                  <a:txBody>
                    <a:bodyPr/>
                    <a:lstStyle/>
                    <a:p>
                      <a:pPr>
                        <a:lnSpc>
                          <a:spcPct val="150000"/>
                        </a:lnSpc>
                      </a:pPr>
                      <a:r>
                        <a:rPr lang="en-US" sz="2000" b="1" dirty="0">
                          <a:solidFill>
                            <a:srgbClr val="0000FF"/>
                          </a:solidFill>
                          <a:latin typeface="Arial" pitchFamily="34" charset="0"/>
                          <a:cs typeface="Arial" pitchFamily="34" charset="0"/>
                        </a:rPr>
                        <a:t>          </a:t>
                      </a:r>
                      <a:r>
                        <a:rPr lang="el-GR" sz="2000" b="1" dirty="0">
                          <a:solidFill>
                            <a:srgbClr val="0000FF"/>
                          </a:solidFill>
                          <a:latin typeface="Arial" pitchFamily="34" charset="0"/>
                          <a:cs typeface="Arial" pitchFamily="34" charset="0"/>
                        </a:rPr>
                        <a:t>Φλεβικό αίμα</a:t>
                      </a:r>
                      <a:endParaRPr lang="en-US" sz="2000" b="1" dirty="0">
                        <a:solidFill>
                          <a:srgbClr val="0000FF"/>
                        </a:solidFill>
                        <a:latin typeface="Arial" pitchFamily="34" charset="0"/>
                        <a:cs typeface="Arial" pitchFamily="34" charset="0"/>
                      </a:endParaRPr>
                    </a:p>
                  </a:txBody>
                  <a:tcPr marL="91439" marR="91439" marT="45730" marB="45730"/>
                </a:tc>
                <a:tc>
                  <a:txBody>
                    <a:bodyPr/>
                    <a:lstStyle/>
                    <a:p>
                      <a:pPr algn="ctr"/>
                      <a:r>
                        <a:rPr lang="en-US" sz="1600" dirty="0">
                          <a:solidFill>
                            <a:srgbClr val="0000FF"/>
                          </a:solidFill>
                          <a:latin typeface="Arial" pitchFamily="34" charset="0"/>
                          <a:cs typeface="Arial" pitchFamily="34" charset="0"/>
                        </a:rPr>
                        <a:t>45 x 10</a:t>
                      </a:r>
                      <a:r>
                        <a:rPr lang="en-US" sz="1600" baseline="30000" dirty="0">
                          <a:solidFill>
                            <a:srgbClr val="0000FF"/>
                          </a:solidFill>
                          <a:latin typeface="Arial" pitchFamily="34" charset="0"/>
                          <a:cs typeface="Arial" pitchFamily="34" charset="0"/>
                        </a:rPr>
                        <a:t>-</a:t>
                      </a:r>
                      <a:r>
                        <a:rPr lang="el-GR" sz="1600" baseline="30000" dirty="0">
                          <a:solidFill>
                            <a:srgbClr val="0000FF"/>
                          </a:solidFill>
                          <a:latin typeface="Arial" pitchFamily="34" charset="0"/>
                          <a:cs typeface="Arial" pitchFamily="34" charset="0"/>
                        </a:rPr>
                        <a:t>6</a:t>
                      </a:r>
                      <a:endParaRPr lang="en-US" sz="1600" dirty="0">
                        <a:solidFill>
                          <a:srgbClr val="0000FF"/>
                        </a:solidFill>
                        <a:latin typeface="Arial" pitchFamily="34" charset="0"/>
                        <a:cs typeface="Arial" pitchFamily="34" charset="0"/>
                      </a:endParaRPr>
                    </a:p>
                  </a:txBody>
                  <a:tcPr marL="91439" marR="91439" marT="45730" marB="45730" anchor="ctr"/>
                </a:tc>
                <a:tc>
                  <a:txBody>
                    <a:bodyPr/>
                    <a:lstStyle/>
                    <a:p>
                      <a:pPr algn="ctr"/>
                      <a:r>
                        <a:rPr lang="en-US" sz="2000" dirty="0">
                          <a:solidFill>
                            <a:srgbClr val="0000FF"/>
                          </a:solidFill>
                          <a:latin typeface="Arial" pitchFamily="34" charset="0"/>
                          <a:cs typeface="Arial" pitchFamily="34" charset="0"/>
                        </a:rPr>
                        <a:t>7</a:t>
                      </a:r>
                      <a:r>
                        <a:rPr lang="el-GR" sz="2000" dirty="0">
                          <a:solidFill>
                            <a:srgbClr val="0000FF"/>
                          </a:solidFill>
                          <a:latin typeface="Arial" pitchFamily="34" charset="0"/>
                          <a:cs typeface="Arial" pitchFamily="34" charset="0"/>
                        </a:rPr>
                        <a:t>,</a:t>
                      </a:r>
                      <a:r>
                        <a:rPr lang="en-US" sz="2000" dirty="0" smtClean="0">
                          <a:solidFill>
                            <a:srgbClr val="0000FF"/>
                          </a:solidFill>
                          <a:latin typeface="Arial" pitchFamily="34" charset="0"/>
                          <a:cs typeface="Arial" pitchFamily="34" charset="0"/>
                        </a:rPr>
                        <a:t>34</a:t>
                      </a:r>
                      <a:r>
                        <a:rPr lang="en-US" sz="2000" baseline="0" dirty="0" smtClean="0">
                          <a:solidFill>
                            <a:srgbClr val="0000FF"/>
                          </a:solidFill>
                          <a:latin typeface="Arial" pitchFamily="34" charset="0"/>
                          <a:cs typeface="Arial" pitchFamily="34" charset="0"/>
                        </a:rPr>
                        <a:t> (7,32-7,36)</a:t>
                      </a:r>
                      <a:endParaRPr lang="en-US" sz="2000" dirty="0">
                        <a:solidFill>
                          <a:srgbClr val="0000FF"/>
                        </a:solidFill>
                        <a:latin typeface="Arial" pitchFamily="34" charset="0"/>
                        <a:cs typeface="Arial" pitchFamily="34" charset="0"/>
                      </a:endParaRPr>
                    </a:p>
                  </a:txBody>
                  <a:tcPr marL="91439" marR="91439" marT="45730" marB="45730" anchor="ctr"/>
                </a:tc>
                <a:tc>
                  <a:txBody>
                    <a:bodyPr/>
                    <a:lstStyle/>
                    <a:p>
                      <a:pPr algn="ctr"/>
                      <a:r>
                        <a:rPr lang="en-US" sz="2000" dirty="0" smtClean="0">
                          <a:solidFill>
                            <a:srgbClr val="0000FF"/>
                          </a:solidFill>
                          <a:latin typeface="Arial" pitchFamily="34" charset="0"/>
                          <a:cs typeface="Arial" pitchFamily="34" charset="0"/>
                        </a:rPr>
                        <a:t>23 - 27</a:t>
                      </a:r>
                      <a:endParaRPr lang="en-US" sz="2000" dirty="0">
                        <a:solidFill>
                          <a:srgbClr val="0000FF"/>
                        </a:solidFill>
                        <a:latin typeface="Arial" pitchFamily="34" charset="0"/>
                        <a:cs typeface="Arial" pitchFamily="34" charset="0"/>
                      </a:endParaRPr>
                    </a:p>
                  </a:txBody>
                  <a:tcPr marL="91439" marR="91439" marT="45730" marB="45730" anchor="ctr"/>
                </a:tc>
                <a:tc>
                  <a:txBody>
                    <a:bodyPr/>
                    <a:lstStyle/>
                    <a:p>
                      <a:pPr algn="ctr"/>
                      <a:r>
                        <a:rPr lang="en-US" sz="2000" dirty="0" smtClean="0">
                          <a:solidFill>
                            <a:srgbClr val="0000FF"/>
                          </a:solidFill>
                          <a:latin typeface="Arial" pitchFamily="34" charset="0"/>
                          <a:cs typeface="Arial" pitchFamily="34" charset="0"/>
                        </a:rPr>
                        <a:t>42 - 50</a:t>
                      </a:r>
                      <a:endParaRPr lang="en-US" sz="2000" dirty="0">
                        <a:solidFill>
                          <a:srgbClr val="0000FF"/>
                        </a:solidFill>
                        <a:latin typeface="Arial" pitchFamily="34" charset="0"/>
                        <a:cs typeface="Arial" pitchFamily="34" charset="0"/>
                      </a:endParaRPr>
                    </a:p>
                  </a:txBody>
                  <a:tcPr marL="91439" marR="91439" marT="45730" marB="45730" anchor="ctr"/>
                </a:tc>
                <a:extLst>
                  <a:ext uri="{0D108BD9-81ED-4DB2-BD59-A6C34878D82A}">
                    <a16:rowId xmlns:a16="http://schemas.microsoft.com/office/drawing/2014/main" xmlns="" val="10003"/>
                  </a:ext>
                </a:extLst>
              </a:tr>
              <a:tr h="548720">
                <a:tc>
                  <a:txBody>
                    <a:bodyPr/>
                    <a:lstStyle/>
                    <a:p>
                      <a:pPr>
                        <a:lnSpc>
                          <a:spcPct val="150000"/>
                        </a:lnSpc>
                      </a:pPr>
                      <a:r>
                        <a:rPr lang="en-US" sz="2000" b="1" dirty="0">
                          <a:latin typeface="Arial" pitchFamily="34" charset="0"/>
                          <a:cs typeface="Arial" pitchFamily="34" charset="0"/>
                        </a:rPr>
                        <a:t>          </a:t>
                      </a:r>
                      <a:r>
                        <a:rPr lang="el-GR" sz="2000" b="1" dirty="0">
                          <a:latin typeface="Arial" pitchFamily="34" charset="0"/>
                          <a:cs typeface="Arial" pitchFamily="34" charset="0"/>
                        </a:rPr>
                        <a:t>Διάμεσο υγρό</a:t>
                      </a:r>
                      <a:endParaRPr lang="en-US" sz="2000" b="1" dirty="0">
                        <a:latin typeface="Arial" pitchFamily="34" charset="0"/>
                        <a:cs typeface="Arial" pitchFamily="34" charset="0"/>
                      </a:endParaRPr>
                    </a:p>
                  </a:txBody>
                  <a:tcPr marL="91439" marR="91439" marT="45730" marB="45730"/>
                </a:tc>
                <a:tc>
                  <a:txBody>
                    <a:bodyPr/>
                    <a:lstStyle/>
                    <a:p>
                      <a:pPr algn="ctr"/>
                      <a:r>
                        <a:rPr lang="en-US" sz="1600" dirty="0">
                          <a:latin typeface="Arial" pitchFamily="34" charset="0"/>
                          <a:cs typeface="Arial" pitchFamily="34" charset="0"/>
                        </a:rPr>
                        <a:t>45 x 10</a:t>
                      </a:r>
                      <a:r>
                        <a:rPr lang="en-US" sz="1600" baseline="30000" dirty="0">
                          <a:latin typeface="Arial" pitchFamily="34" charset="0"/>
                          <a:cs typeface="Arial" pitchFamily="34" charset="0"/>
                        </a:rPr>
                        <a:t>-</a:t>
                      </a:r>
                      <a:r>
                        <a:rPr lang="el-GR" sz="1600" baseline="30000" dirty="0">
                          <a:latin typeface="Arial" pitchFamily="34" charset="0"/>
                          <a:cs typeface="Arial" pitchFamily="34" charset="0"/>
                        </a:rPr>
                        <a:t>6</a:t>
                      </a:r>
                      <a:endParaRPr lang="en-US" sz="1600" dirty="0">
                        <a:latin typeface="Arial" pitchFamily="34" charset="0"/>
                        <a:cs typeface="Arial" pitchFamily="34" charset="0"/>
                      </a:endParaRPr>
                    </a:p>
                  </a:txBody>
                  <a:tcPr marL="91439" marR="91439" marT="45730" marB="45730" anchor="ctr"/>
                </a:tc>
                <a:tc>
                  <a:txBody>
                    <a:bodyPr/>
                    <a:lstStyle/>
                    <a:p>
                      <a:pPr algn="ctr"/>
                      <a:r>
                        <a:rPr lang="en-US" sz="2000" dirty="0">
                          <a:latin typeface="Arial" pitchFamily="34" charset="0"/>
                          <a:cs typeface="Arial" pitchFamily="34" charset="0"/>
                        </a:rPr>
                        <a:t>7</a:t>
                      </a:r>
                      <a:r>
                        <a:rPr lang="el-GR" sz="2000" dirty="0">
                          <a:latin typeface="Arial" pitchFamily="34" charset="0"/>
                          <a:cs typeface="Arial" pitchFamily="34" charset="0"/>
                        </a:rPr>
                        <a:t>,</a:t>
                      </a:r>
                      <a:r>
                        <a:rPr lang="en-US" sz="2000" dirty="0">
                          <a:latin typeface="Arial" pitchFamily="34" charset="0"/>
                          <a:cs typeface="Arial" pitchFamily="34" charset="0"/>
                        </a:rPr>
                        <a:t>35</a:t>
                      </a:r>
                    </a:p>
                  </a:txBody>
                  <a:tcPr marL="91439" marR="91439" marT="45730" marB="45730" anchor="ctr"/>
                </a:tc>
                <a:tc>
                  <a:txBody>
                    <a:bodyPr/>
                    <a:lstStyle/>
                    <a:p>
                      <a:pPr algn="ctr"/>
                      <a:endParaRPr lang="en-US" sz="2000" dirty="0">
                        <a:latin typeface="Arial" pitchFamily="34" charset="0"/>
                        <a:cs typeface="Arial" pitchFamily="34" charset="0"/>
                      </a:endParaRPr>
                    </a:p>
                  </a:txBody>
                  <a:tcPr marL="91439" marR="91439" marT="45730" marB="45730" anchor="ctr"/>
                </a:tc>
                <a:tc>
                  <a:txBody>
                    <a:bodyPr/>
                    <a:lstStyle/>
                    <a:p>
                      <a:pPr algn="ctr"/>
                      <a:endParaRPr lang="en-US" sz="2000" dirty="0">
                        <a:latin typeface="Arial" pitchFamily="34" charset="0"/>
                        <a:cs typeface="Arial" pitchFamily="34" charset="0"/>
                      </a:endParaRPr>
                    </a:p>
                  </a:txBody>
                  <a:tcPr marL="91439" marR="91439" marT="45730" marB="45730" anchor="ctr"/>
                </a:tc>
                <a:extLst>
                  <a:ext uri="{0D108BD9-81ED-4DB2-BD59-A6C34878D82A}">
                    <a16:rowId xmlns:a16="http://schemas.microsoft.com/office/drawing/2014/main" xmlns="" val="10004"/>
                  </a:ext>
                </a:extLst>
              </a:tr>
              <a:tr h="548720">
                <a:tc>
                  <a:txBody>
                    <a:bodyPr/>
                    <a:lstStyle/>
                    <a:p>
                      <a:pPr>
                        <a:lnSpc>
                          <a:spcPct val="150000"/>
                        </a:lnSpc>
                      </a:pPr>
                      <a:r>
                        <a:rPr lang="el-GR" sz="2000" b="1" dirty="0">
                          <a:latin typeface="Arial" pitchFamily="34" charset="0"/>
                          <a:cs typeface="Arial" pitchFamily="34" charset="0"/>
                        </a:rPr>
                        <a:t>Ούρα</a:t>
                      </a:r>
                      <a:endParaRPr lang="en-US" sz="2000" b="1" dirty="0">
                        <a:latin typeface="Arial" pitchFamily="34" charset="0"/>
                        <a:cs typeface="Arial" pitchFamily="34" charset="0"/>
                      </a:endParaRPr>
                    </a:p>
                  </a:txBody>
                  <a:tcPr marL="91439" marR="91439" marT="45730" marB="45730"/>
                </a:tc>
                <a:tc>
                  <a:txBody>
                    <a:bodyPr/>
                    <a:lstStyle/>
                    <a:p>
                      <a:pPr algn="ctr"/>
                      <a:r>
                        <a:rPr lang="en-US" sz="1600" dirty="0">
                          <a:latin typeface="Arial" pitchFamily="34" charset="0"/>
                          <a:cs typeface="Arial" pitchFamily="34" charset="0"/>
                        </a:rPr>
                        <a:t>3 x 10</a:t>
                      </a:r>
                      <a:r>
                        <a:rPr lang="en-US" sz="1600" baseline="30000" dirty="0">
                          <a:latin typeface="Arial" pitchFamily="34" charset="0"/>
                          <a:cs typeface="Arial" pitchFamily="34" charset="0"/>
                        </a:rPr>
                        <a:t>-2</a:t>
                      </a:r>
                      <a:r>
                        <a:rPr lang="en-US" sz="1600" baseline="0" dirty="0">
                          <a:latin typeface="Arial" pitchFamily="34" charset="0"/>
                          <a:cs typeface="Arial" pitchFamily="34" charset="0"/>
                        </a:rPr>
                        <a:t> </a:t>
                      </a:r>
                      <a:r>
                        <a:rPr lang="el-GR" sz="1600" baseline="0" dirty="0">
                          <a:latin typeface="Arial" pitchFamily="34" charset="0"/>
                          <a:cs typeface="Arial" pitchFamily="34" charset="0"/>
                        </a:rPr>
                        <a:t>-</a:t>
                      </a:r>
                      <a:r>
                        <a:rPr lang="en-US" sz="1600" baseline="0" dirty="0">
                          <a:latin typeface="Arial" pitchFamily="34" charset="0"/>
                          <a:cs typeface="Arial" pitchFamily="34" charset="0"/>
                        </a:rPr>
                        <a:t>1 x 10</a:t>
                      </a:r>
                      <a:r>
                        <a:rPr lang="en-US" sz="1600" baseline="30000" dirty="0">
                          <a:latin typeface="Arial" pitchFamily="34" charset="0"/>
                          <a:cs typeface="Arial" pitchFamily="34" charset="0"/>
                        </a:rPr>
                        <a:t>-5</a:t>
                      </a:r>
                      <a:endParaRPr lang="en-US" sz="1600" dirty="0">
                        <a:latin typeface="Arial" pitchFamily="34" charset="0"/>
                        <a:cs typeface="Arial" pitchFamily="34" charset="0"/>
                      </a:endParaRPr>
                    </a:p>
                  </a:txBody>
                  <a:tcPr marL="91439" marR="91439" marT="45730" marB="45730" anchor="ctr"/>
                </a:tc>
                <a:tc>
                  <a:txBody>
                    <a:bodyPr/>
                    <a:lstStyle/>
                    <a:p>
                      <a:pPr algn="ctr"/>
                      <a:r>
                        <a:rPr lang="en-US" sz="2000" dirty="0">
                          <a:latin typeface="Arial" pitchFamily="34" charset="0"/>
                          <a:cs typeface="Arial" pitchFamily="34" charset="0"/>
                        </a:rPr>
                        <a:t>4</a:t>
                      </a:r>
                      <a:r>
                        <a:rPr lang="el-GR" sz="2000" dirty="0">
                          <a:latin typeface="Arial" pitchFamily="34" charset="0"/>
                          <a:cs typeface="Arial" pitchFamily="34" charset="0"/>
                        </a:rPr>
                        <a:t>,</a:t>
                      </a:r>
                      <a:r>
                        <a:rPr lang="en-US" sz="2000" dirty="0">
                          <a:latin typeface="Arial" pitchFamily="34" charset="0"/>
                          <a:cs typeface="Arial" pitchFamily="34" charset="0"/>
                        </a:rPr>
                        <a:t>5</a:t>
                      </a:r>
                      <a:r>
                        <a:rPr lang="el-GR" sz="2000" dirty="0">
                          <a:latin typeface="Arial" pitchFamily="34" charset="0"/>
                          <a:cs typeface="Arial" pitchFamily="34" charset="0"/>
                        </a:rPr>
                        <a:t> </a:t>
                      </a:r>
                      <a:r>
                        <a:rPr lang="en-US" sz="2000" dirty="0">
                          <a:latin typeface="Arial" pitchFamily="34" charset="0"/>
                          <a:cs typeface="Arial" pitchFamily="34" charset="0"/>
                        </a:rPr>
                        <a:t>-</a:t>
                      </a:r>
                      <a:r>
                        <a:rPr lang="el-GR" sz="2000" dirty="0">
                          <a:latin typeface="Arial" pitchFamily="34" charset="0"/>
                          <a:cs typeface="Arial" pitchFamily="34" charset="0"/>
                        </a:rPr>
                        <a:t> </a:t>
                      </a:r>
                      <a:r>
                        <a:rPr lang="en-US" sz="2000" dirty="0">
                          <a:latin typeface="Arial" pitchFamily="34" charset="0"/>
                          <a:cs typeface="Arial" pitchFamily="34" charset="0"/>
                        </a:rPr>
                        <a:t>8</a:t>
                      </a:r>
                      <a:r>
                        <a:rPr lang="el-GR" sz="2000" dirty="0">
                          <a:latin typeface="Arial" pitchFamily="34" charset="0"/>
                          <a:cs typeface="Arial" pitchFamily="34" charset="0"/>
                        </a:rPr>
                        <a:t>,</a:t>
                      </a:r>
                      <a:r>
                        <a:rPr lang="en-US" sz="2000" dirty="0">
                          <a:latin typeface="Arial" pitchFamily="34" charset="0"/>
                          <a:cs typeface="Arial" pitchFamily="34" charset="0"/>
                        </a:rPr>
                        <a:t>0</a:t>
                      </a:r>
                    </a:p>
                  </a:txBody>
                  <a:tcPr marL="91439" marR="91439" marT="45730" marB="45730"/>
                </a:tc>
                <a:tc>
                  <a:txBody>
                    <a:bodyPr/>
                    <a:lstStyle/>
                    <a:p>
                      <a:pPr algn="ctr"/>
                      <a:r>
                        <a:rPr lang="en-US" sz="2000" dirty="0">
                          <a:latin typeface="Arial" pitchFamily="34" charset="0"/>
                          <a:cs typeface="Arial" pitchFamily="34" charset="0"/>
                        </a:rPr>
                        <a:t>4</a:t>
                      </a:r>
                      <a:r>
                        <a:rPr lang="el-GR" sz="2000" dirty="0">
                          <a:latin typeface="Arial" pitchFamily="34" charset="0"/>
                          <a:cs typeface="Arial" pitchFamily="34" charset="0"/>
                        </a:rPr>
                        <a:t>,</a:t>
                      </a:r>
                      <a:r>
                        <a:rPr lang="en-US" sz="2000" dirty="0">
                          <a:latin typeface="Arial" pitchFamily="34" charset="0"/>
                          <a:cs typeface="Arial" pitchFamily="34" charset="0"/>
                        </a:rPr>
                        <a:t>5</a:t>
                      </a:r>
                      <a:r>
                        <a:rPr lang="el-GR" sz="2000" dirty="0">
                          <a:latin typeface="Arial" pitchFamily="34" charset="0"/>
                          <a:cs typeface="Arial" pitchFamily="34" charset="0"/>
                        </a:rPr>
                        <a:t> </a:t>
                      </a:r>
                      <a:r>
                        <a:rPr lang="en-US" sz="2000" dirty="0">
                          <a:latin typeface="Arial" pitchFamily="34" charset="0"/>
                          <a:cs typeface="Arial" pitchFamily="34" charset="0"/>
                        </a:rPr>
                        <a:t>-</a:t>
                      </a:r>
                      <a:r>
                        <a:rPr lang="el-GR" sz="2000" dirty="0">
                          <a:latin typeface="Arial" pitchFamily="34" charset="0"/>
                          <a:cs typeface="Arial" pitchFamily="34" charset="0"/>
                        </a:rPr>
                        <a:t> </a:t>
                      </a:r>
                      <a:r>
                        <a:rPr lang="en-US" sz="2000" dirty="0">
                          <a:latin typeface="Arial" pitchFamily="34" charset="0"/>
                          <a:cs typeface="Arial" pitchFamily="34" charset="0"/>
                        </a:rPr>
                        <a:t>8</a:t>
                      </a:r>
                      <a:r>
                        <a:rPr lang="el-GR" sz="2000" dirty="0">
                          <a:latin typeface="Arial" pitchFamily="34" charset="0"/>
                          <a:cs typeface="Arial" pitchFamily="34" charset="0"/>
                        </a:rPr>
                        <a:t>,</a:t>
                      </a:r>
                      <a:r>
                        <a:rPr lang="en-US" sz="2000" dirty="0">
                          <a:latin typeface="Arial" pitchFamily="34" charset="0"/>
                          <a:cs typeface="Arial" pitchFamily="34" charset="0"/>
                        </a:rPr>
                        <a:t>0</a:t>
                      </a:r>
                    </a:p>
                  </a:txBody>
                  <a:tcPr marL="91439" marR="91439" marT="45730" marB="45730"/>
                </a:tc>
                <a:tc>
                  <a:txBody>
                    <a:bodyPr/>
                    <a:lstStyle/>
                    <a:p>
                      <a:pPr algn="ctr"/>
                      <a:endParaRPr lang="en-US" sz="2000" dirty="0">
                        <a:latin typeface="Arial" pitchFamily="34" charset="0"/>
                        <a:cs typeface="Arial" pitchFamily="34" charset="0"/>
                      </a:endParaRPr>
                    </a:p>
                  </a:txBody>
                  <a:tcPr marL="91439" marR="91439" marT="45730" marB="45730"/>
                </a:tc>
                <a:extLst>
                  <a:ext uri="{0D108BD9-81ED-4DB2-BD59-A6C34878D82A}">
                    <a16:rowId xmlns:a16="http://schemas.microsoft.com/office/drawing/2014/main" xmlns="" val="10005"/>
                  </a:ext>
                </a:extLst>
              </a:tr>
              <a:tr h="548720">
                <a:tc>
                  <a:txBody>
                    <a:bodyPr/>
                    <a:lstStyle/>
                    <a:p>
                      <a:pPr>
                        <a:lnSpc>
                          <a:spcPct val="150000"/>
                        </a:lnSpc>
                      </a:pPr>
                      <a:r>
                        <a:rPr lang="el-GR" sz="2000" b="1" dirty="0">
                          <a:solidFill>
                            <a:schemeClr val="bg1"/>
                          </a:solidFill>
                          <a:effectLst/>
                          <a:latin typeface="Arial" pitchFamily="34" charset="0"/>
                          <a:cs typeface="Arial" pitchFamily="34" charset="0"/>
                        </a:rPr>
                        <a:t>Γαστρικό υγρό</a:t>
                      </a:r>
                      <a:endParaRPr lang="en-US" sz="2000" b="1" dirty="0">
                        <a:solidFill>
                          <a:schemeClr val="bg1"/>
                        </a:solidFill>
                        <a:effectLst/>
                        <a:latin typeface="Arial" pitchFamily="34" charset="0"/>
                        <a:cs typeface="Arial" pitchFamily="34" charset="0"/>
                      </a:endParaRPr>
                    </a:p>
                  </a:txBody>
                  <a:tcPr marL="91439" marR="91439" marT="45730" marB="45730">
                    <a:solidFill>
                      <a:srgbClr val="E8E2F0"/>
                    </a:solidFill>
                  </a:tcPr>
                </a:tc>
                <a:tc>
                  <a:txBody>
                    <a:bodyPr/>
                    <a:lstStyle/>
                    <a:p>
                      <a:pPr algn="ctr"/>
                      <a:r>
                        <a:rPr lang="en-US" sz="1600" dirty="0">
                          <a:solidFill>
                            <a:schemeClr val="bg1"/>
                          </a:solidFill>
                          <a:effectLst/>
                          <a:latin typeface="Arial" pitchFamily="34" charset="0"/>
                          <a:cs typeface="Arial" pitchFamily="34" charset="0"/>
                        </a:rPr>
                        <a:t>160</a:t>
                      </a:r>
                    </a:p>
                  </a:txBody>
                  <a:tcPr marL="91439" marR="91439" marT="45730" marB="45730" anchor="ctr">
                    <a:solidFill>
                      <a:srgbClr val="E8E2F0"/>
                    </a:solidFill>
                  </a:tcPr>
                </a:tc>
                <a:tc>
                  <a:txBody>
                    <a:bodyPr/>
                    <a:lstStyle/>
                    <a:p>
                      <a:pPr algn="ctr"/>
                      <a:r>
                        <a:rPr lang="el-GR" sz="2000" b="1" dirty="0" smtClean="0">
                          <a:solidFill>
                            <a:schemeClr val="bg1"/>
                          </a:solidFill>
                          <a:effectLst/>
                          <a:latin typeface="Arial" pitchFamily="34" charset="0"/>
                          <a:cs typeface="Arial" pitchFamily="34" charset="0"/>
                        </a:rPr>
                        <a:t>1,0</a:t>
                      </a:r>
                      <a:r>
                        <a:rPr lang="el-GR" sz="2000" b="1" baseline="0" dirty="0" smtClean="0">
                          <a:solidFill>
                            <a:schemeClr val="bg1"/>
                          </a:solidFill>
                          <a:effectLst/>
                          <a:latin typeface="Arial" pitchFamily="34" charset="0"/>
                          <a:cs typeface="Arial" pitchFamily="34" charset="0"/>
                        </a:rPr>
                        <a:t> - 3</a:t>
                      </a:r>
                      <a:r>
                        <a:rPr lang="el-GR" sz="2000" b="1" dirty="0" smtClean="0">
                          <a:solidFill>
                            <a:schemeClr val="bg1"/>
                          </a:solidFill>
                          <a:effectLst/>
                          <a:latin typeface="Arial" pitchFamily="34" charset="0"/>
                          <a:cs typeface="Arial" pitchFamily="34" charset="0"/>
                        </a:rPr>
                        <a:t>,0</a:t>
                      </a:r>
                      <a:endParaRPr lang="en-US" sz="2000" b="1" dirty="0">
                        <a:solidFill>
                          <a:schemeClr val="bg1"/>
                        </a:solidFill>
                        <a:effectLst/>
                        <a:latin typeface="Arial" pitchFamily="34" charset="0"/>
                        <a:cs typeface="Arial" pitchFamily="34" charset="0"/>
                      </a:endParaRPr>
                    </a:p>
                  </a:txBody>
                  <a:tcPr marL="91439" marR="91439" marT="45730" marB="45730" anchor="ctr">
                    <a:solidFill>
                      <a:srgbClr val="E8E2F0"/>
                    </a:solidFill>
                  </a:tcPr>
                </a:tc>
                <a:tc>
                  <a:txBody>
                    <a:bodyPr/>
                    <a:lstStyle/>
                    <a:p>
                      <a:pPr algn="ctr"/>
                      <a:r>
                        <a:rPr lang="en-US" sz="2000" b="1" dirty="0">
                          <a:solidFill>
                            <a:schemeClr val="bg1"/>
                          </a:solidFill>
                          <a:effectLst/>
                          <a:latin typeface="Arial" pitchFamily="34" charset="0"/>
                          <a:cs typeface="Arial" pitchFamily="34" charset="0"/>
                        </a:rPr>
                        <a:t>0</a:t>
                      </a:r>
                      <a:r>
                        <a:rPr lang="el-GR" sz="2000" b="1" dirty="0">
                          <a:solidFill>
                            <a:schemeClr val="bg1"/>
                          </a:solidFill>
                          <a:effectLst/>
                          <a:latin typeface="Arial" pitchFamily="34" charset="0"/>
                          <a:cs typeface="Arial" pitchFamily="34" charset="0"/>
                        </a:rPr>
                        <a:t>,</a:t>
                      </a:r>
                      <a:r>
                        <a:rPr lang="en-US" sz="2000" b="1" dirty="0">
                          <a:solidFill>
                            <a:schemeClr val="bg1"/>
                          </a:solidFill>
                          <a:effectLst/>
                          <a:latin typeface="Arial" pitchFamily="34" charset="0"/>
                          <a:cs typeface="Arial" pitchFamily="34" charset="0"/>
                        </a:rPr>
                        <a:t>8</a:t>
                      </a:r>
                    </a:p>
                  </a:txBody>
                  <a:tcPr marL="91439" marR="91439" marT="45730" marB="45730" anchor="ctr">
                    <a:solidFill>
                      <a:srgbClr val="E8E2F0"/>
                    </a:solidFill>
                  </a:tcPr>
                </a:tc>
                <a:tc>
                  <a:txBody>
                    <a:bodyPr/>
                    <a:lstStyle/>
                    <a:p>
                      <a:pPr algn="ctr"/>
                      <a:endParaRPr lang="en-US" sz="2000" b="1" dirty="0">
                        <a:solidFill>
                          <a:schemeClr val="bg1"/>
                        </a:solidFill>
                        <a:effectLst/>
                        <a:latin typeface="Arial" pitchFamily="34" charset="0"/>
                        <a:cs typeface="Arial" pitchFamily="34" charset="0"/>
                      </a:endParaRPr>
                    </a:p>
                  </a:txBody>
                  <a:tcPr marL="91439" marR="91439" marT="45730" marB="45730" anchor="ctr">
                    <a:solidFill>
                      <a:srgbClr val="E8E2F0"/>
                    </a:solidFill>
                  </a:tcPr>
                </a:tc>
                <a:extLst>
                  <a:ext uri="{0D108BD9-81ED-4DB2-BD59-A6C34878D82A}">
                    <a16:rowId xmlns:a16="http://schemas.microsoft.com/office/drawing/2014/main" xmlns="" val="1350264516"/>
                  </a:ext>
                </a:extLst>
              </a:tr>
              <a:tr h="548720">
                <a:tc>
                  <a:txBody>
                    <a:bodyPr/>
                    <a:lstStyle/>
                    <a:p>
                      <a:pPr>
                        <a:lnSpc>
                          <a:spcPct val="150000"/>
                        </a:lnSpc>
                      </a:pPr>
                      <a:r>
                        <a:rPr lang="el-GR" sz="2000" b="1" dirty="0" smtClean="0">
                          <a:latin typeface="Arial" pitchFamily="34" charset="0"/>
                          <a:cs typeface="Arial" pitchFamily="34" charset="0"/>
                        </a:rPr>
                        <a:t>Παγκρεατικό</a:t>
                      </a:r>
                      <a:r>
                        <a:rPr lang="el-GR" sz="2000" b="1" baseline="0" dirty="0" smtClean="0">
                          <a:latin typeface="Arial" pitchFamily="34" charset="0"/>
                          <a:cs typeface="Arial" pitchFamily="34" charset="0"/>
                        </a:rPr>
                        <a:t> υγρό</a:t>
                      </a:r>
                      <a:endParaRPr lang="el-GR" sz="2000" b="1" dirty="0" smtClean="0">
                        <a:latin typeface="Arial" pitchFamily="34" charset="0"/>
                        <a:cs typeface="Arial" pitchFamily="34" charset="0"/>
                      </a:endParaRPr>
                    </a:p>
                  </a:txBody>
                  <a:tcPr marL="91439" marR="91439" marT="45730" marB="45730"/>
                </a:tc>
                <a:tc>
                  <a:txBody>
                    <a:bodyPr/>
                    <a:lstStyle/>
                    <a:p>
                      <a:pPr algn="ctr"/>
                      <a:r>
                        <a:rPr lang="en-US" sz="1600" baseline="0" dirty="0" smtClean="0">
                          <a:latin typeface="Arial" pitchFamily="34" charset="0"/>
                          <a:cs typeface="Arial" pitchFamily="34" charset="0"/>
                        </a:rPr>
                        <a:t>--</a:t>
                      </a:r>
                    </a:p>
                  </a:txBody>
                  <a:tcPr marL="91439" marR="91439" marT="45730" marB="45730" anchor="ctr"/>
                </a:tc>
                <a:tc>
                  <a:txBody>
                    <a:bodyPr/>
                    <a:lstStyle/>
                    <a:p>
                      <a:pPr algn="ctr"/>
                      <a:r>
                        <a:rPr lang="el-GR" sz="2000" b="0" dirty="0" smtClean="0">
                          <a:solidFill>
                            <a:schemeClr val="bg1"/>
                          </a:solidFill>
                          <a:latin typeface="Arial" pitchFamily="34" charset="0"/>
                          <a:cs typeface="Arial" pitchFamily="34" charset="0"/>
                        </a:rPr>
                        <a:t>7,8</a:t>
                      </a:r>
                      <a:r>
                        <a:rPr lang="el-GR" sz="2000" b="0" baseline="0" dirty="0" smtClean="0">
                          <a:solidFill>
                            <a:schemeClr val="bg1"/>
                          </a:solidFill>
                          <a:latin typeface="Arial" pitchFamily="34" charset="0"/>
                          <a:cs typeface="Arial" pitchFamily="34" charset="0"/>
                        </a:rPr>
                        <a:t> – 8,0</a:t>
                      </a:r>
                      <a:endParaRPr lang="en-US" sz="2000" b="0" dirty="0" smtClean="0">
                        <a:solidFill>
                          <a:schemeClr val="bg1"/>
                        </a:solidFill>
                        <a:latin typeface="Arial" pitchFamily="34" charset="0"/>
                        <a:cs typeface="Arial" pitchFamily="34" charset="0"/>
                      </a:endParaRPr>
                    </a:p>
                  </a:txBody>
                  <a:tcPr marL="91439" marR="91439" marT="45730" marB="45730" anchor="ctr"/>
                </a:tc>
                <a:tc>
                  <a:txBody>
                    <a:bodyPr/>
                    <a:lstStyle/>
                    <a:p>
                      <a:pPr algn="ctr"/>
                      <a:r>
                        <a:rPr lang="en-US" sz="2000" b="1" dirty="0" smtClean="0">
                          <a:solidFill>
                            <a:srgbClr val="9B3309"/>
                          </a:solidFill>
                          <a:latin typeface="Arial" pitchFamily="34" charset="0"/>
                          <a:cs typeface="Arial" pitchFamily="34" charset="0"/>
                        </a:rPr>
                        <a:t>25 - 45</a:t>
                      </a:r>
                    </a:p>
                  </a:txBody>
                  <a:tcPr marL="91439" marR="91439" marT="45730" marB="45730" anchor="ctr"/>
                </a:tc>
                <a:tc>
                  <a:txBody>
                    <a:bodyPr/>
                    <a:lstStyle/>
                    <a:p>
                      <a:pPr algn="ctr"/>
                      <a:endParaRPr lang="en-US" sz="2000" b="1" dirty="0" smtClean="0">
                        <a:solidFill>
                          <a:srgbClr val="9B3309"/>
                        </a:solidFill>
                        <a:latin typeface="Arial" pitchFamily="34" charset="0"/>
                        <a:cs typeface="Arial" pitchFamily="34" charset="0"/>
                      </a:endParaRPr>
                    </a:p>
                  </a:txBody>
                  <a:tcPr marL="91439" marR="91439" marT="45730" marB="45730" anchor="ctr"/>
                </a:tc>
                <a:extLst>
                  <a:ext uri="{0D108BD9-81ED-4DB2-BD59-A6C34878D82A}">
                    <a16:rowId xmlns:a16="http://schemas.microsoft.com/office/drawing/2014/main" xmlns="" val="10006"/>
                  </a:ext>
                </a:extLst>
              </a:tr>
              <a:tr h="548720">
                <a:tc>
                  <a:txBody>
                    <a:bodyPr/>
                    <a:lstStyle/>
                    <a:p>
                      <a:pPr>
                        <a:lnSpc>
                          <a:spcPct val="150000"/>
                        </a:lnSpc>
                      </a:pPr>
                      <a:r>
                        <a:rPr lang="el-GR" sz="2000" b="1" dirty="0" smtClean="0">
                          <a:solidFill>
                            <a:schemeClr val="bg1"/>
                          </a:solidFill>
                          <a:latin typeface="Arial" pitchFamily="34" charset="0"/>
                          <a:cs typeface="Arial" pitchFamily="34" charset="0"/>
                        </a:rPr>
                        <a:t>Ενδοκυττάριος χώρος</a:t>
                      </a:r>
                    </a:p>
                  </a:txBody>
                  <a:tcPr marL="91439" marR="91439" marT="45730" marB="45730">
                    <a:solidFill>
                      <a:srgbClr val="FFFF00"/>
                    </a:solidFill>
                  </a:tcPr>
                </a:tc>
                <a:tc>
                  <a:txBody>
                    <a:bodyPr/>
                    <a:lstStyle/>
                    <a:p>
                      <a:pPr algn="ctr"/>
                      <a:r>
                        <a:rPr lang="en-US" sz="1600" baseline="0" dirty="0" smtClean="0">
                          <a:solidFill>
                            <a:schemeClr val="bg1"/>
                          </a:solidFill>
                          <a:latin typeface="Arial" pitchFamily="34" charset="0"/>
                          <a:cs typeface="Arial" pitchFamily="34" charset="0"/>
                        </a:rPr>
                        <a:t>1 x 10-3  - 4 x 10-5</a:t>
                      </a:r>
                    </a:p>
                  </a:txBody>
                  <a:tcPr marL="91439" marR="91439" marT="45730" marB="45730" anchor="ctr">
                    <a:solidFill>
                      <a:srgbClr val="FFFF00"/>
                    </a:solidFill>
                  </a:tcPr>
                </a:tc>
                <a:tc>
                  <a:txBody>
                    <a:bodyPr/>
                    <a:lstStyle/>
                    <a:p>
                      <a:pPr algn="ctr"/>
                      <a:r>
                        <a:rPr lang="en-US" sz="2000" b="1" dirty="0" smtClean="0">
                          <a:solidFill>
                            <a:schemeClr val="bg1"/>
                          </a:solidFill>
                          <a:latin typeface="Arial" pitchFamily="34" charset="0"/>
                          <a:cs typeface="Arial" pitchFamily="34" charset="0"/>
                        </a:rPr>
                        <a:t>6,0 - 7,4</a:t>
                      </a:r>
                    </a:p>
                  </a:txBody>
                  <a:tcPr marL="91439" marR="91439" marT="45730" marB="45730" anchor="ctr">
                    <a:solidFill>
                      <a:srgbClr val="FFFF00"/>
                    </a:solidFill>
                  </a:tcPr>
                </a:tc>
                <a:tc>
                  <a:txBody>
                    <a:bodyPr/>
                    <a:lstStyle/>
                    <a:p>
                      <a:pPr algn="ctr"/>
                      <a:endParaRPr lang="en-US" sz="2000" b="1" dirty="0" smtClean="0">
                        <a:solidFill>
                          <a:schemeClr val="bg1"/>
                        </a:solidFill>
                        <a:latin typeface="Arial" pitchFamily="34" charset="0"/>
                        <a:cs typeface="Arial" pitchFamily="34" charset="0"/>
                      </a:endParaRPr>
                    </a:p>
                  </a:txBody>
                  <a:tcPr marL="91439" marR="91439" marT="45730" marB="45730" anchor="ctr">
                    <a:solidFill>
                      <a:srgbClr val="FFFF00"/>
                    </a:solidFill>
                  </a:tcPr>
                </a:tc>
                <a:tc>
                  <a:txBody>
                    <a:bodyPr/>
                    <a:lstStyle/>
                    <a:p>
                      <a:pPr algn="ctr"/>
                      <a:endParaRPr lang="en-US" sz="2000" b="1" dirty="0" smtClean="0">
                        <a:solidFill>
                          <a:srgbClr val="9B3309"/>
                        </a:solidFill>
                        <a:latin typeface="Arial" pitchFamily="34" charset="0"/>
                        <a:cs typeface="Arial" pitchFamily="34" charset="0"/>
                      </a:endParaRPr>
                    </a:p>
                  </a:txBody>
                  <a:tcPr marL="91439" marR="91439" marT="45730" marB="45730" anchor="ctr">
                    <a:solidFill>
                      <a:srgbClr val="FFFF00"/>
                    </a:solidFill>
                  </a:tcPr>
                </a:tc>
                <a:extLst>
                  <a:ext uri="{0D108BD9-81ED-4DB2-BD59-A6C34878D82A}">
                    <a16:rowId xmlns:a16="http://schemas.microsoft.com/office/drawing/2014/main" xmlns="" val="10007"/>
                  </a:ext>
                </a:extLst>
              </a:tr>
            </a:tbl>
          </a:graphicData>
        </a:graphic>
      </p:graphicFrame>
      <p:sp>
        <p:nvSpPr>
          <p:cNvPr id="5" name="Rectangle 4"/>
          <p:cNvSpPr/>
          <p:nvPr/>
        </p:nvSpPr>
        <p:spPr>
          <a:xfrm>
            <a:off x="733530" y="5752495"/>
            <a:ext cx="10379946" cy="5974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Rectangle 7"/>
          <p:cNvSpPr/>
          <p:nvPr/>
        </p:nvSpPr>
        <p:spPr>
          <a:xfrm>
            <a:off x="3681192" y="152827"/>
            <a:ext cx="5791970" cy="400110"/>
          </a:xfrm>
          <a:prstGeom prst="rect">
            <a:avLst/>
          </a:prstGeom>
        </p:spPr>
        <p:txBody>
          <a:bodyPr wrap="none">
            <a:spAutoFit/>
          </a:bodyPr>
          <a:lstStyle/>
          <a:p>
            <a:r>
              <a:rPr lang="en-US" sz="2000" b="1" dirty="0">
                <a:solidFill>
                  <a:srgbClr val="FFFF00"/>
                </a:solidFill>
              </a:rPr>
              <a:t>Different body fluids have different pH values</a:t>
            </a:r>
            <a:r>
              <a:rPr lang="el-GR" sz="2000" b="1" dirty="0">
                <a:solidFill>
                  <a:srgbClr val="FFFF00"/>
                </a:solidFill>
              </a:rPr>
              <a:t>:</a:t>
            </a:r>
            <a:endParaRPr lang="el-GR" sz="2000" dirty="0">
              <a:solidFill>
                <a:srgbClr val="FFFF00"/>
              </a:solidFill>
            </a:endParaRPr>
          </a:p>
        </p:txBody>
      </p:sp>
      <p:cxnSp>
        <p:nvCxnSpPr>
          <p:cNvPr id="4" name="Straight Connector 3"/>
          <p:cNvCxnSpPr/>
          <p:nvPr/>
        </p:nvCxnSpPr>
        <p:spPr>
          <a:xfrm flipV="1">
            <a:off x="733530" y="4159045"/>
            <a:ext cx="10379946" cy="9832"/>
          </a:xfrm>
          <a:prstGeom prst="line">
            <a:avLst/>
          </a:prstGeom>
        </p:spPr>
        <p:style>
          <a:lnRef idx="3">
            <a:schemeClr val="accent2"/>
          </a:lnRef>
          <a:fillRef idx="0">
            <a:schemeClr val="accent2"/>
          </a:fillRef>
          <a:effectRef idx="2">
            <a:schemeClr val="accent2"/>
          </a:effectRef>
          <a:fontRef idx="minor">
            <a:schemeClr val="tx1"/>
          </a:fontRef>
        </p:style>
      </p:cxnSp>
      <p:sp>
        <p:nvSpPr>
          <p:cNvPr id="9" name="Rectangle 8"/>
          <p:cNvSpPr/>
          <p:nvPr/>
        </p:nvSpPr>
        <p:spPr>
          <a:xfrm>
            <a:off x="733530" y="4165650"/>
            <a:ext cx="10379946" cy="15773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05107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b="1" dirty="0">
                <a:solidFill>
                  <a:srgbClr val="FFFF00"/>
                </a:solidFill>
              </a:rPr>
              <a:t>Επίδραση των μεταβολών του </a:t>
            </a:r>
            <a:r>
              <a:rPr lang="el-GR" sz="3200" b="1" dirty="0" err="1">
                <a:solidFill>
                  <a:srgbClr val="FFFF00"/>
                </a:solidFill>
              </a:rPr>
              <a:t>εξωκυττάριου</a:t>
            </a:r>
            <a:r>
              <a:rPr lang="el-GR" sz="3200" b="1" dirty="0">
                <a:solidFill>
                  <a:srgbClr val="FFFF00"/>
                </a:solidFill>
              </a:rPr>
              <a:t> pH (</a:t>
            </a:r>
            <a:r>
              <a:rPr lang="el-GR" sz="3200" b="1" dirty="0" err="1">
                <a:solidFill>
                  <a:srgbClr val="FFFF00"/>
                </a:solidFill>
              </a:rPr>
              <a:t>pHo</a:t>
            </a:r>
            <a:r>
              <a:rPr lang="el-GR" sz="3200" b="1" dirty="0">
                <a:solidFill>
                  <a:srgbClr val="FFFF00"/>
                </a:solidFill>
              </a:rPr>
              <a:t>) στο </a:t>
            </a:r>
            <a:r>
              <a:rPr lang="el-GR" sz="3200" b="1" dirty="0" err="1">
                <a:solidFill>
                  <a:srgbClr val="FFFF00"/>
                </a:solidFill>
              </a:rPr>
              <a:t>κυτταροπλασματικό</a:t>
            </a:r>
            <a:r>
              <a:rPr lang="el-GR" sz="3200" b="1" dirty="0">
                <a:solidFill>
                  <a:srgbClr val="FFFF00"/>
                </a:solidFill>
              </a:rPr>
              <a:t> pH (pH</a:t>
            </a:r>
            <a:r>
              <a:rPr lang="en-US" sz="3200" b="1" dirty="0">
                <a:solidFill>
                  <a:srgbClr val="FFFF00"/>
                </a:solidFill>
              </a:rPr>
              <a:t>k</a:t>
            </a:r>
            <a:r>
              <a:rPr lang="el-GR" sz="3200" b="1" dirty="0">
                <a:solidFill>
                  <a:srgbClr val="FFFF00"/>
                </a:solidFill>
              </a:rPr>
              <a:t>)</a:t>
            </a:r>
          </a:p>
        </p:txBody>
      </p:sp>
      <p:sp>
        <p:nvSpPr>
          <p:cNvPr id="3" name="Content Placeholder 2"/>
          <p:cNvSpPr>
            <a:spLocks noGrp="1"/>
          </p:cNvSpPr>
          <p:nvPr>
            <p:ph sz="half" idx="1"/>
          </p:nvPr>
        </p:nvSpPr>
        <p:spPr>
          <a:xfrm>
            <a:off x="825501" y="2060577"/>
            <a:ext cx="4953000" cy="4195763"/>
          </a:xfrm>
        </p:spPr>
        <p:txBody>
          <a:bodyPr>
            <a:noAutofit/>
          </a:bodyPr>
          <a:lstStyle/>
          <a:p>
            <a:endParaRPr lang="en-US" dirty="0" smtClean="0"/>
          </a:p>
          <a:p>
            <a:r>
              <a:rPr lang="el-GR" dirty="0" smtClean="0"/>
              <a:t>Οξεία </a:t>
            </a:r>
            <a:r>
              <a:rPr lang="el-GR" dirty="0"/>
              <a:t>εξωκυττάρια οξινοποίηση, </a:t>
            </a:r>
            <a:r>
              <a:rPr lang="el-GR" dirty="0" smtClean="0"/>
              <a:t>από </a:t>
            </a:r>
            <a:r>
              <a:rPr lang="el-GR" sz="2400" b="1" dirty="0">
                <a:solidFill>
                  <a:srgbClr val="FFFF00"/>
                </a:solidFill>
              </a:rPr>
              <a:t>μείωση της [HCO</a:t>
            </a:r>
            <a:r>
              <a:rPr lang="el-GR" sz="2400" b="1" baseline="-25000" dirty="0">
                <a:solidFill>
                  <a:srgbClr val="FFFF00"/>
                </a:solidFill>
              </a:rPr>
              <a:t>3</a:t>
            </a:r>
            <a:r>
              <a:rPr lang="el-GR" sz="2400" b="1" baseline="30000" dirty="0">
                <a:solidFill>
                  <a:srgbClr val="FFFF00"/>
                </a:solidFill>
              </a:rPr>
              <a:t>-</a:t>
            </a:r>
            <a:r>
              <a:rPr lang="el-GR" sz="2400" b="1" dirty="0">
                <a:solidFill>
                  <a:srgbClr val="FFFF00"/>
                </a:solidFill>
              </a:rPr>
              <a:t>] </a:t>
            </a:r>
            <a:r>
              <a:rPr lang="el-GR" dirty="0"/>
              <a:t>με σταθερά τη </a:t>
            </a:r>
            <a:r>
              <a:rPr lang="en-US" dirty="0" smtClean="0"/>
              <a:t>p</a:t>
            </a:r>
            <a:r>
              <a:rPr lang="el-GR" dirty="0" smtClean="0"/>
              <a:t>CO</a:t>
            </a:r>
            <a:r>
              <a:rPr lang="en-US" baseline="-25000" dirty="0"/>
              <a:t>2</a:t>
            </a:r>
            <a:r>
              <a:rPr lang="el-GR" dirty="0"/>
              <a:t> </a:t>
            </a:r>
            <a:r>
              <a:rPr lang="en-US" dirty="0"/>
              <a:t>(</a:t>
            </a:r>
            <a:r>
              <a:rPr lang="el-GR" sz="2400" b="1" dirty="0">
                <a:solidFill>
                  <a:srgbClr val="FFFF00"/>
                </a:solidFill>
              </a:rPr>
              <a:t>Μεταβολική οξέωση</a:t>
            </a:r>
            <a:r>
              <a:rPr lang="en-US" dirty="0"/>
              <a:t>)</a:t>
            </a:r>
          </a:p>
          <a:p>
            <a:endParaRPr lang="en-US" dirty="0"/>
          </a:p>
          <a:p>
            <a:endParaRPr lang="en-US" dirty="0"/>
          </a:p>
          <a:p>
            <a:r>
              <a:rPr lang="el-GR" dirty="0"/>
              <a:t>αναστέλλει τους μηχανισμούς απομάκρυνσης των οξέων από το κύτταρο, </a:t>
            </a:r>
          </a:p>
          <a:p>
            <a:pPr marL="0" indent="0">
              <a:buNone/>
            </a:pPr>
            <a:r>
              <a:rPr lang="el-GR" dirty="0" smtClean="0"/>
              <a:t> </a:t>
            </a:r>
            <a:endParaRPr lang="el-GR" dirty="0"/>
          </a:p>
        </p:txBody>
      </p:sp>
      <p:sp>
        <p:nvSpPr>
          <p:cNvPr id="6" name="Content Placeholder 5"/>
          <p:cNvSpPr>
            <a:spLocks noGrp="1"/>
          </p:cNvSpPr>
          <p:nvPr>
            <p:ph sz="half" idx="2"/>
          </p:nvPr>
        </p:nvSpPr>
        <p:spPr>
          <a:xfrm>
            <a:off x="7011346" y="2460021"/>
            <a:ext cx="4396341" cy="4200245"/>
          </a:xfrm>
        </p:spPr>
        <p:txBody>
          <a:bodyPr>
            <a:normAutofit/>
          </a:bodyPr>
          <a:lstStyle/>
          <a:p>
            <a:endParaRPr lang="el-GR"/>
          </a:p>
        </p:txBody>
      </p:sp>
      <p:sp>
        <p:nvSpPr>
          <p:cNvPr id="4" name="Down Arrow 3"/>
          <p:cNvSpPr/>
          <p:nvPr/>
        </p:nvSpPr>
        <p:spPr>
          <a:xfrm>
            <a:off x="3086726" y="3711076"/>
            <a:ext cx="739588" cy="645459"/>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050" name="Picture 2" descr="Σχετική εικόν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3262" y="2417018"/>
            <a:ext cx="4924425" cy="42862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039726" y="3392488"/>
            <a:ext cx="126079" cy="4564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55290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b="1" dirty="0">
                <a:solidFill>
                  <a:srgbClr val="FFFF00"/>
                </a:solidFill>
              </a:rPr>
              <a:t>Επίδραση των μεταβολών του </a:t>
            </a:r>
            <a:r>
              <a:rPr lang="el-GR" sz="3200" b="1" dirty="0" err="1">
                <a:solidFill>
                  <a:srgbClr val="FFFF00"/>
                </a:solidFill>
              </a:rPr>
              <a:t>εξωκυττάριου</a:t>
            </a:r>
            <a:r>
              <a:rPr lang="el-GR" sz="3200" b="1" dirty="0">
                <a:solidFill>
                  <a:srgbClr val="FFFF00"/>
                </a:solidFill>
              </a:rPr>
              <a:t> pH (</a:t>
            </a:r>
            <a:r>
              <a:rPr lang="el-GR" sz="3200" b="1" dirty="0" err="1">
                <a:solidFill>
                  <a:srgbClr val="FFFF00"/>
                </a:solidFill>
              </a:rPr>
              <a:t>pHo</a:t>
            </a:r>
            <a:r>
              <a:rPr lang="el-GR" sz="3200" b="1" dirty="0">
                <a:solidFill>
                  <a:srgbClr val="FFFF00"/>
                </a:solidFill>
              </a:rPr>
              <a:t>) στο </a:t>
            </a:r>
            <a:r>
              <a:rPr lang="el-GR" sz="3200" b="1" dirty="0" err="1">
                <a:solidFill>
                  <a:srgbClr val="FFFF00"/>
                </a:solidFill>
              </a:rPr>
              <a:t>κυτταροπλασματικό</a:t>
            </a:r>
            <a:r>
              <a:rPr lang="el-GR" sz="3200" b="1" dirty="0">
                <a:solidFill>
                  <a:srgbClr val="FFFF00"/>
                </a:solidFill>
              </a:rPr>
              <a:t> pH (pH</a:t>
            </a:r>
            <a:r>
              <a:rPr lang="en-US" sz="3200" b="1" dirty="0">
                <a:solidFill>
                  <a:srgbClr val="FFFF00"/>
                </a:solidFill>
              </a:rPr>
              <a:t>k</a:t>
            </a:r>
            <a:r>
              <a:rPr lang="el-GR" sz="3200" b="1" dirty="0">
                <a:solidFill>
                  <a:srgbClr val="FFFF00"/>
                </a:solidFill>
              </a:rPr>
              <a:t>)</a:t>
            </a:r>
          </a:p>
        </p:txBody>
      </p:sp>
      <p:sp>
        <p:nvSpPr>
          <p:cNvPr id="3" name="Content Placeholder 2"/>
          <p:cNvSpPr>
            <a:spLocks noGrp="1"/>
          </p:cNvSpPr>
          <p:nvPr>
            <p:ph sz="half" idx="1"/>
          </p:nvPr>
        </p:nvSpPr>
        <p:spPr/>
        <p:txBody>
          <a:bodyPr>
            <a:normAutofit/>
          </a:bodyPr>
          <a:lstStyle/>
          <a:p>
            <a:endParaRPr lang="en-US" dirty="0"/>
          </a:p>
          <a:p>
            <a:r>
              <a:rPr lang="el-GR" dirty="0"/>
              <a:t>Οξεία εξωκυττάρια οξινοποίηση, </a:t>
            </a:r>
            <a:r>
              <a:rPr lang="el-GR" dirty="0" smtClean="0"/>
              <a:t>από </a:t>
            </a:r>
            <a:r>
              <a:rPr lang="el-GR" sz="2400" b="1" dirty="0">
                <a:solidFill>
                  <a:srgbClr val="FFFF00"/>
                </a:solidFill>
              </a:rPr>
              <a:t>αύξηση της </a:t>
            </a:r>
            <a:r>
              <a:rPr lang="en-US" sz="2400" b="1" dirty="0">
                <a:solidFill>
                  <a:srgbClr val="FFFF00"/>
                </a:solidFill>
              </a:rPr>
              <a:t>p</a:t>
            </a:r>
            <a:r>
              <a:rPr lang="en-US" sz="2400" b="1" dirty="0" smtClean="0">
                <a:solidFill>
                  <a:srgbClr val="FFFF00"/>
                </a:solidFill>
              </a:rPr>
              <a:t>CO</a:t>
            </a:r>
            <a:r>
              <a:rPr lang="en-US" sz="2400" b="1" baseline="-25000" dirty="0" smtClean="0">
                <a:solidFill>
                  <a:srgbClr val="FFFF00"/>
                </a:solidFill>
              </a:rPr>
              <a:t>2</a:t>
            </a:r>
            <a:r>
              <a:rPr lang="en-US" sz="2400" b="1" dirty="0" smtClean="0">
                <a:solidFill>
                  <a:srgbClr val="FFFF00"/>
                </a:solidFill>
              </a:rPr>
              <a:t> </a:t>
            </a:r>
            <a:r>
              <a:rPr lang="en-US" dirty="0"/>
              <a:t>(</a:t>
            </a:r>
            <a:r>
              <a:rPr lang="el-GR" sz="2400" b="1" dirty="0">
                <a:solidFill>
                  <a:srgbClr val="FFFF00"/>
                </a:solidFill>
              </a:rPr>
              <a:t>Αναπνευστική οξέωση</a:t>
            </a:r>
            <a:r>
              <a:rPr lang="en-US" dirty="0"/>
              <a:t>)</a:t>
            </a:r>
          </a:p>
          <a:p>
            <a:endParaRPr lang="en-US" dirty="0"/>
          </a:p>
          <a:p>
            <a:endParaRPr lang="en-US" dirty="0"/>
          </a:p>
          <a:p>
            <a:r>
              <a:rPr lang="el-GR" dirty="0"/>
              <a:t>Οξεία επίδραση: </a:t>
            </a:r>
            <a:r>
              <a:rPr lang="el-GR" b="1" dirty="0" smtClean="0">
                <a:solidFill>
                  <a:srgbClr val="FFFF00"/>
                </a:solidFill>
              </a:rPr>
              <a:t>είσοδος </a:t>
            </a:r>
            <a:r>
              <a:rPr lang="el-GR" b="1" dirty="0">
                <a:solidFill>
                  <a:srgbClr val="FFFF00"/>
                </a:solidFill>
              </a:rPr>
              <a:t>CO</a:t>
            </a:r>
            <a:r>
              <a:rPr lang="el-GR" b="1" baseline="-25000" dirty="0">
                <a:solidFill>
                  <a:srgbClr val="FFFF00"/>
                </a:solidFill>
              </a:rPr>
              <a:t>2</a:t>
            </a:r>
            <a:r>
              <a:rPr lang="el-GR" dirty="0"/>
              <a:t>, που οδηγεί σε ταχεία μείωση του pHκ.  </a:t>
            </a:r>
          </a:p>
          <a:p>
            <a:r>
              <a:rPr lang="el-GR" dirty="0"/>
              <a:t>Χρονία επίδραση: όμοια με εκείνη της μεταβολικής οξέωσης</a:t>
            </a:r>
          </a:p>
        </p:txBody>
      </p:sp>
      <p:sp>
        <p:nvSpPr>
          <p:cNvPr id="4" name="Down Arrow 3"/>
          <p:cNvSpPr/>
          <p:nvPr/>
        </p:nvSpPr>
        <p:spPr>
          <a:xfrm>
            <a:off x="2275156" y="3510756"/>
            <a:ext cx="739588" cy="645459"/>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26" name="Picture 2" descr="C:\Users\ppass\AppData\Roaming\PixelMetrics\CaptureWiz\Temp\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3091" y="2860084"/>
            <a:ext cx="5114925" cy="33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8128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4220" y="501879"/>
            <a:ext cx="9404723" cy="1400530"/>
          </a:xfrm>
        </p:spPr>
        <p:txBody>
          <a:bodyPr/>
          <a:lstStyle/>
          <a:p>
            <a:endParaRPr lang="el-GR" dirty="0"/>
          </a:p>
        </p:txBody>
      </p:sp>
      <p:sp>
        <p:nvSpPr>
          <p:cNvPr id="3" name="Content Placeholder 2"/>
          <p:cNvSpPr>
            <a:spLocks noGrp="1"/>
          </p:cNvSpPr>
          <p:nvPr>
            <p:ph idx="1"/>
          </p:nvPr>
        </p:nvSpPr>
        <p:spPr/>
        <p:txBody>
          <a:bodyPr/>
          <a:lstStyle/>
          <a:p>
            <a:endParaRPr lang="el-GR" dirty="0"/>
          </a:p>
        </p:txBody>
      </p:sp>
      <p:grpSp>
        <p:nvGrpSpPr>
          <p:cNvPr id="14" name="Group 13"/>
          <p:cNvGrpSpPr/>
          <p:nvPr/>
        </p:nvGrpSpPr>
        <p:grpSpPr>
          <a:xfrm>
            <a:off x="136233" y="1"/>
            <a:ext cx="9122067" cy="6841550"/>
            <a:chOff x="136233" y="1"/>
            <a:chExt cx="9122067" cy="6841550"/>
          </a:xfrm>
        </p:grpSpPr>
        <p:pic>
          <p:nvPicPr>
            <p:cNvPr id="5" name="Picture 4"/>
            <p:cNvPicPr>
              <a:picLocks noChangeAspect="1"/>
            </p:cNvPicPr>
            <p:nvPr/>
          </p:nvPicPr>
          <p:blipFill>
            <a:blip r:embed="rId2"/>
            <a:stretch>
              <a:fillRect/>
            </a:stretch>
          </p:blipFill>
          <p:spPr>
            <a:xfrm>
              <a:off x="136233" y="1"/>
              <a:ext cx="9122067" cy="6841550"/>
            </a:xfrm>
            <a:prstGeom prst="rect">
              <a:avLst/>
            </a:prstGeom>
          </p:spPr>
        </p:pic>
        <p:sp>
          <p:nvSpPr>
            <p:cNvPr id="4" name="Rectangle 3"/>
            <p:cNvSpPr/>
            <p:nvPr/>
          </p:nvSpPr>
          <p:spPr>
            <a:xfrm>
              <a:off x="408656" y="641281"/>
              <a:ext cx="8745175" cy="461665"/>
            </a:xfrm>
            <a:prstGeom prst="rect">
              <a:avLst/>
            </a:prstGeom>
            <a:solidFill>
              <a:schemeClr val="tx1"/>
            </a:solidFill>
          </p:spPr>
          <p:txBody>
            <a:bodyPr wrap="square">
              <a:spAutoFit/>
            </a:bodyPr>
            <a:lstStyle/>
            <a:p>
              <a:r>
                <a:rPr lang="el-GR" sz="2400" b="1" dirty="0" smtClean="0">
                  <a:solidFill>
                    <a:schemeClr val="bg1"/>
                  </a:solidFill>
                </a:rPr>
                <a:t>Το ενδοκυττάριο </a:t>
              </a:r>
              <a:r>
                <a:rPr lang="el-GR" sz="2400" b="1" dirty="0">
                  <a:solidFill>
                    <a:schemeClr val="bg1"/>
                  </a:solidFill>
                </a:rPr>
                <a:t>pH (</a:t>
              </a:r>
              <a:r>
                <a:rPr lang="el-GR" sz="2400" b="1" dirty="0" smtClean="0">
                  <a:solidFill>
                    <a:schemeClr val="bg1"/>
                  </a:solidFill>
                </a:rPr>
                <a:t>pHε)</a:t>
              </a:r>
              <a:endParaRPr lang="el-GR" sz="2400" b="1" dirty="0">
                <a:solidFill>
                  <a:schemeClr val="bg1"/>
                </a:solidFill>
              </a:endParaRPr>
            </a:p>
          </p:txBody>
        </p:sp>
      </p:grpSp>
      <p:sp>
        <p:nvSpPr>
          <p:cNvPr id="7" name="Rectangle 6"/>
          <p:cNvSpPr/>
          <p:nvPr/>
        </p:nvSpPr>
        <p:spPr>
          <a:xfrm>
            <a:off x="747146" y="1022624"/>
            <a:ext cx="3433953" cy="369332"/>
          </a:xfrm>
          <a:prstGeom prst="rect">
            <a:avLst/>
          </a:prstGeom>
        </p:spPr>
        <p:txBody>
          <a:bodyPr wrap="none">
            <a:spAutoFit/>
          </a:bodyPr>
          <a:lstStyle/>
          <a:p>
            <a:pPr lvl="0"/>
            <a:r>
              <a:rPr lang="el-GR" b="1" dirty="0">
                <a:solidFill>
                  <a:schemeClr val="tx1">
                    <a:lumMod val="50000"/>
                  </a:schemeClr>
                </a:solidFill>
              </a:rPr>
              <a:t>κυτταροπλάσματος </a:t>
            </a:r>
            <a:r>
              <a:rPr lang="el-GR" b="1" dirty="0" smtClean="0">
                <a:solidFill>
                  <a:schemeClr val="tx1">
                    <a:lumMod val="50000"/>
                  </a:schemeClr>
                </a:solidFill>
              </a:rPr>
              <a:t>pH (</a:t>
            </a:r>
            <a:r>
              <a:rPr lang="en-US" b="1" dirty="0" smtClean="0">
                <a:solidFill>
                  <a:schemeClr val="tx1">
                    <a:lumMod val="50000"/>
                  </a:schemeClr>
                </a:solidFill>
              </a:rPr>
              <a:t>pH</a:t>
            </a:r>
            <a:r>
              <a:rPr lang="el-GR" b="1" dirty="0" smtClean="0">
                <a:solidFill>
                  <a:schemeClr val="tx1">
                    <a:lumMod val="50000"/>
                  </a:schemeClr>
                </a:solidFill>
              </a:rPr>
              <a:t>κ</a:t>
            </a:r>
            <a:r>
              <a:rPr lang="en-US" b="1" dirty="0" smtClean="0">
                <a:solidFill>
                  <a:schemeClr val="tx1">
                    <a:lumMod val="50000"/>
                  </a:schemeClr>
                </a:solidFill>
              </a:rPr>
              <a:t>)</a:t>
            </a:r>
            <a:endParaRPr lang="el-GR" b="1" dirty="0">
              <a:solidFill>
                <a:schemeClr val="tx1">
                  <a:lumMod val="50000"/>
                </a:schemeClr>
              </a:solidFill>
            </a:endParaRPr>
          </a:p>
        </p:txBody>
      </p:sp>
      <p:sp>
        <p:nvSpPr>
          <p:cNvPr id="8" name="Rectangle 7"/>
          <p:cNvSpPr/>
          <p:nvPr/>
        </p:nvSpPr>
        <p:spPr>
          <a:xfrm>
            <a:off x="408656" y="111265"/>
            <a:ext cx="3868367" cy="461665"/>
          </a:xfrm>
          <a:prstGeom prst="rect">
            <a:avLst/>
          </a:prstGeom>
        </p:spPr>
        <p:txBody>
          <a:bodyPr wrap="none">
            <a:spAutoFit/>
          </a:bodyPr>
          <a:lstStyle/>
          <a:p>
            <a:pPr lvl="0"/>
            <a:r>
              <a:rPr lang="el-GR" sz="2400" b="1" dirty="0">
                <a:solidFill>
                  <a:prstClr val="black"/>
                </a:solidFill>
              </a:rPr>
              <a:t>Το εξωκυττάριο pH (pHο)</a:t>
            </a:r>
          </a:p>
        </p:txBody>
      </p:sp>
      <p:cxnSp>
        <p:nvCxnSpPr>
          <p:cNvPr id="10" name="Straight Connector 9"/>
          <p:cNvCxnSpPr/>
          <p:nvPr/>
        </p:nvCxnSpPr>
        <p:spPr>
          <a:xfrm flipV="1">
            <a:off x="260248" y="641281"/>
            <a:ext cx="10018695" cy="29497"/>
          </a:xfrm>
          <a:prstGeom prst="line">
            <a:avLst/>
          </a:prstGeom>
        </p:spPr>
        <p:style>
          <a:lnRef idx="3">
            <a:schemeClr val="accent3"/>
          </a:lnRef>
          <a:fillRef idx="0">
            <a:schemeClr val="accent3"/>
          </a:fillRef>
          <a:effectRef idx="2">
            <a:schemeClr val="accent3"/>
          </a:effectRef>
          <a:fontRef idx="minor">
            <a:schemeClr val="tx1"/>
          </a:fontRef>
        </p:style>
      </p:cxnSp>
      <p:sp>
        <p:nvSpPr>
          <p:cNvPr id="15" name="Rectangle 14"/>
          <p:cNvSpPr/>
          <p:nvPr/>
        </p:nvSpPr>
        <p:spPr>
          <a:xfrm>
            <a:off x="761898" y="1283180"/>
            <a:ext cx="2542684" cy="369332"/>
          </a:xfrm>
          <a:prstGeom prst="rect">
            <a:avLst/>
          </a:prstGeom>
        </p:spPr>
        <p:txBody>
          <a:bodyPr wrap="none">
            <a:spAutoFit/>
          </a:bodyPr>
          <a:lstStyle/>
          <a:p>
            <a:pPr lvl="0"/>
            <a:r>
              <a:rPr lang="el-GR" b="1" dirty="0">
                <a:solidFill>
                  <a:schemeClr val="tx1">
                    <a:lumMod val="50000"/>
                  </a:schemeClr>
                </a:solidFill>
              </a:rPr>
              <a:t>οργανιδίων </a:t>
            </a:r>
            <a:r>
              <a:rPr lang="el-GR" b="1" dirty="0" smtClean="0">
                <a:solidFill>
                  <a:schemeClr val="tx1">
                    <a:lumMod val="50000"/>
                  </a:schemeClr>
                </a:solidFill>
              </a:rPr>
              <a:t>pH (</a:t>
            </a:r>
            <a:r>
              <a:rPr lang="en-US" b="1" dirty="0" err="1" smtClean="0">
                <a:solidFill>
                  <a:schemeClr val="tx1">
                    <a:lumMod val="50000"/>
                  </a:schemeClr>
                </a:solidFill>
              </a:rPr>
              <a:t>pH</a:t>
            </a:r>
            <a:r>
              <a:rPr lang="en-US" b="1" dirty="0" err="1">
                <a:solidFill>
                  <a:schemeClr val="tx1">
                    <a:lumMod val="50000"/>
                  </a:schemeClr>
                </a:solidFill>
              </a:rPr>
              <a:t>o</a:t>
            </a:r>
            <a:r>
              <a:rPr lang="en-US" b="1" dirty="0" smtClean="0">
                <a:solidFill>
                  <a:schemeClr val="tx1">
                    <a:lumMod val="50000"/>
                  </a:schemeClr>
                </a:solidFill>
              </a:rPr>
              <a:t>)</a:t>
            </a:r>
            <a:endParaRPr lang="el-GR" b="1" dirty="0">
              <a:solidFill>
                <a:schemeClr val="tx1">
                  <a:lumMod val="50000"/>
                </a:schemeClr>
              </a:solidFill>
            </a:endParaRPr>
          </a:p>
        </p:txBody>
      </p:sp>
      <p:sp>
        <p:nvSpPr>
          <p:cNvPr id="16" name="Rectangle 15"/>
          <p:cNvSpPr/>
          <p:nvPr/>
        </p:nvSpPr>
        <p:spPr>
          <a:xfrm>
            <a:off x="6453963" y="5806312"/>
            <a:ext cx="5738037" cy="738664"/>
          </a:xfrm>
          <a:prstGeom prst="rect">
            <a:avLst/>
          </a:prstGeom>
          <a:ln>
            <a:solidFill>
              <a:srgbClr val="C00000"/>
            </a:solidFill>
          </a:ln>
        </p:spPr>
        <p:txBody>
          <a:bodyPr wrap="square">
            <a:spAutoFit/>
          </a:bodyPr>
          <a:lstStyle/>
          <a:p>
            <a:r>
              <a:rPr lang="el-GR" sz="1400" dirty="0" smtClean="0">
                <a:solidFill>
                  <a:srgbClr val="C00000"/>
                </a:solidFill>
              </a:rPr>
              <a:t>άν </a:t>
            </a:r>
            <a:r>
              <a:rPr lang="el-GR" sz="1400" dirty="0">
                <a:solidFill>
                  <a:srgbClr val="C00000"/>
                </a:solidFill>
              </a:rPr>
              <a:t>η μεμβράνη ήταν διαπερατή στα Η+, η είσοδός τους στα κύτταρα θα </a:t>
            </a:r>
            <a:r>
              <a:rPr lang="el-GR" sz="1400" dirty="0" smtClean="0">
                <a:solidFill>
                  <a:srgbClr val="C00000"/>
                </a:solidFill>
              </a:rPr>
              <a:t>προκαλούσε </a:t>
            </a:r>
            <a:r>
              <a:rPr lang="el-GR" sz="1400" dirty="0">
                <a:solidFill>
                  <a:srgbClr val="C00000"/>
                </a:solidFill>
              </a:rPr>
              <a:t>ένα χρόνιο ενδοκυττάριο όξινο φορτίο, που θα </a:t>
            </a:r>
            <a:r>
              <a:rPr lang="el-GR" sz="1400" dirty="0" smtClean="0">
                <a:solidFill>
                  <a:srgbClr val="C00000"/>
                </a:solidFill>
              </a:rPr>
              <a:t>μείωνε το </a:t>
            </a:r>
            <a:r>
              <a:rPr lang="el-GR" sz="1400" b="1" dirty="0" smtClean="0">
                <a:solidFill>
                  <a:srgbClr val="C00000"/>
                </a:solidFill>
              </a:rPr>
              <a:t>pHκ</a:t>
            </a:r>
            <a:r>
              <a:rPr lang="el-GR" sz="1400" dirty="0" smtClean="0">
                <a:solidFill>
                  <a:srgbClr val="C00000"/>
                </a:solidFill>
              </a:rPr>
              <a:t> </a:t>
            </a:r>
            <a:endParaRPr lang="el-GR" sz="1400" dirty="0">
              <a:solidFill>
                <a:srgbClr val="C00000"/>
              </a:solidFill>
            </a:endParaRPr>
          </a:p>
        </p:txBody>
      </p:sp>
      <p:grpSp>
        <p:nvGrpSpPr>
          <p:cNvPr id="9" name="Group 8"/>
          <p:cNvGrpSpPr/>
          <p:nvPr/>
        </p:nvGrpSpPr>
        <p:grpSpPr>
          <a:xfrm>
            <a:off x="9838066" y="2625511"/>
            <a:ext cx="1480125" cy="1533954"/>
            <a:chOff x="9859332" y="2172929"/>
            <a:chExt cx="1480125" cy="1533954"/>
          </a:xfrm>
        </p:grpSpPr>
        <p:sp>
          <p:nvSpPr>
            <p:cNvPr id="18" name="TextBox 17"/>
            <p:cNvSpPr txBox="1"/>
            <p:nvPr/>
          </p:nvSpPr>
          <p:spPr>
            <a:xfrm>
              <a:off x="10278943" y="2172929"/>
              <a:ext cx="434734" cy="369332"/>
            </a:xfrm>
            <a:prstGeom prst="rect">
              <a:avLst/>
            </a:prstGeom>
            <a:noFill/>
          </p:spPr>
          <p:txBody>
            <a:bodyPr wrap="none" rtlCol="0">
              <a:spAutoFit/>
            </a:bodyPr>
            <a:lstStyle/>
            <a:p>
              <a:r>
                <a:rPr lang="en-US" b="1" dirty="0" smtClean="0">
                  <a:solidFill>
                    <a:srgbClr val="C00000"/>
                  </a:solidFill>
                </a:rPr>
                <a:t>H</a:t>
              </a:r>
              <a:r>
                <a:rPr lang="en-US" b="1" baseline="30000" dirty="0" smtClean="0">
                  <a:solidFill>
                    <a:srgbClr val="C00000"/>
                  </a:solidFill>
                </a:rPr>
                <a:t>+</a:t>
              </a:r>
              <a:endParaRPr lang="el-GR" b="1" baseline="30000" dirty="0">
                <a:solidFill>
                  <a:srgbClr val="C00000"/>
                </a:solidFill>
              </a:endParaRPr>
            </a:p>
          </p:txBody>
        </p:sp>
        <p:sp>
          <p:nvSpPr>
            <p:cNvPr id="19" name="TextBox 18"/>
            <p:cNvSpPr txBox="1"/>
            <p:nvPr/>
          </p:nvSpPr>
          <p:spPr>
            <a:xfrm>
              <a:off x="10431343" y="2325329"/>
              <a:ext cx="434734" cy="369332"/>
            </a:xfrm>
            <a:prstGeom prst="rect">
              <a:avLst/>
            </a:prstGeom>
            <a:noFill/>
          </p:spPr>
          <p:txBody>
            <a:bodyPr wrap="none" rtlCol="0">
              <a:spAutoFit/>
            </a:bodyPr>
            <a:lstStyle/>
            <a:p>
              <a:r>
                <a:rPr lang="en-US" b="1" dirty="0" smtClean="0">
                  <a:solidFill>
                    <a:srgbClr val="C00000"/>
                  </a:solidFill>
                </a:rPr>
                <a:t>H</a:t>
              </a:r>
              <a:r>
                <a:rPr lang="en-US" b="1" baseline="30000" dirty="0" smtClean="0">
                  <a:solidFill>
                    <a:srgbClr val="C00000"/>
                  </a:solidFill>
                </a:rPr>
                <a:t>+</a:t>
              </a:r>
              <a:endParaRPr lang="el-GR" b="1" baseline="30000" dirty="0">
                <a:solidFill>
                  <a:srgbClr val="C00000"/>
                </a:solidFill>
              </a:endParaRPr>
            </a:p>
          </p:txBody>
        </p:sp>
        <p:sp>
          <p:nvSpPr>
            <p:cNvPr id="20" name="TextBox 19"/>
            <p:cNvSpPr txBox="1"/>
            <p:nvPr/>
          </p:nvSpPr>
          <p:spPr>
            <a:xfrm>
              <a:off x="10583743" y="2477729"/>
              <a:ext cx="434734" cy="369332"/>
            </a:xfrm>
            <a:prstGeom prst="rect">
              <a:avLst/>
            </a:prstGeom>
            <a:noFill/>
          </p:spPr>
          <p:txBody>
            <a:bodyPr wrap="none" rtlCol="0">
              <a:spAutoFit/>
            </a:bodyPr>
            <a:lstStyle/>
            <a:p>
              <a:r>
                <a:rPr lang="en-US" b="1" dirty="0" smtClean="0">
                  <a:solidFill>
                    <a:srgbClr val="C00000"/>
                  </a:solidFill>
                </a:rPr>
                <a:t>H</a:t>
              </a:r>
              <a:r>
                <a:rPr lang="en-US" b="1" baseline="30000" dirty="0" smtClean="0">
                  <a:solidFill>
                    <a:srgbClr val="C00000"/>
                  </a:solidFill>
                </a:rPr>
                <a:t>+</a:t>
              </a:r>
              <a:endParaRPr lang="el-GR" b="1" baseline="30000" dirty="0">
                <a:solidFill>
                  <a:srgbClr val="C00000"/>
                </a:solidFill>
              </a:endParaRPr>
            </a:p>
          </p:txBody>
        </p:sp>
        <p:sp>
          <p:nvSpPr>
            <p:cNvPr id="21" name="TextBox 20"/>
            <p:cNvSpPr txBox="1"/>
            <p:nvPr/>
          </p:nvSpPr>
          <p:spPr>
            <a:xfrm>
              <a:off x="9859332" y="2955897"/>
              <a:ext cx="434734" cy="369332"/>
            </a:xfrm>
            <a:prstGeom prst="rect">
              <a:avLst/>
            </a:prstGeom>
            <a:noFill/>
          </p:spPr>
          <p:txBody>
            <a:bodyPr wrap="none" rtlCol="0">
              <a:spAutoFit/>
            </a:bodyPr>
            <a:lstStyle/>
            <a:p>
              <a:r>
                <a:rPr lang="en-US" b="1" dirty="0" smtClean="0">
                  <a:solidFill>
                    <a:srgbClr val="C00000"/>
                  </a:solidFill>
                </a:rPr>
                <a:t>H</a:t>
              </a:r>
              <a:r>
                <a:rPr lang="en-US" b="1" baseline="30000" dirty="0" smtClean="0">
                  <a:solidFill>
                    <a:srgbClr val="C00000"/>
                  </a:solidFill>
                </a:rPr>
                <a:t>+</a:t>
              </a:r>
              <a:endParaRPr lang="el-GR" b="1" baseline="30000" dirty="0">
                <a:solidFill>
                  <a:srgbClr val="C00000"/>
                </a:solidFill>
              </a:endParaRPr>
            </a:p>
          </p:txBody>
        </p:sp>
        <p:sp>
          <p:nvSpPr>
            <p:cNvPr id="22" name="TextBox 21"/>
            <p:cNvSpPr txBox="1"/>
            <p:nvPr/>
          </p:nvSpPr>
          <p:spPr>
            <a:xfrm>
              <a:off x="10290176" y="2717997"/>
              <a:ext cx="434734" cy="369332"/>
            </a:xfrm>
            <a:prstGeom prst="rect">
              <a:avLst/>
            </a:prstGeom>
            <a:noFill/>
          </p:spPr>
          <p:txBody>
            <a:bodyPr wrap="none" rtlCol="0">
              <a:spAutoFit/>
            </a:bodyPr>
            <a:lstStyle/>
            <a:p>
              <a:r>
                <a:rPr lang="en-US" b="1" dirty="0" smtClean="0">
                  <a:solidFill>
                    <a:srgbClr val="C00000"/>
                  </a:solidFill>
                </a:rPr>
                <a:t>H</a:t>
              </a:r>
              <a:r>
                <a:rPr lang="en-US" b="1" baseline="30000" dirty="0" smtClean="0">
                  <a:solidFill>
                    <a:srgbClr val="C00000"/>
                  </a:solidFill>
                </a:rPr>
                <a:t>+</a:t>
              </a:r>
              <a:endParaRPr lang="el-GR" b="1" baseline="30000" dirty="0">
                <a:solidFill>
                  <a:srgbClr val="C00000"/>
                </a:solidFill>
              </a:endParaRPr>
            </a:p>
          </p:txBody>
        </p:sp>
        <p:sp>
          <p:nvSpPr>
            <p:cNvPr id="23" name="TextBox 22"/>
            <p:cNvSpPr txBox="1"/>
            <p:nvPr/>
          </p:nvSpPr>
          <p:spPr>
            <a:xfrm>
              <a:off x="10518286" y="3043203"/>
              <a:ext cx="434734" cy="369332"/>
            </a:xfrm>
            <a:prstGeom prst="rect">
              <a:avLst/>
            </a:prstGeom>
            <a:noFill/>
          </p:spPr>
          <p:txBody>
            <a:bodyPr wrap="none" rtlCol="0">
              <a:spAutoFit/>
            </a:bodyPr>
            <a:lstStyle/>
            <a:p>
              <a:r>
                <a:rPr lang="en-US" b="1" dirty="0" smtClean="0">
                  <a:solidFill>
                    <a:srgbClr val="C00000"/>
                  </a:solidFill>
                </a:rPr>
                <a:t>H</a:t>
              </a:r>
              <a:r>
                <a:rPr lang="en-US" b="1" baseline="30000" dirty="0" smtClean="0">
                  <a:solidFill>
                    <a:srgbClr val="C00000"/>
                  </a:solidFill>
                </a:rPr>
                <a:t>+</a:t>
              </a:r>
              <a:endParaRPr lang="el-GR" b="1" baseline="30000" dirty="0">
                <a:solidFill>
                  <a:srgbClr val="C00000"/>
                </a:solidFill>
              </a:endParaRPr>
            </a:p>
          </p:txBody>
        </p:sp>
        <p:sp>
          <p:nvSpPr>
            <p:cNvPr id="24" name="TextBox 23"/>
            <p:cNvSpPr txBox="1"/>
            <p:nvPr/>
          </p:nvSpPr>
          <p:spPr>
            <a:xfrm>
              <a:off x="10904723" y="2902663"/>
              <a:ext cx="434734" cy="369332"/>
            </a:xfrm>
            <a:prstGeom prst="rect">
              <a:avLst/>
            </a:prstGeom>
            <a:noFill/>
          </p:spPr>
          <p:txBody>
            <a:bodyPr wrap="none" rtlCol="0">
              <a:spAutoFit/>
            </a:bodyPr>
            <a:lstStyle/>
            <a:p>
              <a:r>
                <a:rPr lang="en-US" b="1" dirty="0" smtClean="0">
                  <a:solidFill>
                    <a:srgbClr val="C00000"/>
                  </a:solidFill>
                </a:rPr>
                <a:t>H</a:t>
              </a:r>
              <a:r>
                <a:rPr lang="en-US" b="1" baseline="30000" dirty="0" smtClean="0">
                  <a:solidFill>
                    <a:srgbClr val="C00000"/>
                  </a:solidFill>
                </a:rPr>
                <a:t>+</a:t>
              </a:r>
              <a:endParaRPr lang="el-GR" b="1" baseline="30000" dirty="0">
                <a:solidFill>
                  <a:srgbClr val="C00000"/>
                </a:solidFill>
              </a:endParaRPr>
            </a:p>
          </p:txBody>
        </p:sp>
        <p:sp>
          <p:nvSpPr>
            <p:cNvPr id="25" name="TextBox 24"/>
            <p:cNvSpPr txBox="1"/>
            <p:nvPr/>
          </p:nvSpPr>
          <p:spPr>
            <a:xfrm>
              <a:off x="10823086" y="3337551"/>
              <a:ext cx="434734" cy="369332"/>
            </a:xfrm>
            <a:prstGeom prst="rect">
              <a:avLst/>
            </a:prstGeom>
            <a:noFill/>
          </p:spPr>
          <p:txBody>
            <a:bodyPr wrap="none" rtlCol="0">
              <a:spAutoFit/>
            </a:bodyPr>
            <a:lstStyle/>
            <a:p>
              <a:r>
                <a:rPr lang="en-US" b="1" dirty="0" smtClean="0">
                  <a:solidFill>
                    <a:srgbClr val="C00000"/>
                  </a:solidFill>
                </a:rPr>
                <a:t>H</a:t>
              </a:r>
              <a:r>
                <a:rPr lang="en-US" b="1" baseline="30000" dirty="0" smtClean="0">
                  <a:solidFill>
                    <a:srgbClr val="C00000"/>
                  </a:solidFill>
                </a:rPr>
                <a:t>+</a:t>
              </a:r>
              <a:endParaRPr lang="el-GR" b="1" baseline="30000" dirty="0">
                <a:solidFill>
                  <a:srgbClr val="C00000"/>
                </a:solidFill>
              </a:endParaRPr>
            </a:p>
          </p:txBody>
        </p:sp>
        <p:sp>
          <p:nvSpPr>
            <p:cNvPr id="26" name="TextBox 25"/>
            <p:cNvSpPr txBox="1"/>
            <p:nvPr/>
          </p:nvSpPr>
          <p:spPr>
            <a:xfrm>
              <a:off x="10270396" y="3336705"/>
              <a:ext cx="434734" cy="369332"/>
            </a:xfrm>
            <a:prstGeom prst="rect">
              <a:avLst/>
            </a:prstGeom>
            <a:noFill/>
          </p:spPr>
          <p:txBody>
            <a:bodyPr wrap="none" rtlCol="0">
              <a:spAutoFit/>
            </a:bodyPr>
            <a:lstStyle/>
            <a:p>
              <a:r>
                <a:rPr lang="en-US" b="1" dirty="0" smtClean="0">
                  <a:solidFill>
                    <a:srgbClr val="C00000"/>
                  </a:solidFill>
                </a:rPr>
                <a:t>H</a:t>
              </a:r>
              <a:r>
                <a:rPr lang="en-US" b="1" baseline="30000" dirty="0" smtClean="0">
                  <a:solidFill>
                    <a:srgbClr val="C00000"/>
                  </a:solidFill>
                </a:rPr>
                <a:t>+</a:t>
              </a:r>
              <a:endParaRPr lang="el-GR" b="1" baseline="30000" dirty="0">
                <a:solidFill>
                  <a:srgbClr val="C00000"/>
                </a:solidFill>
              </a:endParaRPr>
            </a:p>
          </p:txBody>
        </p:sp>
        <p:sp>
          <p:nvSpPr>
            <p:cNvPr id="27" name="TextBox 26"/>
            <p:cNvSpPr txBox="1"/>
            <p:nvPr/>
          </p:nvSpPr>
          <p:spPr>
            <a:xfrm>
              <a:off x="9979270" y="2553737"/>
              <a:ext cx="434734" cy="369332"/>
            </a:xfrm>
            <a:prstGeom prst="rect">
              <a:avLst/>
            </a:prstGeom>
            <a:noFill/>
          </p:spPr>
          <p:txBody>
            <a:bodyPr wrap="none" rtlCol="0">
              <a:spAutoFit/>
            </a:bodyPr>
            <a:lstStyle/>
            <a:p>
              <a:r>
                <a:rPr lang="en-US" b="1" dirty="0" smtClean="0">
                  <a:solidFill>
                    <a:srgbClr val="C00000"/>
                  </a:solidFill>
                </a:rPr>
                <a:t>H</a:t>
              </a:r>
              <a:r>
                <a:rPr lang="en-US" b="1" baseline="30000" dirty="0" smtClean="0">
                  <a:solidFill>
                    <a:srgbClr val="C00000"/>
                  </a:solidFill>
                </a:rPr>
                <a:t>+</a:t>
              </a:r>
              <a:endParaRPr lang="el-GR" b="1" baseline="30000" dirty="0">
                <a:solidFill>
                  <a:srgbClr val="C00000"/>
                </a:solidFill>
              </a:endParaRPr>
            </a:p>
          </p:txBody>
        </p:sp>
      </p:grpSp>
      <p:sp>
        <p:nvSpPr>
          <p:cNvPr id="6" name="Right Arrow 5"/>
          <p:cNvSpPr/>
          <p:nvPr/>
        </p:nvSpPr>
        <p:spPr>
          <a:xfrm rot="10800000">
            <a:off x="9026845" y="3160492"/>
            <a:ext cx="849348" cy="612747"/>
          </a:xfrm>
          <a:prstGeom prst="right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92610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75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l-GR"/>
          </a:p>
        </p:txBody>
      </p:sp>
      <p:sp>
        <p:nvSpPr>
          <p:cNvPr id="5" name="Rectangle 4"/>
          <p:cNvSpPr/>
          <p:nvPr/>
        </p:nvSpPr>
        <p:spPr>
          <a:xfrm>
            <a:off x="603169" y="381000"/>
            <a:ext cx="3269293" cy="769441"/>
          </a:xfrm>
          <a:prstGeom prst="rect">
            <a:avLst/>
          </a:prstGeom>
        </p:spPr>
        <p:txBody>
          <a:bodyPr wrap="none">
            <a:spAutoFit/>
          </a:bodyPr>
          <a:lstStyle/>
          <a:p>
            <a:r>
              <a:rPr lang="en-US" sz="4400" b="1" dirty="0" smtClean="0">
                <a:solidFill>
                  <a:srgbClr val="C00000"/>
                </a:solidFill>
                <a:latin typeface="Calibri" panose="020F0502020204030204" pitchFamily="34" charset="0"/>
                <a:cs typeface="Calibri" panose="020F0502020204030204" pitchFamily="34" charset="0"/>
              </a:rPr>
              <a:t>Proton Pump</a:t>
            </a:r>
            <a:endParaRPr lang="el-GR" sz="4400" b="1" dirty="0">
              <a:solidFill>
                <a:srgbClr val="C00000"/>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a:stretch>
            <a:fillRect/>
          </a:stretch>
        </p:blipFill>
        <p:spPr>
          <a:xfrm>
            <a:off x="0" y="1577340"/>
            <a:ext cx="12184588" cy="4598669"/>
          </a:xfrm>
          <a:prstGeom prst="rect">
            <a:avLst/>
          </a:prstGeom>
        </p:spPr>
      </p:pic>
      <p:sp>
        <p:nvSpPr>
          <p:cNvPr id="2" name="Rectangle 1"/>
          <p:cNvSpPr/>
          <p:nvPr/>
        </p:nvSpPr>
        <p:spPr>
          <a:xfrm>
            <a:off x="116958" y="5911702"/>
            <a:ext cx="7081284" cy="264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4980701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600" b="1" dirty="0">
                <a:solidFill>
                  <a:srgbClr val="FFFF00"/>
                </a:solidFill>
              </a:rPr>
              <a:t>pH του κυτταροπλάσματος</a:t>
            </a:r>
            <a:r>
              <a:rPr lang="en-US" sz="3600" b="1" dirty="0">
                <a:solidFill>
                  <a:srgbClr val="FFFF00"/>
                </a:solidFill>
              </a:rPr>
              <a:t>(</a:t>
            </a:r>
            <a:r>
              <a:rPr lang="en-US" sz="3600" b="1" dirty="0" err="1">
                <a:solidFill>
                  <a:srgbClr val="FFFF00"/>
                </a:solidFill>
              </a:rPr>
              <a:t>pHk</a:t>
            </a:r>
            <a:r>
              <a:rPr lang="en-US" sz="3600" b="1" dirty="0">
                <a:solidFill>
                  <a:srgbClr val="FFFF00"/>
                </a:solidFill>
              </a:rPr>
              <a:t>)</a:t>
            </a:r>
            <a:r>
              <a:rPr lang="el-GR" sz="3600" b="1" dirty="0">
                <a:solidFill>
                  <a:srgbClr val="FFFF00"/>
                </a:solidFill>
              </a:rPr>
              <a:t>- ενδοκυττάριο </a:t>
            </a:r>
            <a:r>
              <a:rPr lang="en-US" sz="3600" b="1" dirty="0">
                <a:solidFill>
                  <a:srgbClr val="FFFF00"/>
                </a:solidFill>
              </a:rPr>
              <a:t>pH (pH</a:t>
            </a:r>
            <a:r>
              <a:rPr lang="el-GR" sz="3600" b="1" dirty="0">
                <a:solidFill>
                  <a:srgbClr val="FFFF00"/>
                </a:solidFill>
              </a:rPr>
              <a:t>ε)</a:t>
            </a:r>
            <a:r>
              <a:rPr lang="en-US" sz="3600" b="1" dirty="0">
                <a:solidFill>
                  <a:srgbClr val="FFFF00"/>
                </a:solidFill>
              </a:rPr>
              <a:t> - pH </a:t>
            </a:r>
            <a:r>
              <a:rPr lang="el-GR" sz="3600" b="1" dirty="0">
                <a:solidFill>
                  <a:srgbClr val="FFFF00"/>
                </a:solidFill>
              </a:rPr>
              <a:t>οργανιδίων</a:t>
            </a:r>
          </a:p>
        </p:txBody>
      </p:sp>
      <p:sp>
        <p:nvSpPr>
          <p:cNvPr id="3" name="Content Placeholder 2"/>
          <p:cNvSpPr>
            <a:spLocks noGrp="1"/>
          </p:cNvSpPr>
          <p:nvPr>
            <p:ph idx="1"/>
          </p:nvPr>
        </p:nvSpPr>
        <p:spPr>
          <a:xfrm>
            <a:off x="1103312" y="2052918"/>
            <a:ext cx="9708123" cy="4195481"/>
          </a:xfrm>
        </p:spPr>
        <p:txBody>
          <a:bodyPr/>
          <a:lstStyle/>
          <a:p>
            <a:r>
              <a:rPr lang="en-US" dirty="0" smtClean="0"/>
              <a:t>pH</a:t>
            </a:r>
            <a:r>
              <a:rPr lang="el-GR" dirty="0" smtClean="0"/>
              <a:t>κ  διατηρείται </a:t>
            </a:r>
            <a:r>
              <a:rPr lang="el-GR" dirty="0"/>
              <a:t>χαμηλότερα  </a:t>
            </a:r>
            <a:r>
              <a:rPr lang="el-GR" dirty="0" smtClean="0"/>
              <a:t>(</a:t>
            </a:r>
            <a:r>
              <a:rPr lang="el-GR" b="1" dirty="0">
                <a:solidFill>
                  <a:srgbClr val="FFFF00"/>
                </a:solidFill>
              </a:rPr>
              <a:t>6,8 </a:t>
            </a:r>
            <a:r>
              <a:rPr lang="en-US" b="1" dirty="0">
                <a:solidFill>
                  <a:srgbClr val="FFFF00"/>
                </a:solidFill>
              </a:rPr>
              <a:t>- </a:t>
            </a:r>
            <a:r>
              <a:rPr lang="el-GR" b="1" dirty="0" smtClean="0">
                <a:solidFill>
                  <a:srgbClr val="FFFF00"/>
                </a:solidFill>
              </a:rPr>
              <a:t>7,2*</a:t>
            </a:r>
            <a:r>
              <a:rPr lang="el-GR" dirty="0" smtClean="0"/>
              <a:t>) </a:t>
            </a:r>
            <a:r>
              <a:rPr lang="el-GR" dirty="0"/>
              <a:t>από το εξωκυττάριο pH (</a:t>
            </a:r>
            <a:r>
              <a:rPr lang="en-US" dirty="0" err="1"/>
              <a:t>pHo</a:t>
            </a:r>
            <a:r>
              <a:rPr lang="en-US" dirty="0"/>
              <a:t>)</a:t>
            </a:r>
            <a:r>
              <a:rPr lang="el-GR" dirty="0"/>
              <a:t>. </a:t>
            </a:r>
          </a:p>
          <a:p>
            <a:endParaRPr lang="el-GR" dirty="0" smtClean="0"/>
          </a:p>
          <a:p>
            <a:endParaRPr lang="el-GR" dirty="0" smtClean="0"/>
          </a:p>
          <a:p>
            <a:endParaRPr lang="el-GR" dirty="0"/>
          </a:p>
          <a:p>
            <a:r>
              <a:rPr lang="el-GR" dirty="0" smtClean="0"/>
              <a:t>ενδοκυττάρια </a:t>
            </a:r>
            <a:r>
              <a:rPr lang="el-GR" dirty="0"/>
              <a:t>οργανίδια διατηρούν επίπεδα pH διαφορετικά από το </a:t>
            </a:r>
            <a:r>
              <a:rPr lang="en-US" dirty="0" err="1"/>
              <a:t>pHk</a:t>
            </a:r>
            <a:r>
              <a:rPr lang="en-US" dirty="0"/>
              <a:t> </a:t>
            </a:r>
            <a:endParaRPr lang="el-GR" dirty="0"/>
          </a:p>
        </p:txBody>
      </p:sp>
      <p:sp>
        <p:nvSpPr>
          <p:cNvPr id="4" name="Rectangle 3"/>
          <p:cNvSpPr/>
          <p:nvPr/>
        </p:nvSpPr>
        <p:spPr>
          <a:xfrm>
            <a:off x="1761566" y="2543680"/>
            <a:ext cx="9049871" cy="1754326"/>
          </a:xfrm>
          <a:prstGeom prst="rect">
            <a:avLst/>
          </a:prstGeom>
        </p:spPr>
        <p:txBody>
          <a:bodyPr wrap="square">
            <a:spAutoFit/>
          </a:bodyPr>
          <a:lstStyle/>
          <a:p>
            <a:pPr marL="285750" indent="-285750">
              <a:buClr>
                <a:srgbClr val="FFFF00"/>
              </a:buClr>
              <a:buFont typeface="Wingdings" panose="05000000000000000000" pitchFamily="2" charset="2"/>
              <a:buChar char="ü"/>
            </a:pPr>
            <a:r>
              <a:rPr lang="el-GR" dirty="0" smtClean="0">
                <a:solidFill>
                  <a:srgbClr val="FFFF00"/>
                </a:solidFill>
              </a:rPr>
              <a:t>Η </a:t>
            </a:r>
            <a:r>
              <a:rPr lang="el-GR" dirty="0">
                <a:solidFill>
                  <a:srgbClr val="FFFF00"/>
                </a:solidFill>
              </a:rPr>
              <a:t>διατήρηση σταθερού του ενδοκυττάριου pH είναι θεμελιώδους σημασίας, επειδή επιδρά στις κυτταρικές λειτουργίες</a:t>
            </a:r>
          </a:p>
          <a:p>
            <a:pPr>
              <a:buClr>
                <a:srgbClr val="FFFF00"/>
              </a:buClr>
            </a:pPr>
            <a:r>
              <a:rPr lang="el-GR" dirty="0"/>
              <a:t>	</a:t>
            </a:r>
          </a:p>
          <a:p>
            <a:pPr marL="285750" indent="-285750">
              <a:buClr>
                <a:srgbClr val="FFFF00"/>
              </a:buClr>
              <a:buFont typeface="Wingdings" panose="05000000000000000000" pitchFamily="2" charset="2"/>
              <a:buChar char="ü"/>
            </a:pPr>
            <a:r>
              <a:rPr lang="el-GR" dirty="0" smtClean="0"/>
              <a:t>Η </a:t>
            </a:r>
            <a:r>
              <a:rPr lang="el-GR" dirty="0"/>
              <a:t>κύρια πηγή φόρτισης του κυττάρου με H⁺ είναι ο κυτταρικός μεταβολισμός</a:t>
            </a:r>
          </a:p>
          <a:p>
            <a:pPr marL="285750" indent="-285750">
              <a:buClr>
                <a:srgbClr val="FFFF00"/>
              </a:buClr>
              <a:buFont typeface="Wingdings" panose="05000000000000000000" pitchFamily="2" charset="2"/>
              <a:buChar char="ü"/>
            </a:pPr>
            <a:endParaRPr lang="el-GR" dirty="0"/>
          </a:p>
          <a:p>
            <a:pPr marL="285750" indent="-285750">
              <a:buClr>
                <a:srgbClr val="FFFF00"/>
              </a:buClr>
              <a:buFont typeface="Wingdings" panose="05000000000000000000" pitchFamily="2" charset="2"/>
              <a:buChar char="ü"/>
            </a:pPr>
            <a:endParaRPr lang="en-US" dirty="0"/>
          </a:p>
        </p:txBody>
      </p:sp>
      <p:sp>
        <p:nvSpPr>
          <p:cNvPr id="6" name="Rectangle 5"/>
          <p:cNvSpPr/>
          <p:nvPr/>
        </p:nvSpPr>
        <p:spPr>
          <a:xfrm>
            <a:off x="340227" y="6395099"/>
            <a:ext cx="9180249" cy="307777"/>
          </a:xfrm>
          <a:prstGeom prst="rect">
            <a:avLst/>
          </a:prstGeom>
        </p:spPr>
        <p:txBody>
          <a:bodyPr wrap="square">
            <a:spAutoFit/>
          </a:bodyPr>
          <a:lstStyle/>
          <a:p>
            <a:r>
              <a:rPr lang="el-GR" sz="1400" dirty="0" smtClean="0">
                <a:solidFill>
                  <a:srgbClr val="FFFF00"/>
                </a:solidFill>
              </a:rPr>
              <a:t>*</a:t>
            </a:r>
            <a:r>
              <a:rPr lang="el-GR" sz="1400" dirty="0" smtClean="0"/>
              <a:t>είναι </a:t>
            </a:r>
            <a:r>
              <a:rPr lang="el-GR" sz="1400" dirty="0"/>
              <a:t>σαφώς αλκαλικότερο από την υπολογιζόμενη τιμή με βάση την ηλεκτροχημική διαφορά Η+.</a:t>
            </a:r>
          </a:p>
        </p:txBody>
      </p:sp>
      <p:grpSp>
        <p:nvGrpSpPr>
          <p:cNvPr id="9" name="Group 8"/>
          <p:cNvGrpSpPr/>
          <p:nvPr/>
        </p:nvGrpSpPr>
        <p:grpSpPr>
          <a:xfrm>
            <a:off x="2859697" y="4500429"/>
            <a:ext cx="8767482" cy="732547"/>
            <a:chOff x="1902760" y="4072859"/>
            <a:chExt cx="8767482" cy="732547"/>
          </a:xfrm>
        </p:grpSpPr>
        <p:grpSp>
          <p:nvGrpSpPr>
            <p:cNvPr id="8" name="Group 7"/>
            <p:cNvGrpSpPr/>
            <p:nvPr/>
          </p:nvGrpSpPr>
          <p:grpSpPr>
            <a:xfrm>
              <a:off x="1902760" y="4072859"/>
              <a:ext cx="8767482" cy="727128"/>
              <a:chOff x="445060" y="4691424"/>
              <a:chExt cx="8767482" cy="727128"/>
            </a:xfrm>
          </p:grpSpPr>
          <p:grpSp>
            <p:nvGrpSpPr>
              <p:cNvPr id="5" name="Group 4"/>
              <p:cNvGrpSpPr/>
              <p:nvPr/>
            </p:nvGrpSpPr>
            <p:grpSpPr>
              <a:xfrm>
                <a:off x="445060" y="4691424"/>
                <a:ext cx="8767482" cy="718376"/>
                <a:chOff x="497544" y="6071474"/>
                <a:chExt cx="8767482" cy="718376"/>
              </a:xfrm>
            </p:grpSpPr>
            <p:sp>
              <p:nvSpPr>
                <p:cNvPr id="15" name="Rectangle 14"/>
                <p:cNvSpPr/>
                <p:nvPr/>
              </p:nvSpPr>
              <p:spPr>
                <a:xfrm>
                  <a:off x="497544" y="6483338"/>
                  <a:ext cx="8767482" cy="2594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Rectangle 9"/>
                <p:cNvSpPr/>
                <p:nvPr/>
              </p:nvSpPr>
              <p:spPr>
                <a:xfrm>
                  <a:off x="497544" y="6071474"/>
                  <a:ext cx="8767482" cy="369332"/>
                </a:xfrm>
                <a:prstGeom prst="rect">
                  <a:avLst/>
                </a:prstGeom>
                <a:solidFill>
                  <a:srgbClr val="C00000"/>
                </a:solidFill>
              </p:spPr>
              <p:txBody>
                <a:bodyPr wrap="square">
                  <a:spAutoFit/>
                </a:bodyPr>
                <a:lstStyle/>
                <a:p>
                  <a:r>
                    <a:rPr lang="el-GR" dirty="0" smtClean="0"/>
                    <a:t>Οργανίδιο: μιτοχόνδρια</a:t>
                  </a:r>
                  <a:r>
                    <a:rPr lang="el-GR" dirty="0"/>
                    <a:t>, ενδοσωμάτια, λυσοσώματα, σ.Golgi </a:t>
                  </a:r>
                  <a:r>
                    <a:rPr lang="el-GR" dirty="0" smtClean="0"/>
                    <a:t>     πυρήνες </a:t>
                  </a:r>
                  <a:endParaRPr lang="el-GR" dirty="0"/>
                </a:p>
              </p:txBody>
            </p:sp>
            <p:sp>
              <p:nvSpPr>
                <p:cNvPr id="11" name="Rectangle 10"/>
                <p:cNvSpPr/>
                <p:nvPr/>
              </p:nvSpPr>
              <p:spPr>
                <a:xfrm>
                  <a:off x="5318432" y="6416035"/>
                  <a:ext cx="902811" cy="369332"/>
                </a:xfrm>
                <a:prstGeom prst="rect">
                  <a:avLst/>
                </a:prstGeom>
              </p:spPr>
              <p:txBody>
                <a:bodyPr wrap="none">
                  <a:spAutoFit/>
                </a:bodyPr>
                <a:lstStyle/>
                <a:p>
                  <a:r>
                    <a:rPr lang="el-GR" dirty="0">
                      <a:solidFill>
                        <a:srgbClr val="FFFF00"/>
                      </a:solidFill>
                    </a:rPr>
                    <a:t>4,5-5,0</a:t>
                  </a:r>
                </a:p>
              </p:txBody>
            </p:sp>
            <p:sp>
              <p:nvSpPr>
                <p:cNvPr id="12" name="Rectangle 11"/>
                <p:cNvSpPr/>
                <p:nvPr/>
              </p:nvSpPr>
              <p:spPr>
                <a:xfrm>
                  <a:off x="3676836" y="6416035"/>
                  <a:ext cx="902811" cy="369332"/>
                </a:xfrm>
                <a:prstGeom prst="rect">
                  <a:avLst/>
                </a:prstGeom>
              </p:spPr>
              <p:txBody>
                <a:bodyPr wrap="none">
                  <a:spAutoFit/>
                </a:bodyPr>
                <a:lstStyle/>
                <a:p>
                  <a:r>
                    <a:rPr lang="el-GR" dirty="0">
                      <a:solidFill>
                        <a:srgbClr val="FFFF00"/>
                      </a:solidFill>
                    </a:rPr>
                    <a:t>5.0-5,7</a:t>
                  </a:r>
                </a:p>
              </p:txBody>
            </p:sp>
            <p:sp>
              <p:nvSpPr>
                <p:cNvPr id="13" name="Rectangle 12"/>
                <p:cNvSpPr/>
                <p:nvPr/>
              </p:nvSpPr>
              <p:spPr>
                <a:xfrm>
                  <a:off x="6527204" y="6420518"/>
                  <a:ext cx="902811" cy="369332"/>
                </a:xfrm>
                <a:prstGeom prst="rect">
                  <a:avLst/>
                </a:prstGeom>
              </p:spPr>
              <p:txBody>
                <a:bodyPr wrap="none">
                  <a:spAutoFit/>
                </a:bodyPr>
                <a:lstStyle/>
                <a:p>
                  <a:r>
                    <a:rPr lang="el-GR" dirty="0">
                      <a:solidFill>
                        <a:srgbClr val="FFFF00"/>
                      </a:solidFill>
                    </a:rPr>
                    <a:t>5,9-6,4</a:t>
                  </a:r>
                </a:p>
              </p:txBody>
            </p:sp>
            <p:sp>
              <p:nvSpPr>
                <p:cNvPr id="14" name="Rectangle 13"/>
                <p:cNvSpPr/>
                <p:nvPr/>
              </p:nvSpPr>
              <p:spPr>
                <a:xfrm>
                  <a:off x="2093424" y="6420518"/>
                  <a:ext cx="902811" cy="369332"/>
                </a:xfrm>
                <a:prstGeom prst="rect">
                  <a:avLst/>
                </a:prstGeom>
              </p:spPr>
              <p:txBody>
                <a:bodyPr wrap="none">
                  <a:spAutoFit/>
                </a:bodyPr>
                <a:lstStyle/>
                <a:p>
                  <a:r>
                    <a:rPr lang="el-GR" dirty="0">
                      <a:solidFill>
                        <a:srgbClr val="FFFF00"/>
                      </a:solidFill>
                    </a:rPr>
                    <a:t>7,5-8,0</a:t>
                  </a:r>
                </a:p>
              </p:txBody>
            </p:sp>
          </p:grpSp>
          <p:sp>
            <p:nvSpPr>
              <p:cNvPr id="7" name="Rectangle 6"/>
              <p:cNvSpPr/>
              <p:nvPr/>
            </p:nvSpPr>
            <p:spPr>
              <a:xfrm>
                <a:off x="7542847" y="5049220"/>
                <a:ext cx="1069524" cy="369332"/>
              </a:xfrm>
              <a:prstGeom prst="rect">
                <a:avLst/>
              </a:prstGeom>
            </p:spPr>
            <p:txBody>
              <a:bodyPr wrap="none">
                <a:spAutoFit/>
              </a:bodyPr>
              <a:lstStyle/>
              <a:p>
                <a:r>
                  <a:rPr lang="el-GR" dirty="0" smtClean="0">
                    <a:solidFill>
                      <a:srgbClr val="FFFF00"/>
                    </a:solidFill>
                  </a:rPr>
                  <a:t>7,0 – 7,5</a:t>
                </a:r>
                <a:endParaRPr lang="en-US" dirty="0">
                  <a:solidFill>
                    <a:srgbClr val="FFFF00"/>
                  </a:solidFill>
                </a:endParaRPr>
              </a:p>
            </p:txBody>
          </p:sp>
        </p:grpSp>
        <p:sp>
          <p:nvSpPr>
            <p:cNvPr id="16" name="Rectangle 15"/>
            <p:cNvSpPr/>
            <p:nvPr/>
          </p:nvSpPr>
          <p:spPr>
            <a:xfrm>
              <a:off x="2194382" y="4436074"/>
              <a:ext cx="498855" cy="369332"/>
            </a:xfrm>
            <a:prstGeom prst="rect">
              <a:avLst/>
            </a:prstGeom>
          </p:spPr>
          <p:txBody>
            <a:bodyPr wrap="none">
              <a:spAutoFit/>
            </a:bodyPr>
            <a:lstStyle/>
            <a:p>
              <a:r>
                <a:rPr lang="en-US" dirty="0" smtClean="0">
                  <a:solidFill>
                    <a:srgbClr val="FFFF00"/>
                  </a:solidFill>
                </a:rPr>
                <a:t>pH</a:t>
              </a:r>
              <a:endParaRPr lang="el-GR" dirty="0">
                <a:solidFill>
                  <a:srgbClr val="FFFF00"/>
                </a:solidFill>
              </a:endParaRPr>
            </a:p>
          </p:txBody>
        </p:sp>
      </p:grpSp>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0" b="99519" l="0" r="98347"/>
                    </a14:imgEffect>
                  </a14:imgLayer>
                </a14:imgProps>
              </a:ext>
            </a:extLst>
          </a:blip>
          <a:stretch>
            <a:fillRect/>
          </a:stretch>
        </p:blipFill>
        <p:spPr>
          <a:xfrm>
            <a:off x="309896" y="4361952"/>
            <a:ext cx="2305050" cy="1981200"/>
          </a:xfrm>
          <a:prstGeom prst="rect">
            <a:avLst/>
          </a:prstGeom>
        </p:spPr>
      </p:pic>
    </p:spTree>
    <p:extLst>
      <p:ext uri="{BB962C8B-B14F-4D97-AF65-F5344CB8AC3E}">
        <p14:creationId xmlns:p14="http://schemas.microsoft.com/office/powerpoint/2010/main" val="239555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1250"/>
                            </p:stCondLst>
                            <p:childTnLst>
                              <p:par>
                                <p:cTn id="9" presetID="10" presetClass="entr" presetSubtype="0" fill="hold" nodeType="after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646113" y="452718"/>
            <a:ext cx="6989128" cy="1400530"/>
          </a:xfrm>
        </p:spPr>
        <p:txBody>
          <a:bodyPr/>
          <a:lstStyle/>
          <a:p>
            <a:r>
              <a:rPr lang="en-US" b="1" dirty="0">
                <a:solidFill>
                  <a:srgbClr val="C00000"/>
                </a:solidFill>
              </a:rPr>
              <a:t>The pathophysiologic process of edema </a:t>
            </a:r>
            <a:endParaRPr lang="el-GR" b="1" dirty="0">
              <a:solidFill>
                <a:srgbClr val="C00000"/>
              </a:solidFill>
            </a:endParaRPr>
          </a:p>
        </p:txBody>
      </p:sp>
      <p:sp>
        <p:nvSpPr>
          <p:cNvPr id="3" name="Content Placeholder 2"/>
          <p:cNvSpPr>
            <a:spLocks noGrp="1"/>
          </p:cNvSpPr>
          <p:nvPr>
            <p:ph sz="half" idx="1"/>
          </p:nvPr>
        </p:nvSpPr>
        <p:spPr>
          <a:xfrm>
            <a:off x="646112" y="2060577"/>
            <a:ext cx="5687733" cy="4195763"/>
          </a:xfrm>
        </p:spPr>
        <p:txBody>
          <a:bodyPr>
            <a:normAutofit/>
          </a:bodyPr>
          <a:lstStyle/>
          <a:p>
            <a:pPr marL="0" indent="0">
              <a:buNone/>
            </a:pPr>
            <a:r>
              <a:rPr lang="en-US" dirty="0" smtClean="0">
                <a:solidFill>
                  <a:srgbClr val="C00000"/>
                </a:solidFill>
              </a:rPr>
              <a:t>is related</a:t>
            </a:r>
            <a:r>
              <a:rPr lang="el-GR" dirty="0" smtClean="0">
                <a:solidFill>
                  <a:srgbClr val="C00000"/>
                </a:solidFill>
              </a:rPr>
              <a:t> </a:t>
            </a:r>
            <a:r>
              <a:rPr lang="en-US" dirty="0" smtClean="0">
                <a:solidFill>
                  <a:srgbClr val="C00000"/>
                </a:solidFill>
              </a:rPr>
              <a:t>to </a:t>
            </a:r>
            <a:r>
              <a:rPr lang="en-US" dirty="0">
                <a:solidFill>
                  <a:srgbClr val="C00000"/>
                </a:solidFill>
              </a:rPr>
              <a:t>an increase in the forces favoring fluid filtration from </a:t>
            </a:r>
            <a:r>
              <a:rPr lang="en-US" dirty="0" smtClean="0">
                <a:solidFill>
                  <a:srgbClr val="C00000"/>
                </a:solidFill>
              </a:rPr>
              <a:t>the</a:t>
            </a:r>
            <a:r>
              <a:rPr lang="el-GR" dirty="0" smtClean="0">
                <a:solidFill>
                  <a:srgbClr val="C00000"/>
                </a:solidFill>
              </a:rPr>
              <a:t> </a:t>
            </a:r>
            <a:r>
              <a:rPr lang="en-US" dirty="0" smtClean="0">
                <a:solidFill>
                  <a:srgbClr val="C00000"/>
                </a:solidFill>
              </a:rPr>
              <a:t>capillaries </a:t>
            </a:r>
            <a:r>
              <a:rPr lang="en-US" dirty="0">
                <a:solidFill>
                  <a:srgbClr val="C00000"/>
                </a:solidFill>
              </a:rPr>
              <a:t>or lymphatic channels into the tissues. The four </a:t>
            </a:r>
            <a:r>
              <a:rPr lang="en-US" dirty="0" smtClean="0">
                <a:solidFill>
                  <a:srgbClr val="C00000"/>
                </a:solidFill>
              </a:rPr>
              <a:t>most</a:t>
            </a:r>
            <a:r>
              <a:rPr lang="el-GR" dirty="0" smtClean="0">
                <a:solidFill>
                  <a:srgbClr val="C00000"/>
                </a:solidFill>
              </a:rPr>
              <a:t> </a:t>
            </a:r>
            <a:r>
              <a:rPr lang="en-US" dirty="0" smtClean="0">
                <a:solidFill>
                  <a:srgbClr val="C00000"/>
                </a:solidFill>
              </a:rPr>
              <a:t>common </a:t>
            </a:r>
            <a:r>
              <a:rPr lang="en-US" dirty="0">
                <a:solidFill>
                  <a:srgbClr val="C00000"/>
                </a:solidFill>
              </a:rPr>
              <a:t>mechanisms are:</a:t>
            </a:r>
          </a:p>
          <a:p>
            <a:r>
              <a:rPr lang="en-US" dirty="0">
                <a:solidFill>
                  <a:srgbClr val="C00000"/>
                </a:solidFill>
              </a:rPr>
              <a:t>1. Increased capillary hydrostatic pressure</a:t>
            </a:r>
          </a:p>
          <a:p>
            <a:r>
              <a:rPr lang="en-US" dirty="0">
                <a:solidFill>
                  <a:srgbClr val="C00000"/>
                </a:solidFill>
              </a:rPr>
              <a:t>2. Decreased plasma oncotic pressure</a:t>
            </a:r>
          </a:p>
          <a:p>
            <a:r>
              <a:rPr lang="en-US" dirty="0">
                <a:solidFill>
                  <a:srgbClr val="C00000"/>
                </a:solidFill>
              </a:rPr>
              <a:t>3. Increased capillary membrane permeability</a:t>
            </a:r>
          </a:p>
          <a:p>
            <a:r>
              <a:rPr lang="en-US" dirty="0">
                <a:solidFill>
                  <a:srgbClr val="C00000"/>
                </a:solidFill>
              </a:rPr>
              <a:t>4. Lymphatic </a:t>
            </a:r>
            <a:r>
              <a:rPr lang="en-US" dirty="0" smtClean="0">
                <a:solidFill>
                  <a:srgbClr val="C00000"/>
                </a:solidFill>
              </a:rPr>
              <a:t>obstruction</a:t>
            </a:r>
            <a:endParaRPr lang="el-GR" dirty="0">
              <a:solidFill>
                <a:srgbClr val="C00000"/>
              </a:solidFill>
            </a:endParaRPr>
          </a:p>
        </p:txBody>
      </p:sp>
      <p:sp>
        <p:nvSpPr>
          <p:cNvPr id="7" name="Content Placeholder 6"/>
          <p:cNvSpPr>
            <a:spLocks noGrp="1"/>
          </p:cNvSpPr>
          <p:nvPr>
            <p:ph sz="half" idx="2"/>
          </p:nvPr>
        </p:nvSpPr>
        <p:spPr/>
        <p:txBody>
          <a:bodyPr>
            <a:normAutofit/>
          </a:bodyPr>
          <a:lstStyle/>
          <a:p>
            <a:endParaRPr lang="el-GR"/>
          </a:p>
        </p:txBody>
      </p:sp>
      <p:pic>
        <p:nvPicPr>
          <p:cNvPr id="4" name="Picture 3"/>
          <p:cNvPicPr>
            <a:picLocks noChangeAspect="1"/>
          </p:cNvPicPr>
          <p:nvPr/>
        </p:nvPicPr>
        <p:blipFill>
          <a:blip r:embed="rId3"/>
          <a:stretch>
            <a:fillRect/>
          </a:stretch>
        </p:blipFill>
        <p:spPr>
          <a:xfrm>
            <a:off x="6457183" y="0"/>
            <a:ext cx="5448300" cy="4676859"/>
          </a:xfrm>
          <a:prstGeom prst="rect">
            <a:avLst/>
          </a:prstGeom>
        </p:spPr>
      </p:pic>
      <p:pic>
        <p:nvPicPr>
          <p:cNvPr id="5" name="Picture 4"/>
          <p:cNvPicPr>
            <a:picLocks noChangeAspect="1"/>
          </p:cNvPicPr>
          <p:nvPr/>
        </p:nvPicPr>
        <p:blipFill>
          <a:blip r:embed="rId4"/>
          <a:stretch>
            <a:fillRect/>
          </a:stretch>
        </p:blipFill>
        <p:spPr>
          <a:xfrm>
            <a:off x="6333846" y="4676859"/>
            <a:ext cx="5448300" cy="1838325"/>
          </a:xfrm>
          <a:prstGeom prst="rect">
            <a:avLst/>
          </a:prstGeom>
        </p:spPr>
      </p:pic>
      <p:sp>
        <p:nvSpPr>
          <p:cNvPr id="2" name="Rectangle 1"/>
          <p:cNvSpPr/>
          <p:nvPr/>
        </p:nvSpPr>
        <p:spPr>
          <a:xfrm>
            <a:off x="6333845" y="0"/>
            <a:ext cx="585815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11" name="Group 10"/>
          <p:cNvGrpSpPr/>
          <p:nvPr/>
        </p:nvGrpSpPr>
        <p:grpSpPr>
          <a:xfrm>
            <a:off x="6442585" y="1214037"/>
            <a:ext cx="5230821" cy="5442492"/>
            <a:chOff x="6551325" y="1072692"/>
            <a:chExt cx="5230821" cy="5442492"/>
          </a:xfrm>
        </p:grpSpPr>
        <p:pic>
          <p:nvPicPr>
            <p:cNvPr id="8" name="Picture 7"/>
            <p:cNvPicPr>
              <a:picLocks noChangeAspect="1"/>
            </p:cNvPicPr>
            <p:nvPr/>
          </p:nvPicPr>
          <p:blipFill>
            <a:blip r:embed="rId5"/>
            <a:stretch>
              <a:fillRect/>
            </a:stretch>
          </p:blipFill>
          <p:spPr>
            <a:xfrm>
              <a:off x="6551325" y="1072692"/>
              <a:ext cx="5230821" cy="4712616"/>
            </a:xfrm>
            <a:prstGeom prst="rect">
              <a:avLst/>
            </a:prstGeom>
          </p:spPr>
        </p:pic>
        <p:sp>
          <p:nvSpPr>
            <p:cNvPr id="10" name="Rectangle 9"/>
            <p:cNvSpPr/>
            <p:nvPr/>
          </p:nvSpPr>
          <p:spPr>
            <a:xfrm>
              <a:off x="7173159" y="5776520"/>
              <a:ext cx="3743332" cy="738664"/>
            </a:xfrm>
            <a:prstGeom prst="rect">
              <a:avLst/>
            </a:prstGeom>
          </p:spPr>
          <p:txBody>
            <a:bodyPr wrap="none">
              <a:spAutoFit/>
            </a:bodyPr>
            <a:lstStyle/>
            <a:p>
              <a:r>
                <a:rPr lang="en-US" sz="4200" b="1" dirty="0">
                  <a:solidFill>
                    <a:srgbClr val="C00000"/>
                  </a:solidFill>
                  <a:ea typeface="+mj-ea"/>
                  <a:cs typeface="+mj-cs"/>
                </a:rPr>
                <a:t>Pitting Edema</a:t>
              </a:r>
              <a:endParaRPr lang="el-GR" dirty="0"/>
            </a:p>
          </p:txBody>
        </p:sp>
      </p:grpSp>
    </p:spTree>
    <p:extLst>
      <p:ext uri="{BB962C8B-B14F-4D97-AF65-F5344CB8AC3E}">
        <p14:creationId xmlns:p14="http://schemas.microsoft.com/office/powerpoint/2010/main" val="263836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0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par>
                          <p:cTn id="8" fill="hold">
                            <p:stCondLst>
                              <p:cond delay="1000"/>
                            </p:stCondLst>
                            <p:childTnLst>
                              <p:par>
                                <p:cTn id="9" presetID="10" presetClass="exit" presetSubtype="0" fill="hold" grpId="0" nodeType="afterEffect">
                                  <p:stCondLst>
                                    <p:cond delay="25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600" b="1" dirty="0"/>
              <a:t>Στρογγυλό τραπέζι Ι: Εισαγωγικές γνώσεις στην </a:t>
            </a:r>
            <a:r>
              <a:rPr lang="el-GR" sz="3600" b="1" dirty="0" err="1"/>
              <a:t>οξεοβασική</a:t>
            </a:r>
            <a:r>
              <a:rPr lang="el-GR" sz="3600" b="1" dirty="0"/>
              <a:t> ισορροπία</a:t>
            </a:r>
            <a:r>
              <a:rPr lang="el-GR" sz="3600" dirty="0"/>
              <a:t/>
            </a:r>
            <a:br>
              <a:rPr lang="el-GR" sz="3600" dirty="0"/>
            </a:br>
            <a:r>
              <a:rPr lang="el-GR" sz="2800" dirty="0"/>
              <a:t>Προεδρείο: Φ. Παπουλίδου - Χ. </a:t>
            </a:r>
            <a:r>
              <a:rPr lang="el-GR" sz="2800" dirty="0" err="1"/>
              <a:t>Κατσίνας</a:t>
            </a:r>
            <a:r>
              <a:rPr lang="el-GR" sz="3600" dirty="0"/>
              <a:t/>
            </a:r>
            <a:br>
              <a:rPr lang="el-GR" sz="3600" dirty="0"/>
            </a:br>
            <a:endParaRPr lang="el-GR" sz="3600" dirty="0"/>
          </a:p>
        </p:txBody>
      </p:sp>
      <p:sp>
        <p:nvSpPr>
          <p:cNvPr id="3" name="Content Placeholder 2"/>
          <p:cNvSpPr>
            <a:spLocks noGrp="1"/>
          </p:cNvSpPr>
          <p:nvPr>
            <p:ph idx="1"/>
          </p:nvPr>
        </p:nvSpPr>
        <p:spPr>
          <a:xfrm>
            <a:off x="1104293" y="2757487"/>
            <a:ext cx="9582757" cy="3790949"/>
          </a:xfrm>
        </p:spPr>
        <p:txBody>
          <a:bodyPr>
            <a:noAutofit/>
          </a:bodyPr>
          <a:lstStyle/>
          <a:p>
            <a:r>
              <a:rPr lang="el-GR" sz="1600" b="1" dirty="0"/>
              <a:t>Φυσιολογία της </a:t>
            </a:r>
            <a:r>
              <a:rPr lang="el-GR" sz="1600" b="1" dirty="0" err="1"/>
              <a:t>οξεοβασικής</a:t>
            </a:r>
            <a:r>
              <a:rPr lang="el-GR" sz="1600" b="1" dirty="0"/>
              <a:t> ισορροπίας - Ποια είναι η σημασία της για την κυτταρική λειτουργία;</a:t>
            </a:r>
          </a:p>
          <a:p>
            <a:pPr algn="r"/>
            <a:r>
              <a:rPr lang="el-GR" sz="1600" dirty="0"/>
              <a:t>Σ. Μιχαήλ</a:t>
            </a:r>
          </a:p>
          <a:p>
            <a:r>
              <a:rPr lang="el-GR" sz="1600" b="1" dirty="0"/>
              <a:t>Ποια είναι η λειτουργία των ρυθμιστικών διαλυμάτων στον οργανισμό και ποια η συμβολή τους στη ρύθμιση της </a:t>
            </a:r>
            <a:r>
              <a:rPr lang="el-GR" sz="1600" b="1" dirty="0" err="1"/>
              <a:t>οξεοβασικής</a:t>
            </a:r>
            <a:r>
              <a:rPr lang="el-GR" sz="1600" b="1" dirty="0"/>
              <a:t> ισορροπίας;</a:t>
            </a:r>
          </a:p>
          <a:p>
            <a:pPr algn="r"/>
            <a:r>
              <a:rPr lang="el-GR" sz="1600" dirty="0"/>
              <a:t>Ε. </a:t>
            </a:r>
            <a:r>
              <a:rPr lang="el-GR" sz="1600" dirty="0" err="1"/>
              <a:t>Φράγγου</a:t>
            </a:r>
            <a:endParaRPr lang="el-GR" sz="1600" dirty="0"/>
          </a:p>
          <a:p>
            <a:r>
              <a:rPr lang="el-GR" sz="1600" b="1" dirty="0"/>
              <a:t>Ποια είναι η απάντηση του νεφρού σε ένα φορτίο οξέος ή βάσης;</a:t>
            </a:r>
          </a:p>
          <a:p>
            <a:pPr algn="r"/>
            <a:r>
              <a:rPr lang="el-GR" sz="1600" dirty="0"/>
              <a:t>Ε. Κασιμάτης</a:t>
            </a:r>
          </a:p>
          <a:p>
            <a:r>
              <a:rPr lang="el-GR" sz="1600" b="1" dirty="0"/>
              <a:t>Ποια είναι η σημασία του πνεύμονα ως </a:t>
            </a:r>
            <a:r>
              <a:rPr lang="el-GR" sz="1600" b="1" dirty="0" err="1"/>
              <a:t>αντιρροπιστικού</a:t>
            </a:r>
            <a:r>
              <a:rPr lang="el-GR" sz="1600" b="1" dirty="0"/>
              <a:t> οργάνου στην </a:t>
            </a:r>
            <a:r>
              <a:rPr lang="el-GR" sz="1600" b="1" dirty="0" err="1"/>
              <a:t>οξεοβασική</a:t>
            </a:r>
            <a:r>
              <a:rPr lang="el-GR" sz="1600" b="1" dirty="0"/>
              <a:t> ισορροπία;</a:t>
            </a:r>
          </a:p>
          <a:p>
            <a:pPr algn="r"/>
            <a:r>
              <a:rPr lang="el-GR" sz="1600" dirty="0"/>
              <a:t>Δ. </a:t>
            </a:r>
            <a:r>
              <a:rPr lang="el-GR" sz="1600" dirty="0" err="1"/>
              <a:t>Λαγονίδης</a:t>
            </a:r>
            <a:endParaRPr lang="el-GR" sz="1600" dirty="0"/>
          </a:p>
          <a:p>
            <a:endParaRPr lang="el-GR" sz="1600" dirty="0"/>
          </a:p>
          <a:p>
            <a:r>
              <a:rPr lang="el-GR" sz="1600" dirty="0"/>
              <a:t>Σχόλια - Παραδείγματα: Π. </a:t>
            </a:r>
            <a:r>
              <a:rPr lang="el-GR" sz="1600" dirty="0" err="1"/>
              <a:t>Πασαδάκης</a:t>
            </a:r>
            <a:endParaRPr lang="el-GR" sz="1600" dirty="0"/>
          </a:p>
          <a:p>
            <a:endParaRPr lang="el-GR" sz="1600" dirty="0"/>
          </a:p>
        </p:txBody>
      </p:sp>
      <p:sp>
        <p:nvSpPr>
          <p:cNvPr id="4" name="Content Placeholder 2"/>
          <p:cNvSpPr txBox="1">
            <a:spLocks/>
          </p:cNvSpPr>
          <p:nvPr/>
        </p:nvSpPr>
        <p:spPr>
          <a:xfrm>
            <a:off x="1099381" y="2752575"/>
            <a:ext cx="9582757" cy="379094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l-GR" sz="1600" b="1" dirty="0" smtClean="0">
                <a:solidFill>
                  <a:srgbClr val="FFFF00"/>
                </a:solidFill>
              </a:rPr>
              <a:t>Φυσιολογία</a:t>
            </a:r>
            <a:r>
              <a:rPr lang="el-GR" sz="1600" b="1" dirty="0" smtClean="0"/>
              <a:t> της οξεοβασικής ισορροπίας - Ποια είναι η σημασία της για την </a:t>
            </a:r>
            <a:r>
              <a:rPr lang="el-GR" sz="1600" b="1" dirty="0" smtClean="0">
                <a:solidFill>
                  <a:srgbClr val="FFFF00"/>
                </a:solidFill>
              </a:rPr>
              <a:t>κυτταρική λειτουργία;</a:t>
            </a:r>
          </a:p>
          <a:p>
            <a:pPr algn="r"/>
            <a:r>
              <a:rPr lang="el-GR" sz="1600" dirty="0" smtClean="0"/>
              <a:t>Σ. Μιχαήλ</a:t>
            </a:r>
          </a:p>
          <a:p>
            <a:r>
              <a:rPr lang="el-GR" sz="1600" b="1" dirty="0" smtClean="0"/>
              <a:t>Ποια είναι η </a:t>
            </a:r>
            <a:r>
              <a:rPr lang="el-GR" sz="1600" b="1" dirty="0" smtClean="0">
                <a:solidFill>
                  <a:srgbClr val="FFFF00"/>
                </a:solidFill>
              </a:rPr>
              <a:t>λειτουργία των ρυθμιστικών διαλυμάτων </a:t>
            </a:r>
            <a:r>
              <a:rPr lang="el-GR" sz="1600" b="1" dirty="0" smtClean="0"/>
              <a:t>στον οργανισμό και ποια η συμβολή τους στη ρύθμιση της οξεοβασικής ισορροπίας;</a:t>
            </a:r>
          </a:p>
          <a:p>
            <a:pPr algn="r"/>
            <a:r>
              <a:rPr lang="el-GR" sz="1600" dirty="0" smtClean="0"/>
              <a:t>Ε. Φράγγου</a:t>
            </a:r>
          </a:p>
          <a:p>
            <a:r>
              <a:rPr lang="el-GR" sz="1600" b="1" dirty="0" smtClean="0"/>
              <a:t>Ποια είναι η </a:t>
            </a:r>
            <a:r>
              <a:rPr lang="el-GR" sz="1600" b="1" dirty="0" smtClean="0">
                <a:solidFill>
                  <a:srgbClr val="FFFF00"/>
                </a:solidFill>
              </a:rPr>
              <a:t>απάντηση του νεφρού </a:t>
            </a:r>
            <a:r>
              <a:rPr lang="el-GR" sz="1600" b="1" dirty="0" smtClean="0"/>
              <a:t>σε ένα φορτίο οξέος ή βάσης;</a:t>
            </a:r>
          </a:p>
          <a:p>
            <a:pPr algn="r"/>
            <a:r>
              <a:rPr lang="el-GR" sz="1600" dirty="0" smtClean="0"/>
              <a:t>Ε. Κασιμάτης</a:t>
            </a:r>
          </a:p>
          <a:p>
            <a:r>
              <a:rPr lang="el-GR" sz="1600" b="1" dirty="0" smtClean="0"/>
              <a:t>Ποια είναι η </a:t>
            </a:r>
            <a:r>
              <a:rPr lang="el-GR" sz="1600" b="1" dirty="0" smtClean="0">
                <a:solidFill>
                  <a:srgbClr val="FFFF00"/>
                </a:solidFill>
              </a:rPr>
              <a:t>σημασία του πνεύμονα </a:t>
            </a:r>
            <a:r>
              <a:rPr lang="el-GR" sz="1600" b="1" dirty="0" smtClean="0"/>
              <a:t>ως αντιρροπιστικού οργάνου στην οξεοβασική ισορροπία;</a:t>
            </a:r>
          </a:p>
          <a:p>
            <a:pPr algn="r"/>
            <a:r>
              <a:rPr lang="el-GR" sz="1600" dirty="0" smtClean="0"/>
              <a:t>Δ. Λαγονίδης</a:t>
            </a:r>
          </a:p>
          <a:p>
            <a:endParaRPr lang="el-GR" sz="1600" dirty="0" smtClean="0"/>
          </a:p>
          <a:p>
            <a:r>
              <a:rPr lang="el-GR" sz="1600" dirty="0" smtClean="0"/>
              <a:t>Σχόλια - Παραδείγματα: Π. Πασαδάκης</a:t>
            </a:r>
          </a:p>
          <a:p>
            <a:endParaRPr lang="el-GR" sz="1600" dirty="0"/>
          </a:p>
        </p:txBody>
      </p:sp>
    </p:spTree>
    <p:extLst>
      <p:ext uri="{BB962C8B-B14F-4D97-AF65-F5344CB8AC3E}">
        <p14:creationId xmlns:p14="http://schemas.microsoft.com/office/powerpoint/2010/main" val="110791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rgbClr val="C00000"/>
                </a:solidFill>
              </a:rPr>
              <a:t>SODIUM, CHLORIDE, AND WATER BALANCE</a:t>
            </a:r>
            <a:endParaRPr lang="el-GR" b="1" dirty="0">
              <a:solidFill>
                <a:srgbClr val="C00000"/>
              </a:solidFill>
            </a:endParaRPr>
          </a:p>
        </p:txBody>
      </p:sp>
      <p:pic>
        <p:nvPicPr>
          <p:cNvPr id="4" name="Picture 3"/>
          <p:cNvPicPr>
            <a:picLocks noChangeAspect="1"/>
          </p:cNvPicPr>
          <p:nvPr/>
        </p:nvPicPr>
        <p:blipFill>
          <a:blip r:embed="rId2"/>
          <a:stretch>
            <a:fillRect/>
          </a:stretch>
        </p:blipFill>
        <p:spPr>
          <a:xfrm>
            <a:off x="646112" y="1755464"/>
            <a:ext cx="5203507" cy="4942516"/>
          </a:xfrm>
          <a:prstGeom prst="rect">
            <a:avLst/>
          </a:prstGeom>
        </p:spPr>
      </p:pic>
      <p:sp>
        <p:nvSpPr>
          <p:cNvPr id="5" name="Rectangle 4"/>
          <p:cNvSpPr/>
          <p:nvPr/>
        </p:nvSpPr>
        <p:spPr>
          <a:xfrm>
            <a:off x="6316542" y="1453138"/>
            <a:ext cx="5070619" cy="400110"/>
          </a:xfrm>
          <a:prstGeom prst="rect">
            <a:avLst/>
          </a:prstGeom>
        </p:spPr>
        <p:txBody>
          <a:bodyPr wrap="none">
            <a:spAutoFit/>
          </a:bodyPr>
          <a:lstStyle/>
          <a:p>
            <a:r>
              <a:rPr lang="en-US" sz="2000" b="1" dirty="0">
                <a:solidFill>
                  <a:srgbClr val="C00000"/>
                </a:solidFill>
              </a:rPr>
              <a:t>The Antidiuretic Hormone (ADH) System</a:t>
            </a:r>
            <a:endParaRPr lang="el-GR" sz="2000" b="1" dirty="0">
              <a:solidFill>
                <a:srgbClr val="C00000"/>
              </a:solidFill>
            </a:endParaRPr>
          </a:p>
        </p:txBody>
      </p:sp>
      <p:pic>
        <p:nvPicPr>
          <p:cNvPr id="6" name="Picture 5"/>
          <p:cNvPicPr>
            <a:picLocks noChangeAspect="1"/>
          </p:cNvPicPr>
          <p:nvPr/>
        </p:nvPicPr>
        <p:blipFill>
          <a:blip r:embed="rId3"/>
          <a:stretch>
            <a:fillRect/>
          </a:stretch>
        </p:blipFill>
        <p:spPr>
          <a:xfrm>
            <a:off x="6316542" y="1899496"/>
            <a:ext cx="4102708" cy="4654451"/>
          </a:xfrm>
          <a:prstGeom prst="rect">
            <a:avLst/>
          </a:prstGeom>
        </p:spPr>
      </p:pic>
    </p:spTree>
    <p:extLst>
      <p:ext uri="{BB962C8B-B14F-4D97-AF65-F5344CB8AC3E}">
        <p14:creationId xmlns:p14="http://schemas.microsoft.com/office/powerpoint/2010/main" val="33329700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rgbClr val="C00000"/>
                </a:solidFill>
              </a:rPr>
              <a:t>The Renin-Angiotensin-Aldosterone System</a:t>
            </a:r>
            <a:endParaRPr lang="el-GR" b="1" dirty="0">
              <a:solidFill>
                <a:srgbClr val="C00000"/>
              </a:solidFill>
            </a:endParaRPr>
          </a:p>
        </p:txBody>
      </p:sp>
      <p:pic>
        <p:nvPicPr>
          <p:cNvPr id="4" name="Picture 3"/>
          <p:cNvPicPr>
            <a:picLocks noChangeAspect="1"/>
          </p:cNvPicPr>
          <p:nvPr/>
        </p:nvPicPr>
        <p:blipFill>
          <a:blip r:embed="rId2"/>
          <a:stretch>
            <a:fillRect/>
          </a:stretch>
        </p:blipFill>
        <p:spPr>
          <a:xfrm>
            <a:off x="1678419" y="1853248"/>
            <a:ext cx="8835162" cy="4339162"/>
          </a:xfrm>
          <a:prstGeom prst="rect">
            <a:avLst/>
          </a:prstGeom>
        </p:spPr>
      </p:pic>
    </p:spTree>
    <p:extLst>
      <p:ext uri="{BB962C8B-B14F-4D97-AF65-F5344CB8AC3E}">
        <p14:creationId xmlns:p14="http://schemas.microsoft.com/office/powerpoint/2010/main" val="17180209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46112" y="452718"/>
            <a:ext cx="9732328" cy="1400530"/>
          </a:xfrm>
        </p:spPr>
        <p:txBody>
          <a:bodyPr/>
          <a:lstStyle/>
          <a:p>
            <a:r>
              <a:rPr lang="en-US" sz="3600" b="1" dirty="0">
                <a:solidFill>
                  <a:srgbClr val="C00000"/>
                </a:solidFill>
              </a:rPr>
              <a:t>Effects of Alterations in Extracellular </a:t>
            </a:r>
            <a:r>
              <a:rPr lang="el-GR" sz="3600" b="1" dirty="0" smtClean="0">
                <a:solidFill>
                  <a:srgbClr val="C00000"/>
                </a:solidFill>
              </a:rPr>
              <a:t>Να</a:t>
            </a:r>
            <a:r>
              <a:rPr lang="en-US" sz="3600" b="1" dirty="0" smtClean="0">
                <a:solidFill>
                  <a:srgbClr val="C00000"/>
                </a:solidFill>
              </a:rPr>
              <a:t> </a:t>
            </a:r>
            <a:r>
              <a:rPr lang="en-US" sz="3600" b="1" dirty="0">
                <a:solidFill>
                  <a:srgbClr val="C00000"/>
                </a:solidFill>
              </a:rPr>
              <a:t>Concentration in RBC, Body Cell, </a:t>
            </a:r>
            <a:r>
              <a:rPr lang="el-GR" sz="3600" b="1" dirty="0" smtClean="0">
                <a:solidFill>
                  <a:srgbClr val="C00000"/>
                </a:solidFill>
              </a:rPr>
              <a:t>&amp;</a:t>
            </a:r>
            <a:r>
              <a:rPr lang="en-US" sz="3600" b="1" dirty="0" smtClean="0">
                <a:solidFill>
                  <a:srgbClr val="C00000"/>
                </a:solidFill>
              </a:rPr>
              <a:t> </a:t>
            </a:r>
            <a:r>
              <a:rPr lang="en-US" sz="3600" b="1" dirty="0">
                <a:solidFill>
                  <a:srgbClr val="C00000"/>
                </a:solidFill>
              </a:rPr>
              <a:t>Neuron</a:t>
            </a:r>
            <a:endParaRPr lang="el-GR" sz="3600" b="1" dirty="0">
              <a:solidFill>
                <a:srgbClr val="C00000"/>
              </a:solidFill>
            </a:endParaRPr>
          </a:p>
        </p:txBody>
      </p:sp>
      <p:pic>
        <p:nvPicPr>
          <p:cNvPr id="4" name="Picture 3"/>
          <p:cNvPicPr>
            <a:picLocks noChangeAspect="1"/>
          </p:cNvPicPr>
          <p:nvPr/>
        </p:nvPicPr>
        <p:blipFill>
          <a:blip r:embed="rId3"/>
          <a:stretch>
            <a:fillRect/>
          </a:stretch>
        </p:blipFill>
        <p:spPr>
          <a:xfrm>
            <a:off x="3284220" y="1668098"/>
            <a:ext cx="5623560" cy="5189902"/>
          </a:xfrm>
          <a:prstGeom prst="rect">
            <a:avLst/>
          </a:prstGeom>
        </p:spPr>
      </p:pic>
    </p:spTree>
    <p:extLst>
      <p:ext uri="{BB962C8B-B14F-4D97-AF65-F5344CB8AC3E}">
        <p14:creationId xmlns:p14="http://schemas.microsoft.com/office/powerpoint/2010/main" val="26289332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pic>
        <p:nvPicPr>
          <p:cNvPr id="5" name="Picture 4"/>
          <p:cNvPicPr>
            <a:picLocks noChangeAspect="1"/>
          </p:cNvPicPr>
          <p:nvPr/>
        </p:nvPicPr>
        <p:blipFill>
          <a:blip r:embed="rId2"/>
          <a:stretch>
            <a:fillRect/>
          </a:stretch>
        </p:blipFill>
        <p:spPr>
          <a:xfrm>
            <a:off x="166687" y="120650"/>
            <a:ext cx="11858625" cy="6543675"/>
          </a:xfrm>
          <a:prstGeom prst="rect">
            <a:avLst/>
          </a:prstGeom>
        </p:spPr>
      </p:pic>
      <p:sp>
        <p:nvSpPr>
          <p:cNvPr id="6" name="TextBox 5"/>
          <p:cNvSpPr txBox="1"/>
          <p:nvPr/>
        </p:nvSpPr>
        <p:spPr>
          <a:xfrm>
            <a:off x="326072" y="120650"/>
            <a:ext cx="4693529" cy="707886"/>
          </a:xfrm>
          <a:prstGeom prst="rect">
            <a:avLst/>
          </a:prstGeom>
          <a:noFill/>
        </p:spPr>
        <p:txBody>
          <a:bodyPr wrap="none" rtlCol="0">
            <a:spAutoFit/>
          </a:bodyPr>
          <a:lstStyle/>
          <a:p>
            <a:r>
              <a:rPr lang="el-GR" sz="4000" b="1" dirty="0" smtClean="0">
                <a:solidFill>
                  <a:schemeClr val="bg1"/>
                </a:solidFill>
                <a:latin typeface="Calibri" panose="020F0502020204030204" pitchFamily="34" charset="0"/>
                <a:cs typeface="Calibri" panose="020F0502020204030204" pitchFamily="34" charset="0"/>
              </a:rPr>
              <a:t>ΑΝΤΛΙΑ Να-Κ-Α</a:t>
            </a:r>
            <a:r>
              <a:rPr lang="en-US" sz="4000" b="1" dirty="0" err="1" smtClean="0">
                <a:solidFill>
                  <a:schemeClr val="bg1"/>
                </a:solidFill>
                <a:latin typeface="Calibri" panose="020F0502020204030204" pitchFamily="34" charset="0"/>
                <a:cs typeface="Calibri" panose="020F0502020204030204" pitchFamily="34" charset="0"/>
              </a:rPr>
              <a:t>TPase</a:t>
            </a:r>
            <a:endParaRPr lang="el-GR" sz="4000" b="1" dirty="0">
              <a:solidFill>
                <a:schemeClr val="bg1"/>
              </a:solidFill>
              <a:latin typeface="Calibri" panose="020F0502020204030204" pitchFamily="34" charset="0"/>
              <a:cs typeface="Calibri" panose="020F0502020204030204" pitchFamily="34" charset="0"/>
            </a:endParaRPr>
          </a:p>
        </p:txBody>
      </p:sp>
      <p:pic>
        <p:nvPicPr>
          <p:cNvPr id="1028" name="Picture 4" descr="C:\Users\ppass\AppData\Roaming\PixelMetrics\CaptureWiz\Temp\4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859" y="6078996"/>
            <a:ext cx="22479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ppass\AppData\Roaming\PixelMetrics\CaptureWiz\Temp\4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4587" y="6078996"/>
            <a:ext cx="2257425" cy="6381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ppass\AppData\Roaming\PixelMetrics\CaptureWiz\Temp\4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8856" y="6088520"/>
            <a:ext cx="2343150" cy="62865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0" y="6088520"/>
            <a:ext cx="12192000" cy="646331"/>
          </a:xfrm>
          <a:prstGeom prst="rect">
            <a:avLst/>
          </a:prstGeom>
          <a:solidFill>
            <a:srgbClr val="FFFF00"/>
          </a:solidFill>
        </p:spPr>
        <p:txBody>
          <a:bodyPr wrap="square" rtlCol="0">
            <a:spAutoFit/>
          </a:bodyPr>
          <a:lstStyle/>
          <a:p>
            <a:pPr lvl="0" algn="ctr">
              <a:lnSpc>
                <a:spcPct val="150000"/>
              </a:lnSpc>
              <a:spcBef>
                <a:spcPct val="0"/>
              </a:spcBef>
            </a:pPr>
            <a:r>
              <a:rPr lang="el-GR" altLang="el-GR" sz="2400" b="1" dirty="0" smtClean="0">
                <a:solidFill>
                  <a:srgbClr val="C00000"/>
                </a:solidFill>
                <a:latin typeface="Calibri" panose="020F0502020204030204" pitchFamily="34" charset="0"/>
                <a:cs typeface="Calibri" panose="020F0502020204030204" pitchFamily="34" charset="0"/>
              </a:rPr>
              <a:t>Λειτουργίες βασικές </a:t>
            </a:r>
            <a:r>
              <a:rPr lang="el-GR" altLang="el-GR" sz="2400" b="1" dirty="0">
                <a:solidFill>
                  <a:srgbClr val="C00000"/>
                </a:solidFill>
                <a:latin typeface="Calibri" panose="020F0502020204030204" pitchFamily="34" charset="0"/>
                <a:cs typeface="Calibri" panose="020F0502020204030204" pitchFamily="34" charset="0"/>
              </a:rPr>
              <a:t>για την </a:t>
            </a:r>
            <a:r>
              <a:rPr lang="el-GR" altLang="el-GR" sz="2400" b="1" dirty="0" smtClean="0">
                <a:solidFill>
                  <a:srgbClr val="C00000"/>
                </a:solidFill>
                <a:latin typeface="Calibri" panose="020F0502020204030204" pitchFamily="34" charset="0"/>
                <a:cs typeface="Calibri" panose="020F0502020204030204" pitchFamily="34" charset="0"/>
              </a:rPr>
              <a:t>επιβίωση του κυττάρου, που «αδρανοποιούνται» </a:t>
            </a:r>
            <a:r>
              <a:rPr lang="el-GR" altLang="el-GR" sz="2400" b="1" dirty="0">
                <a:solidFill>
                  <a:srgbClr val="C00000"/>
                </a:solidFill>
                <a:latin typeface="Calibri" panose="020F0502020204030204" pitchFamily="34" charset="0"/>
                <a:cs typeface="Calibri" panose="020F0502020204030204" pitchFamily="34" charset="0"/>
              </a:rPr>
              <a:t>σε οξέωση</a:t>
            </a:r>
          </a:p>
        </p:txBody>
      </p:sp>
      <p:sp>
        <p:nvSpPr>
          <p:cNvPr id="7" name="Rectangle 6"/>
          <p:cNvSpPr/>
          <p:nvPr/>
        </p:nvSpPr>
        <p:spPr>
          <a:xfrm>
            <a:off x="384417" y="590348"/>
            <a:ext cx="4444439" cy="553998"/>
          </a:xfrm>
          <a:prstGeom prst="rect">
            <a:avLst/>
          </a:prstGeom>
        </p:spPr>
        <p:txBody>
          <a:bodyPr wrap="square">
            <a:spAutoFit/>
          </a:bodyPr>
          <a:lstStyle/>
          <a:p>
            <a:pPr lvl="0">
              <a:lnSpc>
                <a:spcPct val="150000"/>
              </a:lnSpc>
              <a:spcBef>
                <a:spcPct val="0"/>
              </a:spcBef>
            </a:pPr>
            <a:r>
              <a:rPr lang="el-GR" altLang="el-GR" sz="2000" b="1" dirty="0" smtClean="0">
                <a:solidFill>
                  <a:srgbClr val="000000"/>
                </a:solidFill>
                <a:latin typeface="Calibri" panose="020F0502020204030204" pitchFamily="34" charset="0"/>
                <a:cs typeface="Calibri" panose="020F0502020204030204" pitchFamily="34" charset="0"/>
              </a:rPr>
              <a:t>Δημιουργεί Ηλεκτροχημικά Δυναμικά</a:t>
            </a:r>
            <a:endParaRPr lang="el-GR" altLang="el-GR" sz="20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353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par>
                          <p:cTn id="8" fill="hold">
                            <p:stCondLst>
                              <p:cond delay="1000"/>
                            </p:stCondLst>
                            <p:childTnLst>
                              <p:par>
                                <p:cTn id="9" presetID="10" presetClass="entr" presetSubtype="0" fill="hold" nodeType="afterEffect">
                                  <p:stCondLst>
                                    <p:cond delay="250"/>
                                  </p:stCondLst>
                                  <p:childTnLst>
                                    <p:set>
                                      <p:cBhvr>
                                        <p:cTn id="10" dur="1" fill="hold">
                                          <p:stCondLst>
                                            <p:cond delay="0"/>
                                          </p:stCondLst>
                                        </p:cTn>
                                        <p:tgtEl>
                                          <p:spTgt spid="1030"/>
                                        </p:tgtEl>
                                        <p:attrNameLst>
                                          <p:attrName>style.visibility</p:attrName>
                                        </p:attrNameLst>
                                      </p:cBhvr>
                                      <p:to>
                                        <p:strVal val="visible"/>
                                      </p:to>
                                    </p:set>
                                    <p:animEffect transition="in" filter="fade">
                                      <p:cBhvr>
                                        <p:cTn id="11" dur="500"/>
                                        <p:tgtEl>
                                          <p:spTgt spid="1030"/>
                                        </p:tgtEl>
                                      </p:cBhvr>
                                    </p:animEffect>
                                  </p:childTnLst>
                                </p:cTn>
                              </p:par>
                            </p:childTnLst>
                          </p:cTn>
                        </p:par>
                        <p:par>
                          <p:cTn id="12" fill="hold">
                            <p:stCondLst>
                              <p:cond delay="1750"/>
                            </p:stCondLst>
                            <p:childTnLst>
                              <p:par>
                                <p:cTn id="13" presetID="10" presetClass="entr" presetSubtype="0" fill="hold" nodeType="afterEffect">
                                  <p:stCondLst>
                                    <p:cond delay="250"/>
                                  </p:stCondLst>
                                  <p:childTnLst>
                                    <p:set>
                                      <p:cBhvr>
                                        <p:cTn id="14" dur="1" fill="hold">
                                          <p:stCondLst>
                                            <p:cond delay="0"/>
                                          </p:stCondLst>
                                        </p:cTn>
                                        <p:tgtEl>
                                          <p:spTgt spid="1032"/>
                                        </p:tgtEl>
                                        <p:attrNameLst>
                                          <p:attrName>style.visibility</p:attrName>
                                        </p:attrNameLst>
                                      </p:cBhvr>
                                      <p:to>
                                        <p:strVal val="visible"/>
                                      </p:to>
                                    </p:set>
                                    <p:animEffect transition="in" filter="fade">
                                      <p:cBhvr>
                                        <p:cTn id="15" dur="500"/>
                                        <p:tgtEl>
                                          <p:spTgt spid="1032"/>
                                        </p:tgtEl>
                                      </p:cBhvr>
                                    </p:animEffect>
                                  </p:childTnLst>
                                </p:cTn>
                              </p:par>
                            </p:childTnLst>
                          </p:cTn>
                        </p:par>
                        <p:par>
                          <p:cTn id="16" fill="hold">
                            <p:stCondLst>
                              <p:cond delay="2500"/>
                            </p:stCondLst>
                            <p:childTnLst>
                              <p:par>
                                <p:cTn id="17" presetID="10" presetClass="entr" presetSubtype="0" fill="hold" grpId="0" nodeType="afterEffect">
                                  <p:stCondLst>
                                    <p:cond delay="10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l-GR" dirty="0"/>
          </a:p>
        </p:txBody>
      </p:sp>
      <p:sp>
        <p:nvSpPr>
          <p:cNvPr id="2" name="Content Placeholder 1"/>
          <p:cNvSpPr>
            <a:spLocks noGrp="1"/>
          </p:cNvSpPr>
          <p:nvPr>
            <p:ph idx="1"/>
          </p:nvPr>
        </p:nvSpPr>
        <p:spPr/>
        <p:txBody>
          <a:bodyPr/>
          <a:lstStyle/>
          <a:p>
            <a:endParaRPr lang="el-GR"/>
          </a:p>
        </p:txBody>
      </p:sp>
      <p:pic>
        <p:nvPicPr>
          <p:cNvPr id="20482" name="Picture 2" descr="Αποτέλεσμα εικόνας για Na K pu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590549"/>
            <a:ext cx="10363200" cy="602238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30055" y="119390"/>
            <a:ext cx="5111143" cy="523220"/>
          </a:xfrm>
          <a:prstGeom prst="rect">
            <a:avLst/>
          </a:prstGeom>
        </p:spPr>
        <p:txBody>
          <a:bodyPr wrap="none">
            <a:spAutoFit/>
          </a:bodyPr>
          <a:lstStyle/>
          <a:p>
            <a:r>
              <a:rPr lang="en-US" sz="2800" b="1" dirty="0" smtClean="0">
                <a:latin typeface="Calibri" panose="020F0502020204030204" pitchFamily="34" charset="0"/>
                <a:cs typeface="Calibri" panose="020F0502020204030204" pitchFamily="34" charset="0"/>
              </a:rPr>
              <a:t>Sodium-Potassium-Proton  </a:t>
            </a:r>
            <a:r>
              <a:rPr lang="en-US" sz="2800" b="1" dirty="0">
                <a:latin typeface="Calibri" panose="020F0502020204030204" pitchFamily="34" charset="0"/>
                <a:cs typeface="Calibri" panose="020F0502020204030204" pitchFamily="34" charset="0"/>
              </a:rPr>
              <a:t>Pump</a:t>
            </a:r>
            <a:endParaRPr lang="el-GR" sz="2800" b="1" dirty="0">
              <a:latin typeface="Calibri" panose="020F0502020204030204" pitchFamily="34" charset="0"/>
              <a:cs typeface="Calibri" panose="020F0502020204030204" pitchFamily="34" charset="0"/>
            </a:endParaRPr>
          </a:p>
        </p:txBody>
      </p:sp>
      <p:sp>
        <p:nvSpPr>
          <p:cNvPr id="4" name="TextBox 3"/>
          <p:cNvSpPr txBox="1"/>
          <p:nvPr/>
        </p:nvSpPr>
        <p:spPr>
          <a:xfrm>
            <a:off x="411480" y="4038600"/>
            <a:ext cx="1627369" cy="369332"/>
          </a:xfrm>
          <a:prstGeom prst="rect">
            <a:avLst/>
          </a:prstGeom>
          <a:noFill/>
        </p:spPr>
        <p:txBody>
          <a:bodyPr wrap="none" rtlCol="0">
            <a:spAutoFit/>
          </a:bodyPr>
          <a:lstStyle/>
          <a:p>
            <a:r>
              <a:rPr lang="en-US" dirty="0" smtClean="0"/>
              <a:t>Cell Membrane</a:t>
            </a:r>
            <a:endParaRPr lang="el-GR" dirty="0"/>
          </a:p>
        </p:txBody>
      </p:sp>
      <p:sp>
        <p:nvSpPr>
          <p:cNvPr id="10" name="TextBox 9"/>
          <p:cNvSpPr txBox="1"/>
          <p:nvPr/>
        </p:nvSpPr>
        <p:spPr>
          <a:xfrm>
            <a:off x="495300" y="4992858"/>
            <a:ext cx="902811" cy="369332"/>
          </a:xfrm>
          <a:prstGeom prst="rect">
            <a:avLst/>
          </a:prstGeom>
          <a:noFill/>
        </p:spPr>
        <p:txBody>
          <a:bodyPr wrap="none" rtlCol="0">
            <a:spAutoFit/>
          </a:bodyPr>
          <a:lstStyle/>
          <a:p>
            <a:r>
              <a:rPr lang="en-US" dirty="0" smtClean="0"/>
              <a:t>Outside</a:t>
            </a:r>
            <a:endParaRPr lang="el-GR" dirty="0"/>
          </a:p>
        </p:txBody>
      </p:sp>
      <p:sp>
        <p:nvSpPr>
          <p:cNvPr id="11" name="TextBox 10"/>
          <p:cNvSpPr txBox="1"/>
          <p:nvPr/>
        </p:nvSpPr>
        <p:spPr>
          <a:xfrm>
            <a:off x="495300" y="2935458"/>
            <a:ext cx="748923" cy="369332"/>
          </a:xfrm>
          <a:prstGeom prst="rect">
            <a:avLst/>
          </a:prstGeom>
          <a:noFill/>
        </p:spPr>
        <p:txBody>
          <a:bodyPr wrap="none" rtlCol="0">
            <a:spAutoFit/>
          </a:bodyPr>
          <a:lstStyle/>
          <a:p>
            <a:r>
              <a:rPr lang="en-US" dirty="0" smtClean="0"/>
              <a:t>Inside</a:t>
            </a:r>
            <a:endParaRPr lang="el-GR" dirty="0"/>
          </a:p>
        </p:txBody>
      </p:sp>
    </p:spTree>
    <p:extLst>
      <p:ext uri="{BB962C8B-B14F-4D97-AF65-F5344CB8AC3E}">
        <p14:creationId xmlns:p14="http://schemas.microsoft.com/office/powerpoint/2010/main" val="6194991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pic>
        <p:nvPicPr>
          <p:cNvPr id="6" name="Picture 5"/>
          <p:cNvPicPr>
            <a:picLocks noChangeAspect="1"/>
          </p:cNvPicPr>
          <p:nvPr/>
        </p:nvPicPr>
        <p:blipFill>
          <a:blip r:embed="rId2"/>
          <a:stretch>
            <a:fillRect/>
          </a:stretch>
        </p:blipFill>
        <p:spPr>
          <a:xfrm>
            <a:off x="646112" y="452718"/>
            <a:ext cx="8840788" cy="6016904"/>
          </a:xfrm>
          <a:prstGeom prst="rect">
            <a:avLst/>
          </a:prstGeom>
        </p:spPr>
      </p:pic>
    </p:spTree>
    <p:extLst>
      <p:ext uri="{BB962C8B-B14F-4D97-AF65-F5344CB8AC3E}">
        <p14:creationId xmlns:p14="http://schemas.microsoft.com/office/powerpoint/2010/main" val="27567874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grpSp>
        <p:nvGrpSpPr>
          <p:cNvPr id="8" name="Group 7"/>
          <p:cNvGrpSpPr/>
          <p:nvPr/>
        </p:nvGrpSpPr>
        <p:grpSpPr>
          <a:xfrm>
            <a:off x="914400" y="160020"/>
            <a:ext cx="10107930" cy="6661468"/>
            <a:chOff x="721157" y="0"/>
            <a:chExt cx="10107930" cy="6858000"/>
          </a:xfrm>
        </p:grpSpPr>
        <p:pic>
          <p:nvPicPr>
            <p:cNvPr id="4" name="Picture 3"/>
            <p:cNvPicPr>
              <a:picLocks noChangeAspect="1"/>
            </p:cNvPicPr>
            <p:nvPr/>
          </p:nvPicPr>
          <p:blipFill>
            <a:blip r:embed="rId2"/>
            <a:stretch>
              <a:fillRect/>
            </a:stretch>
          </p:blipFill>
          <p:spPr>
            <a:xfrm>
              <a:off x="721157" y="0"/>
              <a:ext cx="10107930" cy="6858000"/>
            </a:xfrm>
            <a:prstGeom prst="rect">
              <a:avLst/>
            </a:prstGeom>
          </p:spPr>
        </p:pic>
        <p:pic>
          <p:nvPicPr>
            <p:cNvPr id="1026" name="Picture 2" descr="C:\Users\ppass\AppData\Roaming\PixelMetrics\CaptureWiz\Temp\4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115" y="5665469"/>
              <a:ext cx="9301710" cy="43053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047115" y="895409"/>
              <a:ext cx="9479915" cy="510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5" name="Rectangle 4"/>
          <p:cNvSpPr/>
          <p:nvPr/>
        </p:nvSpPr>
        <p:spPr>
          <a:xfrm>
            <a:off x="603169" y="381000"/>
            <a:ext cx="10754291" cy="646331"/>
          </a:xfrm>
          <a:prstGeom prst="rect">
            <a:avLst/>
          </a:prstGeom>
        </p:spPr>
        <p:txBody>
          <a:bodyPr wrap="none">
            <a:spAutoFit/>
          </a:bodyPr>
          <a:lstStyle/>
          <a:p>
            <a:r>
              <a:rPr lang="el-GR" sz="3600" b="1" dirty="0">
                <a:solidFill>
                  <a:srgbClr val="C00000"/>
                </a:solidFill>
                <a:latin typeface="Calibri" panose="020F0502020204030204" pitchFamily="34" charset="0"/>
                <a:cs typeface="Calibri" panose="020F0502020204030204" pitchFamily="34" charset="0"/>
              </a:rPr>
              <a:t>Σημασία των [Η</a:t>
            </a:r>
            <a:r>
              <a:rPr lang="el-GR" sz="3600" b="1" baseline="30000" dirty="0" smtClean="0">
                <a:solidFill>
                  <a:srgbClr val="C00000"/>
                </a:solidFill>
                <a:latin typeface="Calibri" panose="020F0502020204030204" pitchFamily="34" charset="0"/>
                <a:cs typeface="Calibri" panose="020F0502020204030204" pitchFamily="34" charset="0"/>
              </a:rPr>
              <a:t>+</a:t>
            </a:r>
            <a:r>
              <a:rPr lang="el-GR" sz="3600" b="1" dirty="0" smtClean="0">
                <a:solidFill>
                  <a:srgbClr val="C00000"/>
                </a:solidFill>
                <a:latin typeface="Calibri" panose="020F0502020204030204" pitchFamily="34" charset="0"/>
                <a:cs typeface="Calibri" panose="020F0502020204030204" pitchFamily="34" charset="0"/>
              </a:rPr>
              <a:t>]: παραγωγή ενέργειας κυττάρων-ATP</a:t>
            </a:r>
            <a:endParaRPr lang="el-GR" sz="36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498458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l-GR" dirty="0">
              <a:solidFill>
                <a:srgbClr val="C00000"/>
              </a:solidFill>
            </a:endParaRPr>
          </a:p>
        </p:txBody>
      </p:sp>
      <p:pic>
        <p:nvPicPr>
          <p:cNvPr id="3074" name="Picture 2" descr="C:\Users\ppass\AppData\Roaming\PixelMetrics\CaptureWiz\Temp\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85105"/>
            <a:ext cx="6755131" cy="66147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931920" y="200921"/>
            <a:ext cx="6336085" cy="1400530"/>
          </a:xfrm>
        </p:spPr>
        <p:txBody>
          <a:bodyPr/>
          <a:lstStyle/>
          <a:p>
            <a:pPr algn="r"/>
            <a:r>
              <a:rPr lang="en-US" sz="3200" b="1" dirty="0">
                <a:solidFill>
                  <a:srgbClr val="C00000"/>
                </a:solidFill>
              </a:rPr>
              <a:t>The Role of the Mitochondrion in Aerobic Respiration </a:t>
            </a:r>
            <a:endParaRPr lang="el-GR" sz="3200" b="1" dirty="0">
              <a:solidFill>
                <a:srgbClr val="C00000"/>
              </a:solidFill>
            </a:endParaRPr>
          </a:p>
        </p:txBody>
      </p:sp>
      <p:sp>
        <p:nvSpPr>
          <p:cNvPr id="4" name="Rectangle 3"/>
          <p:cNvSpPr/>
          <p:nvPr/>
        </p:nvSpPr>
        <p:spPr>
          <a:xfrm>
            <a:off x="8426646" y="1683588"/>
            <a:ext cx="1309974" cy="369332"/>
          </a:xfrm>
          <a:prstGeom prst="rect">
            <a:avLst/>
          </a:prstGeom>
        </p:spPr>
        <p:txBody>
          <a:bodyPr wrap="none">
            <a:spAutoFit/>
          </a:bodyPr>
          <a:lstStyle/>
          <a:p>
            <a:r>
              <a:rPr lang="en-US" b="1" dirty="0" smtClean="0">
                <a:solidFill>
                  <a:schemeClr val="bg1"/>
                </a:solidFill>
              </a:rPr>
              <a:t>pH = </a:t>
            </a:r>
            <a:r>
              <a:rPr lang="el-GR" b="1" dirty="0" smtClean="0">
                <a:solidFill>
                  <a:schemeClr val="bg1"/>
                </a:solidFill>
              </a:rPr>
              <a:t>7,5</a:t>
            </a:r>
            <a:r>
              <a:rPr lang="en-US" b="1" dirty="0" smtClean="0">
                <a:solidFill>
                  <a:schemeClr val="bg1"/>
                </a:solidFill>
              </a:rPr>
              <a:t>-</a:t>
            </a:r>
            <a:r>
              <a:rPr lang="el-GR" b="1" dirty="0" smtClean="0">
                <a:solidFill>
                  <a:schemeClr val="bg1"/>
                </a:solidFill>
              </a:rPr>
              <a:t>8</a:t>
            </a:r>
            <a:endParaRPr lang="el-GR" b="1" dirty="0">
              <a:solidFill>
                <a:schemeClr val="bg1"/>
              </a:solidFill>
            </a:endParaRPr>
          </a:p>
        </p:txBody>
      </p:sp>
      <p:sp>
        <p:nvSpPr>
          <p:cNvPr id="5" name="Rectangle 4"/>
          <p:cNvSpPr/>
          <p:nvPr/>
        </p:nvSpPr>
        <p:spPr>
          <a:xfrm>
            <a:off x="7344697" y="3697569"/>
            <a:ext cx="4847303" cy="646331"/>
          </a:xfrm>
          <a:prstGeom prst="rect">
            <a:avLst/>
          </a:prstGeom>
        </p:spPr>
        <p:txBody>
          <a:bodyPr wrap="square">
            <a:spAutoFit/>
          </a:bodyPr>
          <a:lstStyle/>
          <a:p>
            <a:r>
              <a:rPr lang="el-GR" b="1" dirty="0">
                <a:solidFill>
                  <a:srgbClr val="C00000"/>
                </a:solidFill>
              </a:rPr>
              <a:t>τα μιτοχόνδρια ρυθμίζουν το εσωτερικό τους pH ανεξάρτητα από το </a:t>
            </a:r>
            <a:r>
              <a:rPr lang="el-GR" b="1" dirty="0" err="1" smtClean="0">
                <a:solidFill>
                  <a:srgbClr val="C00000"/>
                </a:solidFill>
              </a:rPr>
              <a:t>pHκ</a:t>
            </a:r>
            <a:endParaRPr lang="el-GR" b="1" dirty="0">
              <a:solidFill>
                <a:srgbClr val="C00000"/>
              </a:solidFill>
            </a:endParaRPr>
          </a:p>
        </p:txBody>
      </p:sp>
      <p:sp>
        <p:nvSpPr>
          <p:cNvPr id="6" name="Rectangle 5"/>
          <p:cNvSpPr/>
          <p:nvPr/>
        </p:nvSpPr>
        <p:spPr>
          <a:xfrm>
            <a:off x="7423355" y="4972985"/>
            <a:ext cx="4413603" cy="923330"/>
          </a:xfrm>
          <a:prstGeom prst="rect">
            <a:avLst/>
          </a:prstGeom>
          <a:ln w="57150">
            <a:solidFill>
              <a:srgbClr val="FF0000"/>
            </a:solidFill>
          </a:ln>
        </p:spPr>
        <p:txBody>
          <a:bodyPr wrap="square">
            <a:spAutoFit/>
          </a:bodyPr>
          <a:lstStyle/>
          <a:p>
            <a:r>
              <a:rPr lang="el-GR" b="1" dirty="0" smtClean="0">
                <a:solidFill>
                  <a:srgbClr val="C00000"/>
                </a:solidFill>
              </a:rPr>
              <a:t>η </a:t>
            </a:r>
            <a:r>
              <a:rPr lang="el-GR" b="1" dirty="0">
                <a:solidFill>
                  <a:srgbClr val="C00000"/>
                </a:solidFill>
              </a:rPr>
              <a:t>λειτουργία όλων </a:t>
            </a:r>
            <a:r>
              <a:rPr lang="el-GR" b="1" dirty="0" smtClean="0">
                <a:solidFill>
                  <a:srgbClr val="C00000"/>
                </a:solidFill>
              </a:rPr>
              <a:t>των κυτταρικών οργανιδίων </a:t>
            </a:r>
            <a:r>
              <a:rPr lang="el-GR" b="1" dirty="0">
                <a:solidFill>
                  <a:srgbClr val="C00000"/>
                </a:solidFill>
              </a:rPr>
              <a:t>εξαρτάται από τη διατήρηση χαμηλού εσωτερικού </a:t>
            </a:r>
            <a:r>
              <a:rPr lang="el-GR" b="1" dirty="0" smtClean="0">
                <a:solidFill>
                  <a:srgbClr val="C00000"/>
                </a:solidFill>
              </a:rPr>
              <a:t>pH</a:t>
            </a:r>
            <a:endParaRPr lang="el-GR" b="1" dirty="0">
              <a:solidFill>
                <a:srgbClr val="C00000"/>
              </a:solidFill>
            </a:endParaRPr>
          </a:p>
        </p:txBody>
      </p:sp>
    </p:spTree>
    <p:extLst>
      <p:ext uri="{BB962C8B-B14F-4D97-AF65-F5344CB8AC3E}">
        <p14:creationId xmlns:p14="http://schemas.microsoft.com/office/powerpoint/2010/main" val="266134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7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250"/>
                            </p:stCondLst>
                            <p:childTnLst>
                              <p:par>
                                <p:cTn id="9" presetID="10" presetClass="entr" presetSubtype="0" fill="hold" grpId="0" nodeType="afterEffect">
                                  <p:stCondLst>
                                    <p:cond delay="7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Αποτέλεσμα εικόνας για C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 y="140617"/>
            <a:ext cx="9189720" cy="6684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4749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Text Box 3"/>
          <p:cNvSpPr txBox="1">
            <a:spLocks noChangeArrowheads="1"/>
          </p:cNvSpPr>
          <p:nvPr/>
        </p:nvSpPr>
        <p:spPr bwMode="auto">
          <a:xfrm>
            <a:off x="637953" y="1781536"/>
            <a:ext cx="5673949"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400" fontAlgn="base">
              <a:spcBef>
                <a:spcPct val="0"/>
              </a:spcBef>
              <a:spcAft>
                <a:spcPct val="0"/>
              </a:spcAft>
              <a:buNone/>
            </a:pPr>
            <a:r>
              <a:rPr lang="el-GR" altLang="el-GR" sz="2200" dirty="0">
                <a:solidFill>
                  <a:srgbClr val="000000"/>
                </a:solidFill>
                <a:latin typeface="Arial" panose="020B0604020202020204" pitchFamily="34" charset="0"/>
              </a:rPr>
              <a:t>Οι μεταβολές </a:t>
            </a:r>
            <a:r>
              <a:rPr lang="el-GR" altLang="el-GR" sz="2200" dirty="0">
                <a:solidFill>
                  <a:srgbClr val="9B3309"/>
                </a:solidFill>
                <a:latin typeface="Arial" panose="020B0604020202020204" pitchFamily="34" charset="0"/>
              </a:rPr>
              <a:t>στην </a:t>
            </a:r>
            <a:r>
              <a:rPr lang="el-GR" altLang="el-GR" sz="2200" b="1" dirty="0">
                <a:solidFill>
                  <a:srgbClr val="9B3309"/>
                </a:solidFill>
                <a:latin typeface="Arial" panose="020B0604020202020204" pitchFamily="34" charset="0"/>
              </a:rPr>
              <a:t>ερεθισιμότητα</a:t>
            </a:r>
            <a:r>
              <a:rPr lang="el-GR" altLang="el-GR" sz="2200" dirty="0">
                <a:solidFill>
                  <a:srgbClr val="9B3309"/>
                </a:solidFill>
                <a:latin typeface="Arial" panose="020B0604020202020204" pitchFamily="34" charset="0"/>
              </a:rPr>
              <a:t> των </a:t>
            </a:r>
            <a:r>
              <a:rPr lang="el-GR" altLang="el-GR" sz="2200" b="1" dirty="0">
                <a:solidFill>
                  <a:srgbClr val="9B3309"/>
                </a:solidFill>
                <a:latin typeface="Arial" panose="020B0604020202020204" pitchFamily="34" charset="0"/>
              </a:rPr>
              <a:t>νεύρων</a:t>
            </a:r>
            <a:r>
              <a:rPr lang="el-GR" altLang="el-GR" sz="2200" dirty="0">
                <a:solidFill>
                  <a:srgbClr val="9B3309"/>
                </a:solidFill>
                <a:latin typeface="Arial" panose="020B0604020202020204" pitchFamily="34" charset="0"/>
              </a:rPr>
              <a:t> και </a:t>
            </a:r>
            <a:r>
              <a:rPr lang="el-GR" altLang="el-GR" sz="2200" b="1" dirty="0">
                <a:solidFill>
                  <a:srgbClr val="9B3309"/>
                </a:solidFill>
                <a:latin typeface="Arial" panose="020B0604020202020204" pitchFamily="34" charset="0"/>
              </a:rPr>
              <a:t>μυών</a:t>
            </a:r>
            <a:r>
              <a:rPr lang="el-GR" altLang="el-GR" sz="2200" dirty="0">
                <a:solidFill>
                  <a:srgbClr val="9B3309"/>
                </a:solidFill>
                <a:latin typeface="Arial" panose="020B0604020202020204" pitchFamily="34" charset="0"/>
              </a:rPr>
              <a:t> </a:t>
            </a:r>
            <a:r>
              <a:rPr lang="el-GR" altLang="el-GR" sz="2200" dirty="0">
                <a:solidFill>
                  <a:srgbClr val="000000"/>
                </a:solidFill>
                <a:latin typeface="Arial" panose="020B0604020202020204" pitchFamily="34" charset="0"/>
              </a:rPr>
              <a:t>περιλαμβάνονται μεταξύ των σημαντικότερων κλινικών εκδηλώσεων των διαταραχών του </a:t>
            </a:r>
            <a:r>
              <a:rPr lang="en-US" altLang="el-GR" sz="2200" dirty="0">
                <a:solidFill>
                  <a:srgbClr val="000000"/>
                </a:solidFill>
                <a:latin typeface="Arial" panose="020B0604020202020204" pitchFamily="34" charset="0"/>
              </a:rPr>
              <a:t>pH</a:t>
            </a:r>
          </a:p>
          <a:p>
            <a:pPr defTabSz="914400" fontAlgn="base">
              <a:spcBef>
                <a:spcPct val="0"/>
              </a:spcBef>
              <a:spcAft>
                <a:spcPct val="0"/>
              </a:spcAft>
              <a:buNone/>
            </a:pPr>
            <a:endParaRPr lang="en-US" altLang="el-GR" sz="2200" dirty="0">
              <a:solidFill>
                <a:srgbClr val="000000"/>
              </a:solidFill>
              <a:latin typeface="Arial" panose="020B0604020202020204" pitchFamily="34" charset="0"/>
            </a:endParaRPr>
          </a:p>
          <a:p>
            <a:pPr defTabSz="914400" fontAlgn="base">
              <a:spcBef>
                <a:spcPct val="0"/>
              </a:spcBef>
              <a:spcAft>
                <a:spcPct val="0"/>
              </a:spcAft>
              <a:buNone/>
            </a:pPr>
            <a:r>
              <a:rPr lang="el-GR" altLang="el-GR" sz="2200" dirty="0" smtClean="0">
                <a:solidFill>
                  <a:srgbClr val="000000"/>
                </a:solidFill>
                <a:latin typeface="Arial" panose="020B0604020202020204" pitchFamily="34" charset="0"/>
              </a:rPr>
              <a:t>	Στην </a:t>
            </a:r>
            <a:r>
              <a:rPr lang="el-GR" altLang="el-GR" sz="2200" b="1" dirty="0">
                <a:solidFill>
                  <a:srgbClr val="9B3309"/>
                </a:solidFill>
                <a:latin typeface="Arial" panose="020B0604020202020204" pitchFamily="34" charset="0"/>
              </a:rPr>
              <a:t>καρδιά</a:t>
            </a:r>
            <a:r>
              <a:rPr lang="el-GR" altLang="el-GR" sz="2200" dirty="0">
                <a:solidFill>
                  <a:srgbClr val="9B3309"/>
                </a:solidFill>
                <a:latin typeface="Arial" panose="020B0604020202020204" pitchFamily="34" charset="0"/>
              </a:rPr>
              <a:t> </a:t>
            </a:r>
            <a:r>
              <a:rPr lang="el-GR" altLang="el-GR" sz="2200" dirty="0">
                <a:solidFill>
                  <a:srgbClr val="000000"/>
                </a:solidFill>
                <a:latin typeface="Arial" panose="020B0604020202020204" pitchFamily="34" charset="0"/>
              </a:rPr>
              <a:t>(αρρυθμίες, </a:t>
            </a:r>
            <a:r>
              <a:rPr lang="el-GR" altLang="el-GR" sz="2200" b="1" dirty="0">
                <a:solidFill>
                  <a:srgbClr val="000000"/>
                </a:solidFill>
                <a:latin typeface="Arial" panose="020B0604020202020204" pitchFamily="34" charset="0"/>
              </a:rPr>
              <a:t>μείωση συσταλτικότητας</a:t>
            </a:r>
            <a:r>
              <a:rPr lang="el-GR" altLang="el-GR" sz="2200" dirty="0">
                <a:solidFill>
                  <a:srgbClr val="000000"/>
                </a:solidFill>
                <a:latin typeface="Arial" panose="020B0604020202020204" pitchFamily="34" charset="0"/>
              </a:rPr>
              <a:t> και απάντησης στα ενδογενή και εξωγενή ινότροπα)</a:t>
            </a:r>
            <a:endParaRPr lang="en-US" altLang="el-GR" sz="2200" dirty="0">
              <a:solidFill>
                <a:srgbClr val="000000"/>
              </a:solidFill>
              <a:latin typeface="Arial" panose="020B0604020202020204" pitchFamily="34" charset="0"/>
            </a:endParaRPr>
          </a:p>
          <a:p>
            <a:pPr defTabSz="914400" fontAlgn="base">
              <a:spcBef>
                <a:spcPct val="0"/>
              </a:spcBef>
              <a:spcAft>
                <a:spcPct val="0"/>
              </a:spcAft>
              <a:buNone/>
            </a:pPr>
            <a:endParaRPr lang="en-US" altLang="el-GR" sz="2200" dirty="0">
              <a:solidFill>
                <a:srgbClr val="000000"/>
              </a:solidFill>
              <a:latin typeface="Arial" panose="020B0604020202020204" pitchFamily="34" charset="0"/>
            </a:endParaRPr>
          </a:p>
          <a:p>
            <a:pPr defTabSz="914400" fontAlgn="base">
              <a:spcBef>
                <a:spcPct val="0"/>
              </a:spcBef>
              <a:spcAft>
                <a:spcPct val="0"/>
              </a:spcAft>
              <a:buNone/>
            </a:pPr>
            <a:r>
              <a:rPr lang="el-GR" altLang="el-GR" sz="2200" dirty="0" smtClean="0">
                <a:solidFill>
                  <a:srgbClr val="000000"/>
                </a:solidFill>
                <a:latin typeface="Arial" panose="020B0604020202020204" pitchFamily="34" charset="0"/>
              </a:rPr>
              <a:t>	Στο </a:t>
            </a:r>
            <a:r>
              <a:rPr lang="el-GR" altLang="el-GR" sz="2200" b="1" dirty="0">
                <a:solidFill>
                  <a:srgbClr val="9B3309"/>
                </a:solidFill>
                <a:latin typeface="Arial" panose="020B0604020202020204" pitchFamily="34" charset="0"/>
              </a:rPr>
              <a:t>ΚΝΣ</a:t>
            </a:r>
            <a:r>
              <a:rPr lang="el-GR" altLang="el-GR" sz="2200" dirty="0">
                <a:solidFill>
                  <a:srgbClr val="9B3309"/>
                </a:solidFill>
                <a:latin typeface="Arial" panose="020B0604020202020204" pitchFamily="34" charset="0"/>
              </a:rPr>
              <a:t> </a:t>
            </a:r>
            <a:r>
              <a:rPr lang="el-GR" altLang="el-GR" sz="2200" dirty="0">
                <a:solidFill>
                  <a:srgbClr val="000000"/>
                </a:solidFill>
                <a:latin typeface="Arial" panose="020B0604020202020204" pitchFamily="34" charset="0"/>
              </a:rPr>
              <a:t>(η </a:t>
            </a:r>
            <a:r>
              <a:rPr lang="el-GR" altLang="el-GR" sz="2200" b="1" dirty="0">
                <a:solidFill>
                  <a:srgbClr val="000000"/>
                </a:solidFill>
                <a:latin typeface="Arial" panose="020B0604020202020204" pitchFamily="34" charset="0"/>
              </a:rPr>
              <a:t>οξέωση προκαλεί μείωση </a:t>
            </a:r>
            <a:r>
              <a:rPr lang="el-GR" altLang="el-GR" sz="2200" dirty="0">
                <a:solidFill>
                  <a:srgbClr val="000000"/>
                </a:solidFill>
                <a:latin typeface="Arial" panose="020B0604020202020204" pitchFamily="34" charset="0"/>
              </a:rPr>
              <a:t>και η αλκάλωση αύξηση της ερεθισιμότητας, κυρίως λόγω μεταβολής της [</a:t>
            </a:r>
            <a:r>
              <a:rPr lang="en-US" altLang="el-GR" sz="2200" dirty="0">
                <a:solidFill>
                  <a:srgbClr val="000000"/>
                </a:solidFill>
                <a:latin typeface="Arial" panose="020B0604020202020204" pitchFamily="34" charset="0"/>
              </a:rPr>
              <a:t>Ca</a:t>
            </a:r>
            <a:r>
              <a:rPr lang="el-GR" altLang="el-GR" sz="2200" baseline="30000" dirty="0">
                <a:solidFill>
                  <a:srgbClr val="000000"/>
                </a:solidFill>
                <a:latin typeface="Arial" panose="020B0604020202020204" pitchFamily="34" charset="0"/>
              </a:rPr>
              <a:t>2</a:t>
            </a:r>
            <a:r>
              <a:rPr lang="en-US" altLang="el-GR" sz="2200" baseline="30000" dirty="0">
                <a:solidFill>
                  <a:srgbClr val="000000"/>
                </a:solidFill>
                <a:latin typeface="Arial" panose="020B0604020202020204" pitchFamily="34" charset="0"/>
              </a:rPr>
              <a:t>+</a:t>
            </a:r>
            <a:r>
              <a:rPr lang="el-GR" altLang="el-GR" sz="2200" dirty="0">
                <a:solidFill>
                  <a:srgbClr val="000000"/>
                </a:solidFill>
                <a:latin typeface="Arial" panose="020B0604020202020204" pitchFamily="34" charset="0"/>
              </a:rPr>
              <a:t>])</a:t>
            </a:r>
          </a:p>
        </p:txBody>
      </p:sp>
      <p:pic>
        <p:nvPicPr>
          <p:cNvPr id="4" name="Picture 4" descr="ANIMATED NEVE IMPULS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11901" y="1958514"/>
            <a:ext cx="4194175"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neuronanimati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11901" y="4952686"/>
            <a:ext cx="419417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4400" y="609600"/>
            <a:ext cx="10363200" cy="442452"/>
          </a:xfrm>
        </p:spPr>
        <p:txBody>
          <a:bodyPr/>
          <a:lstStyle/>
          <a:p>
            <a:pPr algn="l"/>
            <a:r>
              <a:rPr lang="el-GR" altLang="el-GR" sz="4000" b="1" dirty="0">
                <a:solidFill>
                  <a:srgbClr val="3333CC"/>
                </a:solidFill>
                <a:latin typeface="Arial" panose="020B0604020202020204" pitchFamily="34" charset="0"/>
              </a:rPr>
              <a:t>Σημασία των [Η</a:t>
            </a:r>
            <a:r>
              <a:rPr lang="el-GR" altLang="el-GR" sz="4000" b="1" baseline="30000" dirty="0">
                <a:solidFill>
                  <a:srgbClr val="3333CC"/>
                </a:solidFill>
                <a:latin typeface="Arial" panose="020B0604020202020204" pitchFamily="34" charset="0"/>
              </a:rPr>
              <a:t>+</a:t>
            </a:r>
            <a:r>
              <a:rPr lang="el-GR" altLang="el-GR" sz="4000" b="1" dirty="0">
                <a:solidFill>
                  <a:srgbClr val="3333CC"/>
                </a:solidFill>
                <a:latin typeface="Arial" panose="020B0604020202020204" pitchFamily="34" charset="0"/>
              </a:rPr>
              <a:t>] (άλλες επιδράσεις</a:t>
            </a:r>
            <a:r>
              <a:rPr lang="el-GR" altLang="el-GR" sz="4000" b="1" dirty="0" smtClean="0">
                <a:solidFill>
                  <a:srgbClr val="3333CC"/>
                </a:solidFill>
                <a:latin typeface="Arial" panose="020B0604020202020204" pitchFamily="34" charset="0"/>
              </a:rPr>
              <a:t>)</a:t>
            </a:r>
            <a:endParaRPr lang="el-GR" sz="4000" dirty="0"/>
          </a:p>
        </p:txBody>
      </p:sp>
    </p:spTree>
    <p:extLst>
      <p:ext uri="{BB962C8B-B14F-4D97-AF65-F5344CB8AC3E}">
        <p14:creationId xmlns:p14="http://schemas.microsoft.com/office/powerpoint/2010/main" val="5247196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solidFill>
                  <a:srgbClr val="FFFF00"/>
                </a:solidFill>
              </a:rPr>
              <a:t>Φυσιολογία της </a:t>
            </a:r>
            <a:r>
              <a:rPr lang="el-GR" b="1" dirty="0" err="1">
                <a:solidFill>
                  <a:srgbClr val="FFFF00"/>
                </a:solidFill>
              </a:rPr>
              <a:t>οξεοβασικής</a:t>
            </a:r>
            <a:r>
              <a:rPr lang="el-GR" b="1" dirty="0">
                <a:solidFill>
                  <a:srgbClr val="FFFF00"/>
                </a:solidFill>
              </a:rPr>
              <a:t> ισορροπίας. Επίδραση του pH στις κυτταρικές λειτουργίες</a:t>
            </a:r>
            <a:br>
              <a:rPr lang="el-GR" b="1" dirty="0">
                <a:solidFill>
                  <a:srgbClr val="FFFF00"/>
                </a:solidFill>
              </a:rPr>
            </a:br>
            <a:endParaRPr lang="el-GR" b="1" dirty="0">
              <a:solidFill>
                <a:srgbClr val="FFFF00"/>
              </a:solidFill>
            </a:endParaRPr>
          </a:p>
        </p:txBody>
      </p:sp>
      <p:sp>
        <p:nvSpPr>
          <p:cNvPr id="3" name="Content Placeholder 2"/>
          <p:cNvSpPr>
            <a:spLocks noGrp="1"/>
          </p:cNvSpPr>
          <p:nvPr>
            <p:ph idx="1"/>
          </p:nvPr>
        </p:nvSpPr>
        <p:spPr/>
        <p:txBody>
          <a:bodyPr/>
          <a:lstStyle/>
          <a:p>
            <a:endParaRPr lang="el-GR" dirty="0"/>
          </a:p>
          <a:p>
            <a:endParaRPr lang="el-GR" dirty="0"/>
          </a:p>
          <a:p>
            <a:pPr algn="r"/>
            <a:r>
              <a:rPr lang="el-GR" b="1" dirty="0"/>
              <a:t>Σπύρος Μιχαήλ,</a:t>
            </a:r>
          </a:p>
          <a:p>
            <a:pPr marL="0" indent="0" algn="r">
              <a:buNone/>
            </a:pPr>
            <a:r>
              <a:rPr lang="el-GR" i="1" dirty="0"/>
              <a:t>Νεφρολόγος, Διευθυντής Νεφρολογικού Τμήματος</a:t>
            </a:r>
          </a:p>
          <a:p>
            <a:pPr marL="0" indent="0" algn="r">
              <a:buNone/>
            </a:pPr>
            <a:r>
              <a:rPr lang="el-GR" i="1" dirty="0"/>
              <a:t>Γενικού Νοσοκομείου Αθηνών «Λαϊκό»</a:t>
            </a:r>
          </a:p>
          <a:p>
            <a:endParaRPr lang="el-GR" dirty="0"/>
          </a:p>
        </p:txBody>
      </p:sp>
    </p:spTree>
    <p:extLst>
      <p:ext uri="{BB962C8B-B14F-4D97-AF65-F5344CB8AC3E}">
        <p14:creationId xmlns:p14="http://schemas.microsoft.com/office/powerpoint/2010/main" val="3063892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smtClean="0">
                <a:solidFill>
                  <a:srgbClr val="C00000"/>
                </a:solidFill>
              </a:rPr>
              <a:t>το </a:t>
            </a:r>
            <a:r>
              <a:rPr lang="en-US" b="1" dirty="0" smtClean="0">
                <a:solidFill>
                  <a:srgbClr val="C00000"/>
                </a:solidFill>
              </a:rPr>
              <a:t>pH </a:t>
            </a:r>
            <a:r>
              <a:rPr lang="el-GR" b="1" dirty="0" smtClean="0">
                <a:solidFill>
                  <a:srgbClr val="C00000"/>
                </a:solidFill>
              </a:rPr>
              <a:t>επηρεάζει τα ένζυμα</a:t>
            </a:r>
            <a:endParaRPr lang="el-GR" b="1" dirty="0">
              <a:solidFill>
                <a:srgbClr val="C00000"/>
              </a:solidFill>
            </a:endParaRPr>
          </a:p>
        </p:txBody>
      </p:sp>
      <p:sp>
        <p:nvSpPr>
          <p:cNvPr id="3" name="Content Placeholder 2"/>
          <p:cNvSpPr>
            <a:spLocks noGrp="1"/>
          </p:cNvSpPr>
          <p:nvPr>
            <p:ph idx="1"/>
          </p:nvPr>
        </p:nvSpPr>
        <p:spPr/>
        <p:txBody>
          <a:bodyPr/>
          <a:lstStyle/>
          <a:p>
            <a:endParaRPr lang="el-GR"/>
          </a:p>
        </p:txBody>
      </p:sp>
      <p:pic>
        <p:nvPicPr>
          <p:cNvPr id="4" name="Picture 3"/>
          <p:cNvPicPr>
            <a:picLocks noChangeAspect="1"/>
          </p:cNvPicPr>
          <p:nvPr/>
        </p:nvPicPr>
        <p:blipFill>
          <a:blip r:embed="rId3"/>
          <a:stretch>
            <a:fillRect/>
          </a:stretch>
        </p:blipFill>
        <p:spPr>
          <a:xfrm>
            <a:off x="8678240" y="2658710"/>
            <a:ext cx="2743225" cy="2225428"/>
          </a:xfrm>
          <a:prstGeom prst="rect">
            <a:avLst/>
          </a:prstGeom>
        </p:spPr>
      </p:pic>
      <p:pic>
        <p:nvPicPr>
          <p:cNvPr id="6" name="Picture 5"/>
          <p:cNvPicPr>
            <a:picLocks noChangeAspect="1"/>
          </p:cNvPicPr>
          <p:nvPr/>
        </p:nvPicPr>
        <p:blipFill>
          <a:blip r:embed="rId4"/>
          <a:stretch>
            <a:fillRect/>
          </a:stretch>
        </p:blipFill>
        <p:spPr>
          <a:xfrm>
            <a:off x="1103312" y="1853248"/>
            <a:ext cx="6314758" cy="4751855"/>
          </a:xfrm>
          <a:prstGeom prst="rect">
            <a:avLst/>
          </a:prstGeom>
        </p:spPr>
      </p:pic>
      <p:pic>
        <p:nvPicPr>
          <p:cNvPr id="2052" name="Picture 4" descr="Σχετική εικόνα"/>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3313" y="1853247"/>
            <a:ext cx="6314757" cy="475185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45920" y="1853246"/>
            <a:ext cx="1314784" cy="584775"/>
          </a:xfrm>
          <a:prstGeom prst="rect">
            <a:avLst/>
          </a:prstGeom>
          <a:solidFill>
            <a:schemeClr val="tx1"/>
          </a:solidFill>
        </p:spPr>
        <p:txBody>
          <a:bodyPr wrap="none">
            <a:spAutoFit/>
          </a:bodyPr>
          <a:lstStyle/>
          <a:p>
            <a:r>
              <a:rPr lang="en-US" sz="1600" b="1" dirty="0">
                <a:solidFill>
                  <a:srgbClr val="C00000"/>
                </a:solidFill>
              </a:rPr>
              <a:t>Activity </a:t>
            </a:r>
            <a:r>
              <a:rPr lang="en-US" sz="1600" b="1" dirty="0" smtClean="0">
                <a:solidFill>
                  <a:srgbClr val="C00000"/>
                </a:solidFill>
              </a:rPr>
              <a:t>(%)</a:t>
            </a:r>
          </a:p>
          <a:p>
            <a:endParaRPr lang="en-US" sz="1600" b="1" dirty="0">
              <a:solidFill>
                <a:srgbClr val="C00000"/>
              </a:solidFill>
            </a:endParaRPr>
          </a:p>
        </p:txBody>
      </p:sp>
    </p:spTree>
    <p:extLst>
      <p:ext uri="{BB962C8B-B14F-4D97-AF65-F5344CB8AC3E}">
        <p14:creationId xmlns:p14="http://schemas.microsoft.com/office/powerpoint/2010/main" val="148720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t>Επίδραση των μεταβολών του </a:t>
            </a:r>
            <a:r>
              <a:rPr lang="el-GR" b="1" dirty="0" err="1">
                <a:solidFill>
                  <a:srgbClr val="FFFF00"/>
                </a:solidFill>
              </a:rPr>
              <a:t>pH</a:t>
            </a:r>
            <a:r>
              <a:rPr lang="el-GR" b="1" dirty="0"/>
              <a:t> στις </a:t>
            </a:r>
            <a:r>
              <a:rPr lang="el-GR" b="1" dirty="0">
                <a:solidFill>
                  <a:srgbClr val="FFFF00"/>
                </a:solidFill>
              </a:rPr>
              <a:t>κυτταρικές λειτουργίες </a:t>
            </a:r>
          </a:p>
        </p:txBody>
      </p:sp>
      <p:sp>
        <p:nvSpPr>
          <p:cNvPr id="3" name="Content Placeholder 2"/>
          <p:cNvSpPr>
            <a:spLocks noGrp="1"/>
          </p:cNvSpPr>
          <p:nvPr>
            <p:ph idx="1"/>
          </p:nvPr>
        </p:nvSpPr>
        <p:spPr/>
        <p:txBody>
          <a:bodyPr>
            <a:normAutofit lnSpcReduction="10000"/>
          </a:bodyPr>
          <a:lstStyle/>
          <a:p>
            <a:r>
              <a:rPr lang="el-GR" dirty="0"/>
              <a:t>Κυτταρικός μεταβολισμός</a:t>
            </a:r>
          </a:p>
          <a:p>
            <a:r>
              <a:rPr lang="el-GR" dirty="0"/>
              <a:t>Ανοσοποιητικό σύστημα</a:t>
            </a:r>
          </a:p>
          <a:p>
            <a:r>
              <a:rPr lang="el-GR" dirty="0"/>
              <a:t>Αρτηριακό τοίχωμα</a:t>
            </a:r>
          </a:p>
          <a:p>
            <a:r>
              <a:rPr lang="el-GR" dirty="0" err="1"/>
              <a:t>Μυική</a:t>
            </a:r>
            <a:r>
              <a:rPr lang="el-GR" dirty="0"/>
              <a:t> συστολή</a:t>
            </a:r>
          </a:p>
          <a:p>
            <a:r>
              <a:rPr lang="el-GR" dirty="0" err="1"/>
              <a:t>Διακυτταρική</a:t>
            </a:r>
            <a:r>
              <a:rPr lang="el-GR" dirty="0"/>
              <a:t> σύνδεση</a:t>
            </a:r>
          </a:p>
          <a:p>
            <a:r>
              <a:rPr lang="el-GR" dirty="0"/>
              <a:t>Σύνθεση DNA και κυτταρική ανάπτυξη</a:t>
            </a:r>
          </a:p>
          <a:p>
            <a:r>
              <a:rPr lang="el-GR" dirty="0"/>
              <a:t>Αγωγιμότητα μεταφορέων ιόντων των κυτταρικών μεμβρανών</a:t>
            </a:r>
          </a:p>
          <a:p>
            <a:r>
              <a:rPr lang="el-GR" dirty="0" err="1"/>
              <a:t>Κυτταροσκελετός</a:t>
            </a:r>
            <a:endParaRPr lang="el-GR" dirty="0"/>
          </a:p>
          <a:p>
            <a:r>
              <a:rPr lang="el-GR" dirty="0"/>
              <a:t>Ενδοκυττάριοι φορείς μηνυμάτων</a:t>
            </a:r>
          </a:p>
          <a:p>
            <a:r>
              <a:rPr lang="el-GR" dirty="0"/>
              <a:t>Άλλες επιδράσεις του </a:t>
            </a:r>
            <a:r>
              <a:rPr lang="el-GR" dirty="0" err="1"/>
              <a:t>pHk</a:t>
            </a:r>
            <a:r>
              <a:rPr lang="el-GR" dirty="0"/>
              <a:t> στις κυτταρικές λειτουργίες</a:t>
            </a:r>
          </a:p>
        </p:txBody>
      </p:sp>
    </p:spTree>
    <p:extLst>
      <p:ext uri="{BB962C8B-B14F-4D97-AF65-F5344CB8AC3E}">
        <p14:creationId xmlns:p14="http://schemas.microsoft.com/office/powerpoint/2010/main" val="6890897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sz="4800" b="1" dirty="0"/>
              <a:t>απάντηση του οργανισμού σε κάθε μεταβολή του pH</a:t>
            </a:r>
            <a:r>
              <a:rPr lang="el-GR" sz="4800" b="1" dirty="0" smtClean="0"/>
              <a:t>;</a:t>
            </a:r>
            <a:endParaRPr lang="el-GR" sz="4800" b="1" dirty="0"/>
          </a:p>
        </p:txBody>
      </p:sp>
      <p:pic>
        <p:nvPicPr>
          <p:cNvPr id="3" name="Picture 2"/>
          <p:cNvPicPr>
            <a:picLocks noChangeAspect="1"/>
          </p:cNvPicPr>
          <p:nvPr/>
        </p:nvPicPr>
        <p:blipFill>
          <a:blip r:embed="rId2"/>
          <a:stretch>
            <a:fillRect/>
          </a:stretch>
        </p:blipFill>
        <p:spPr>
          <a:xfrm>
            <a:off x="8737037" y="1181100"/>
            <a:ext cx="2717544" cy="3454968"/>
          </a:xfrm>
          <a:prstGeom prst="rect">
            <a:avLst/>
          </a:prstGeom>
        </p:spPr>
      </p:pic>
    </p:spTree>
    <p:extLst>
      <p:ext uri="{BB962C8B-B14F-4D97-AF65-F5344CB8AC3E}">
        <p14:creationId xmlns:p14="http://schemas.microsoft.com/office/powerpoint/2010/main" val="267717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b="1" dirty="0"/>
              <a:t>υπεύθυνοι μηχανισμοί διατήρησης του pH του πλάσματος σε αλκαλικό εύρος (</a:t>
            </a:r>
            <a:r>
              <a:rPr lang="el-GR" sz="3200" b="1" dirty="0" smtClean="0"/>
              <a:t>7,38-7,42</a:t>
            </a:r>
            <a:r>
              <a:rPr lang="el-GR" sz="3200" b="1" dirty="0"/>
              <a:t>)</a:t>
            </a:r>
            <a:r>
              <a:rPr lang="en-US" sz="3200" dirty="0"/>
              <a:t>:</a:t>
            </a:r>
            <a:endParaRPr lang="el-GR" sz="3200" b="1" dirty="0"/>
          </a:p>
        </p:txBody>
      </p:sp>
      <p:sp>
        <p:nvSpPr>
          <p:cNvPr id="3" name="Content Placeholder 2"/>
          <p:cNvSpPr>
            <a:spLocks noGrp="1"/>
          </p:cNvSpPr>
          <p:nvPr>
            <p:ph idx="1"/>
          </p:nvPr>
        </p:nvSpPr>
        <p:spPr>
          <a:xfrm>
            <a:off x="1103311" y="1953084"/>
            <a:ext cx="10209931" cy="4295316"/>
          </a:xfrm>
        </p:spPr>
        <p:txBody>
          <a:bodyPr/>
          <a:lstStyle/>
          <a:p>
            <a:pPr marL="457200" indent="-457200">
              <a:buFont typeface="+mj-lt"/>
              <a:buAutoNum type="arabicPeriod"/>
            </a:pPr>
            <a:r>
              <a:rPr lang="el-GR" b="1" dirty="0">
                <a:solidFill>
                  <a:srgbClr val="FFFF00"/>
                </a:solidFill>
              </a:rPr>
              <a:t>ρυθμιστικά συστήματα (</a:t>
            </a:r>
            <a:r>
              <a:rPr lang="en-US" b="1" dirty="0">
                <a:solidFill>
                  <a:srgbClr val="FFFF00"/>
                </a:solidFill>
              </a:rPr>
              <a:t>buffers</a:t>
            </a:r>
            <a:r>
              <a:rPr lang="el-GR" b="1" dirty="0">
                <a:solidFill>
                  <a:srgbClr val="FFFF00"/>
                </a:solidFill>
              </a:rPr>
              <a:t>)</a:t>
            </a:r>
            <a:r>
              <a:rPr lang="en-US" b="1" dirty="0">
                <a:solidFill>
                  <a:srgbClr val="FFFF00"/>
                </a:solidFill>
              </a:rPr>
              <a:t>: </a:t>
            </a:r>
            <a:r>
              <a:rPr lang="el-GR" b="1" dirty="0">
                <a:solidFill>
                  <a:srgbClr val="FFFF00"/>
                </a:solidFill>
              </a:rPr>
              <a:t>ταχεία</a:t>
            </a:r>
            <a:r>
              <a:rPr lang="el-GR" dirty="0"/>
              <a:t> </a:t>
            </a:r>
            <a:r>
              <a:rPr lang="el-GR" dirty="0" smtClean="0"/>
              <a:t>εξουδετέρωση </a:t>
            </a:r>
            <a:r>
              <a:rPr lang="el-GR" dirty="0"/>
              <a:t>των μη πτητικών οξέων, </a:t>
            </a:r>
            <a:endParaRPr lang="en-US" dirty="0"/>
          </a:p>
          <a:p>
            <a:pPr marL="457200" indent="-457200">
              <a:buFont typeface="+mj-lt"/>
              <a:buAutoNum type="arabicPeriod"/>
            </a:pPr>
            <a:r>
              <a:rPr lang="el-GR" b="1" dirty="0">
                <a:solidFill>
                  <a:srgbClr val="FFFF00"/>
                </a:solidFill>
              </a:rPr>
              <a:t>ταχεία αναπνευστική αποβολή </a:t>
            </a:r>
            <a:r>
              <a:rPr lang="el-GR" dirty="0"/>
              <a:t>του παραγόμενου CO</a:t>
            </a:r>
            <a:r>
              <a:rPr lang="el-GR" baseline="-25000" dirty="0"/>
              <a:t>2</a:t>
            </a:r>
            <a:r>
              <a:rPr lang="el-GR" dirty="0"/>
              <a:t>  </a:t>
            </a:r>
            <a:endParaRPr lang="en-US" dirty="0"/>
          </a:p>
          <a:p>
            <a:pPr marL="457200" indent="-457200">
              <a:buFont typeface="+mj-lt"/>
              <a:buAutoNum type="arabicPeriod"/>
            </a:pPr>
            <a:r>
              <a:rPr lang="el-GR" b="1" dirty="0">
                <a:solidFill>
                  <a:srgbClr val="FFFF00"/>
                </a:solidFill>
              </a:rPr>
              <a:t>βραδεία νεφρική </a:t>
            </a:r>
            <a:r>
              <a:rPr lang="el-GR" dirty="0" smtClean="0"/>
              <a:t>συμμετοχή </a:t>
            </a:r>
            <a:endParaRPr lang="en-US" dirty="0"/>
          </a:p>
          <a:p>
            <a:pPr lvl="2"/>
            <a:r>
              <a:rPr lang="el-GR" b="1" dirty="0"/>
              <a:t>ε</a:t>
            </a:r>
            <a:r>
              <a:rPr lang="el-GR" b="1" dirty="0" smtClean="0"/>
              <a:t>παναρρόφηση</a:t>
            </a:r>
            <a:r>
              <a:rPr lang="el-GR" dirty="0" smtClean="0"/>
              <a:t> </a:t>
            </a:r>
            <a:r>
              <a:rPr lang="el-GR" dirty="0"/>
              <a:t>όλων των διηθούμενων </a:t>
            </a:r>
            <a:r>
              <a:rPr lang="en-US" b="1" dirty="0" smtClean="0"/>
              <a:t>HCO</a:t>
            </a:r>
            <a:r>
              <a:rPr lang="en-US" b="1" baseline="-25000" dirty="0" smtClean="0"/>
              <a:t>3</a:t>
            </a:r>
            <a:r>
              <a:rPr lang="en-US" b="1" baseline="30000" dirty="0" smtClean="0"/>
              <a:t>-</a:t>
            </a:r>
            <a:endParaRPr lang="en-US" baseline="30000" dirty="0"/>
          </a:p>
          <a:p>
            <a:pPr lvl="2"/>
            <a:r>
              <a:rPr lang="el-GR" b="1" dirty="0" smtClean="0"/>
              <a:t>αναπλήρωση-αναγένηση </a:t>
            </a:r>
            <a:r>
              <a:rPr lang="el-GR" dirty="0" smtClean="0"/>
              <a:t>αυτών </a:t>
            </a:r>
            <a:r>
              <a:rPr lang="el-GR" dirty="0"/>
              <a:t>που καταναλώνονται κατά την </a:t>
            </a:r>
            <a:r>
              <a:rPr lang="el-GR" dirty="0" smtClean="0"/>
              <a:t>εξουδετέρωση</a:t>
            </a:r>
          </a:p>
          <a:p>
            <a:pPr lvl="2"/>
            <a:r>
              <a:rPr lang="el-GR" b="1" dirty="0"/>
              <a:t>α</a:t>
            </a:r>
            <a:r>
              <a:rPr lang="el-GR" b="1" dirty="0" smtClean="0"/>
              <a:t>ποβολή</a:t>
            </a:r>
            <a:r>
              <a:rPr lang="el-GR" dirty="0" smtClean="0"/>
              <a:t> </a:t>
            </a:r>
            <a:r>
              <a:rPr lang="el-GR" b="1" dirty="0"/>
              <a:t>Η</a:t>
            </a:r>
            <a:r>
              <a:rPr lang="el-GR" b="1" dirty="0" smtClean="0"/>
              <a:t>+ </a:t>
            </a:r>
            <a:r>
              <a:rPr lang="el-GR" dirty="0" smtClean="0"/>
              <a:t>(Τιτλοποιήσιμη οξύτητα – Αμμωνιογένεση) </a:t>
            </a:r>
            <a:endParaRPr lang="el-GR" dirty="0"/>
          </a:p>
          <a:p>
            <a:pPr lvl="2"/>
            <a:endParaRPr lang="el-GR" dirty="0"/>
          </a:p>
        </p:txBody>
      </p:sp>
      <p:pic>
        <p:nvPicPr>
          <p:cNvPr id="4" name="Picture 3"/>
          <p:cNvPicPr>
            <a:picLocks noChangeAspect="1"/>
          </p:cNvPicPr>
          <p:nvPr/>
        </p:nvPicPr>
        <p:blipFill>
          <a:blip r:embed="rId3"/>
          <a:stretch>
            <a:fillRect/>
          </a:stretch>
        </p:blipFill>
        <p:spPr>
          <a:xfrm>
            <a:off x="646112" y="4431891"/>
            <a:ext cx="2798505" cy="20988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4"/>
          <a:stretch>
            <a:fillRect/>
          </a:stretch>
        </p:blipFill>
        <p:spPr>
          <a:xfrm>
            <a:off x="4376001" y="4431891"/>
            <a:ext cx="2971899" cy="20161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8" name="Group 7"/>
          <p:cNvGrpSpPr/>
          <p:nvPr/>
        </p:nvGrpSpPr>
        <p:grpSpPr>
          <a:xfrm>
            <a:off x="8377084" y="4503517"/>
            <a:ext cx="2936158" cy="1875142"/>
            <a:chOff x="8377084" y="4503517"/>
            <a:chExt cx="2936158" cy="1875142"/>
          </a:xfrm>
        </p:grpSpPr>
        <p:pic>
          <p:nvPicPr>
            <p:cNvPr id="6" name="Picture 5"/>
            <p:cNvPicPr>
              <a:picLocks noChangeAspect="1"/>
            </p:cNvPicPr>
            <p:nvPr/>
          </p:nvPicPr>
          <p:blipFill>
            <a:blip r:embed="rId5"/>
            <a:stretch>
              <a:fillRect/>
            </a:stretch>
          </p:blipFill>
          <p:spPr>
            <a:xfrm>
              <a:off x="8377084" y="4503517"/>
              <a:ext cx="2936158" cy="18751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8377084" y="4660490"/>
              <a:ext cx="615745" cy="6489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val="410403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250"/>
                            </p:stCondLst>
                            <p:childTnLst>
                              <p:par>
                                <p:cTn id="9" presetID="10" presetClass="entr" presetSubtype="0" fill="hold"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2250"/>
                            </p:stCondLst>
                            <p:childTnLst>
                              <p:par>
                                <p:cTn id="13" presetID="10" presetClass="entr" presetSubtype="0" fill="hold" nodeType="afterEffect">
                                  <p:stCondLst>
                                    <p:cond delay="75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5E0C0A"/>
        </a:solidFill>
        <a:effectLst/>
      </p:bgPr>
    </p:bg>
    <p:spTree>
      <p:nvGrpSpPr>
        <p:cNvPr id="1" name=""/>
        <p:cNvGrpSpPr/>
        <p:nvPr/>
      </p:nvGrpSpPr>
      <p:grpSpPr>
        <a:xfrm>
          <a:off x="0" y="0"/>
          <a:ext cx="0" cy="0"/>
          <a:chOff x="0" y="0"/>
          <a:chExt cx="0" cy="0"/>
        </a:xfrm>
      </p:grpSpPr>
      <p:sp>
        <p:nvSpPr>
          <p:cNvPr id="18" name="Rectangle 17"/>
          <p:cNvSpPr/>
          <p:nvPr/>
        </p:nvSpPr>
        <p:spPr>
          <a:xfrm>
            <a:off x="5363735" y="4453251"/>
            <a:ext cx="4395687" cy="202283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p:txBody>
          <a:bodyPr/>
          <a:lstStyle/>
          <a:p>
            <a:r>
              <a:rPr lang="el-GR" b="1" dirty="0" smtClean="0"/>
              <a:t>ρυθμιστικά </a:t>
            </a:r>
            <a:r>
              <a:rPr lang="el-GR" b="1" dirty="0"/>
              <a:t>συστήματα(</a:t>
            </a:r>
            <a:r>
              <a:rPr lang="en-US" b="1" dirty="0">
                <a:solidFill>
                  <a:srgbClr val="FFFF00"/>
                </a:solidFill>
              </a:rPr>
              <a:t>buffers</a:t>
            </a:r>
            <a:r>
              <a:rPr lang="en-US" b="1" dirty="0" smtClean="0"/>
              <a:t>) - </a:t>
            </a:r>
            <a:r>
              <a:rPr lang="el-GR" sz="3200" b="1" dirty="0"/>
              <a:t>σταθερά ιονισμού (pΚ΄</a:t>
            </a:r>
            <a:r>
              <a:rPr lang="el-GR" sz="3200" b="1" dirty="0" smtClean="0"/>
              <a:t>)</a:t>
            </a:r>
            <a:r>
              <a:rPr lang="el-GR" sz="3200" dirty="0" smtClean="0"/>
              <a:t> </a:t>
            </a:r>
            <a:endParaRPr lang="el-GR" sz="3200" b="1" dirty="0"/>
          </a:p>
        </p:txBody>
      </p:sp>
      <p:sp>
        <p:nvSpPr>
          <p:cNvPr id="5" name="Content Placeholder 4"/>
          <p:cNvSpPr>
            <a:spLocks noGrp="1"/>
          </p:cNvSpPr>
          <p:nvPr>
            <p:ph idx="1"/>
          </p:nvPr>
        </p:nvSpPr>
        <p:spPr>
          <a:xfrm>
            <a:off x="1103312" y="2052920"/>
            <a:ext cx="10594317" cy="4195481"/>
          </a:xfrm>
        </p:spPr>
        <p:txBody>
          <a:bodyPr>
            <a:normAutofit/>
          </a:bodyPr>
          <a:lstStyle/>
          <a:p>
            <a:pPr>
              <a:buNone/>
              <a:defRPr/>
            </a:pPr>
            <a:r>
              <a:rPr lang="en-US" sz="2400" dirty="0">
                <a:solidFill>
                  <a:srgbClr val="FFFFFF"/>
                </a:solidFill>
                <a:latin typeface="Century Gothic" panose="020B0502020202020204" pitchFamily="34" charset="0"/>
                <a:ea typeface="ＭＳ Ｐゴシック" pitchFamily="-84" charset="-128"/>
              </a:rPr>
              <a:t> </a:t>
            </a:r>
            <a:r>
              <a:rPr lang="el-GR" sz="2400" b="1" dirty="0">
                <a:solidFill>
                  <a:srgbClr val="FFFFFF"/>
                </a:solidFill>
                <a:latin typeface="Century Gothic" panose="020B0502020202020204" pitchFamily="34" charset="0"/>
                <a:ea typeface="ＭＳ Ｐゴシック" pitchFamily="-84" charset="-128"/>
              </a:rPr>
              <a:t>Ισχυρό οξύ </a:t>
            </a:r>
            <a:r>
              <a:rPr lang="el-GR" sz="2400" dirty="0">
                <a:solidFill>
                  <a:srgbClr val="FFFFFF"/>
                </a:solidFill>
                <a:latin typeface="Century Gothic" panose="020B0502020202020204" pitchFamily="34" charset="0"/>
                <a:ea typeface="ＭＳ Ｐゴシック" pitchFamily="-84" charset="-128"/>
              </a:rPr>
              <a:t>+ </a:t>
            </a:r>
            <a:r>
              <a:rPr lang="el-GR" sz="2400" b="1" dirty="0">
                <a:solidFill>
                  <a:srgbClr val="FFFFFF"/>
                </a:solidFill>
                <a:latin typeface="Century Gothic" panose="020B0502020202020204" pitchFamily="34" charset="0"/>
                <a:ea typeface="ＭＳ Ｐゴシック" pitchFamily="-84" charset="-128"/>
              </a:rPr>
              <a:t>Ρυθμιστικό άλας</a:t>
            </a:r>
            <a:r>
              <a:rPr lang="el-GR" sz="2400" dirty="0">
                <a:solidFill>
                  <a:srgbClr val="FFFFFF"/>
                </a:solidFill>
                <a:latin typeface="Century Gothic" panose="020B0502020202020204" pitchFamily="34" charset="0"/>
                <a:ea typeface="ＭＳ Ｐゴシック" pitchFamily="-84" charset="-128"/>
              </a:rPr>
              <a:t>    </a:t>
            </a:r>
            <a:r>
              <a:rPr lang="en-US" sz="2400" dirty="0">
                <a:solidFill>
                  <a:srgbClr val="FFFFFF"/>
                </a:solidFill>
                <a:latin typeface="Century Gothic" panose="020B0502020202020204" pitchFamily="34" charset="0"/>
                <a:ea typeface="ＭＳ Ｐゴシック" pitchFamily="-84" charset="-128"/>
              </a:rPr>
              <a:t>   </a:t>
            </a:r>
            <a:r>
              <a:rPr lang="el-GR" sz="2400" dirty="0">
                <a:solidFill>
                  <a:srgbClr val="FFFFFF"/>
                </a:solidFill>
                <a:latin typeface="Century Gothic" panose="020B0502020202020204" pitchFamily="34" charset="0"/>
                <a:ea typeface="ＭＳ Ｐゴシック" pitchFamily="-84" charset="-128"/>
              </a:rPr>
              <a:t>  </a:t>
            </a:r>
            <a:r>
              <a:rPr lang="el-GR" sz="2400" b="1" dirty="0">
                <a:solidFill>
                  <a:srgbClr val="FFFFFF"/>
                </a:solidFill>
                <a:latin typeface="Century Gothic" panose="020B0502020202020204" pitchFamily="34" charset="0"/>
                <a:ea typeface="ＭＳ Ｐゴシック" pitchFamily="-84" charset="-128"/>
              </a:rPr>
              <a:t>Ουδέτερο άλας </a:t>
            </a:r>
            <a:r>
              <a:rPr lang="el-GR" sz="2400" dirty="0">
                <a:solidFill>
                  <a:srgbClr val="FFFFFF"/>
                </a:solidFill>
                <a:latin typeface="Century Gothic" panose="020B0502020202020204" pitchFamily="34" charset="0"/>
                <a:ea typeface="ＭＳ Ｐゴシック" pitchFamily="-84" charset="-128"/>
              </a:rPr>
              <a:t>+ </a:t>
            </a:r>
            <a:r>
              <a:rPr lang="el-GR" sz="2400" b="1" dirty="0">
                <a:solidFill>
                  <a:srgbClr val="FFFFFF"/>
                </a:solidFill>
                <a:latin typeface="Century Gothic" panose="020B0502020202020204" pitchFamily="34" charset="0"/>
                <a:ea typeface="ＭＳ Ｐゴシック" pitchFamily="-84" charset="-128"/>
              </a:rPr>
              <a:t>ασθενές οξύ</a:t>
            </a:r>
          </a:p>
          <a:p>
            <a:pPr>
              <a:buNone/>
              <a:defRPr/>
            </a:pPr>
            <a:r>
              <a:rPr lang="en-US" sz="2400" dirty="0">
                <a:solidFill>
                  <a:srgbClr val="FFFFFF"/>
                </a:solidFill>
                <a:latin typeface="Century Gothic" panose="020B0502020202020204" pitchFamily="34" charset="0"/>
                <a:ea typeface="ＭＳ Ｐゴシック" pitchFamily="-84" charset="-128"/>
              </a:rPr>
              <a:t>     </a:t>
            </a:r>
            <a:r>
              <a:rPr lang="el-GR" sz="2400" dirty="0">
                <a:solidFill>
                  <a:srgbClr val="FFFFFF"/>
                </a:solidFill>
                <a:latin typeface="Century Gothic" panose="020B0502020202020204" pitchFamily="34" charset="0"/>
                <a:ea typeface="ＭＳ Ｐゴシック" pitchFamily="-84" charset="-128"/>
              </a:rPr>
              <a:t>Η</a:t>
            </a:r>
            <a:r>
              <a:rPr lang="en-US" sz="2400" baseline="30000" dirty="0">
                <a:solidFill>
                  <a:srgbClr val="FFFFFF"/>
                </a:solidFill>
                <a:latin typeface="Century Gothic" panose="020B0502020202020204" pitchFamily="34" charset="0"/>
                <a:ea typeface="ＭＳ Ｐゴシック" pitchFamily="-84" charset="-128"/>
              </a:rPr>
              <a:t>+</a:t>
            </a:r>
            <a:r>
              <a:rPr lang="en-US" sz="2400" dirty="0">
                <a:solidFill>
                  <a:srgbClr val="FFFFFF"/>
                </a:solidFill>
                <a:latin typeface="Century Gothic" panose="020B0502020202020204" pitchFamily="34" charset="0"/>
                <a:ea typeface="ＭＳ Ｐゴシック" pitchFamily="-84" charset="-128"/>
              </a:rPr>
              <a:t> </a:t>
            </a:r>
            <a:r>
              <a:rPr lang="el-GR" sz="2400" dirty="0">
                <a:solidFill>
                  <a:srgbClr val="FFFFFF"/>
                </a:solidFill>
                <a:latin typeface="Century Gothic" panose="020B0502020202020204" pitchFamily="34" charset="0"/>
                <a:ea typeface="ＭＳ Ｐゴシック" pitchFamily="-84" charset="-128"/>
              </a:rPr>
              <a:t> + </a:t>
            </a:r>
            <a:r>
              <a:rPr lang="en-US" sz="2400" dirty="0">
                <a:solidFill>
                  <a:srgbClr val="FFFFFF"/>
                </a:solidFill>
                <a:latin typeface="Century Gothic" panose="020B0502020202020204" pitchFamily="34" charset="0"/>
                <a:ea typeface="ＭＳ Ｐゴシック" pitchFamily="-84" charset="-128"/>
              </a:rPr>
              <a:t>Cl</a:t>
            </a:r>
            <a:r>
              <a:rPr lang="en-US" sz="2400" baseline="30000" dirty="0">
                <a:solidFill>
                  <a:srgbClr val="FFFFFF"/>
                </a:solidFill>
                <a:latin typeface="Century Gothic" panose="020B0502020202020204" pitchFamily="34" charset="0"/>
                <a:ea typeface="ＭＳ Ｐゴシック" pitchFamily="-84" charset="-128"/>
              </a:rPr>
              <a:t>-</a:t>
            </a:r>
            <a:r>
              <a:rPr lang="en-US" sz="2400" dirty="0">
                <a:solidFill>
                  <a:srgbClr val="FFFFFF"/>
                </a:solidFill>
                <a:latin typeface="Century Gothic" panose="020B0502020202020204" pitchFamily="34" charset="0"/>
                <a:ea typeface="ＭＳ Ｐゴシック" pitchFamily="-84" charset="-128"/>
              </a:rPr>
              <a:t> </a:t>
            </a:r>
            <a:r>
              <a:rPr lang="en-US" sz="2400" dirty="0" smtClean="0">
                <a:solidFill>
                  <a:srgbClr val="FFFFFF"/>
                </a:solidFill>
                <a:latin typeface="Century Gothic" panose="020B0502020202020204" pitchFamily="34" charset="0"/>
                <a:ea typeface="ＭＳ Ｐゴシック" pitchFamily="-84" charset="-128"/>
              </a:rPr>
              <a:t>  +      Na</a:t>
            </a:r>
            <a:r>
              <a:rPr lang="en-US" sz="2400" baseline="30000" dirty="0">
                <a:solidFill>
                  <a:srgbClr val="FFFFFF"/>
                </a:solidFill>
                <a:latin typeface="Century Gothic" panose="020B0502020202020204" pitchFamily="34" charset="0"/>
                <a:ea typeface="ＭＳ Ｐゴシック" pitchFamily="-84" charset="-128"/>
              </a:rPr>
              <a:t>+</a:t>
            </a:r>
            <a:r>
              <a:rPr lang="en-US" sz="2400" dirty="0">
                <a:solidFill>
                  <a:srgbClr val="FFFFFF"/>
                </a:solidFill>
                <a:latin typeface="Century Gothic" panose="020B0502020202020204" pitchFamily="34" charset="0"/>
                <a:ea typeface="ＭＳ Ｐゴシック" pitchFamily="-84" charset="-128"/>
              </a:rPr>
              <a:t> + HCO</a:t>
            </a:r>
            <a:r>
              <a:rPr lang="en-US" sz="2400" baseline="-25000" dirty="0">
                <a:solidFill>
                  <a:srgbClr val="FFFFFF"/>
                </a:solidFill>
                <a:latin typeface="Century Gothic" panose="020B0502020202020204" pitchFamily="34" charset="0"/>
                <a:ea typeface="ＭＳ Ｐゴシック" pitchFamily="-84" charset="-128"/>
              </a:rPr>
              <a:t>3</a:t>
            </a:r>
            <a:r>
              <a:rPr lang="en-US" sz="2400" baseline="30000" dirty="0">
                <a:solidFill>
                  <a:srgbClr val="FFFFFF"/>
                </a:solidFill>
                <a:latin typeface="Century Gothic" panose="020B0502020202020204" pitchFamily="34" charset="0"/>
                <a:ea typeface="ＭＳ Ｐゴシック" pitchFamily="-84" charset="-128"/>
              </a:rPr>
              <a:t>-</a:t>
            </a:r>
            <a:r>
              <a:rPr lang="en-US" sz="2400" dirty="0">
                <a:solidFill>
                  <a:srgbClr val="FFFFFF"/>
                </a:solidFill>
                <a:latin typeface="Century Gothic" panose="020B0502020202020204" pitchFamily="34" charset="0"/>
                <a:ea typeface="ＭＳ Ｐゴシック" pitchFamily="-84" charset="-128"/>
              </a:rPr>
              <a:t>       </a:t>
            </a:r>
            <a:r>
              <a:rPr lang="en-US" sz="2400" dirty="0" smtClean="0">
                <a:solidFill>
                  <a:srgbClr val="FFFFFF"/>
                </a:solidFill>
                <a:latin typeface="Century Gothic" panose="020B0502020202020204" pitchFamily="34" charset="0"/>
                <a:ea typeface="ＭＳ Ｐゴシック" pitchFamily="-84" charset="-128"/>
              </a:rPr>
              <a:t>            Na</a:t>
            </a:r>
            <a:r>
              <a:rPr lang="en-US" sz="2400" baseline="30000" dirty="0">
                <a:solidFill>
                  <a:srgbClr val="FFFFFF"/>
                </a:solidFill>
                <a:latin typeface="Century Gothic" panose="020B0502020202020204" pitchFamily="34" charset="0"/>
                <a:ea typeface="ＭＳ Ｐゴシック" pitchFamily="-84" charset="-128"/>
              </a:rPr>
              <a:t>+</a:t>
            </a:r>
            <a:r>
              <a:rPr lang="en-US" sz="2400" dirty="0">
                <a:solidFill>
                  <a:srgbClr val="FFFFFF"/>
                </a:solidFill>
                <a:latin typeface="Century Gothic" panose="020B0502020202020204" pitchFamily="34" charset="0"/>
                <a:ea typeface="ＭＳ Ｐゴシック" pitchFamily="-84" charset="-128"/>
              </a:rPr>
              <a:t>  + Cl</a:t>
            </a:r>
            <a:r>
              <a:rPr lang="en-US" sz="2400" baseline="30000" dirty="0">
                <a:solidFill>
                  <a:srgbClr val="FFFFFF"/>
                </a:solidFill>
                <a:latin typeface="Century Gothic" panose="020B0502020202020204" pitchFamily="34" charset="0"/>
                <a:ea typeface="ＭＳ Ｐゴシック" pitchFamily="-84" charset="-128"/>
              </a:rPr>
              <a:t>-</a:t>
            </a:r>
            <a:r>
              <a:rPr lang="en-US" sz="2400" dirty="0">
                <a:solidFill>
                  <a:srgbClr val="FFFFFF"/>
                </a:solidFill>
                <a:latin typeface="Century Gothic" panose="020B0502020202020204" pitchFamily="34" charset="0"/>
                <a:ea typeface="ＭＳ Ｐゴシック" pitchFamily="-84" charset="-128"/>
              </a:rPr>
              <a:t>  </a:t>
            </a:r>
            <a:r>
              <a:rPr lang="en-US" sz="2400" dirty="0" smtClean="0">
                <a:solidFill>
                  <a:srgbClr val="FFFFFF"/>
                </a:solidFill>
                <a:latin typeface="Century Gothic" panose="020B0502020202020204" pitchFamily="34" charset="0"/>
                <a:ea typeface="ＭＳ Ｐゴシック" pitchFamily="-84" charset="-128"/>
              </a:rPr>
              <a:t>      +      H</a:t>
            </a:r>
            <a:r>
              <a:rPr lang="en-US" sz="2400" baseline="-25000" dirty="0" smtClean="0">
                <a:solidFill>
                  <a:srgbClr val="FFFFFF"/>
                </a:solidFill>
                <a:latin typeface="Century Gothic" panose="020B0502020202020204" pitchFamily="34" charset="0"/>
                <a:ea typeface="ＭＳ Ｐゴシック" pitchFamily="-84" charset="-128"/>
              </a:rPr>
              <a:t>2</a:t>
            </a:r>
            <a:r>
              <a:rPr lang="en-US" sz="2400" dirty="0" smtClean="0">
                <a:solidFill>
                  <a:srgbClr val="FFFFFF"/>
                </a:solidFill>
                <a:latin typeface="Century Gothic" panose="020B0502020202020204" pitchFamily="34" charset="0"/>
                <a:ea typeface="ＭＳ Ｐゴシック" pitchFamily="-84" charset="-128"/>
              </a:rPr>
              <a:t>CO</a:t>
            </a:r>
            <a:r>
              <a:rPr lang="en-US" sz="2400" baseline="-25000" dirty="0" smtClean="0">
                <a:solidFill>
                  <a:srgbClr val="FFFFFF"/>
                </a:solidFill>
                <a:latin typeface="Century Gothic" panose="020B0502020202020204" pitchFamily="34" charset="0"/>
                <a:ea typeface="ＭＳ Ｐゴシック" pitchFamily="-84" charset="-128"/>
              </a:rPr>
              <a:t>3</a:t>
            </a:r>
            <a:endParaRPr lang="el-GR" sz="2400" baseline="-25000" dirty="0" smtClean="0">
              <a:solidFill>
                <a:srgbClr val="FFFFFF"/>
              </a:solidFill>
              <a:latin typeface="Century Gothic" panose="020B0502020202020204" pitchFamily="34" charset="0"/>
              <a:ea typeface="ＭＳ Ｐゴシック" pitchFamily="-84" charset="-128"/>
            </a:endParaRPr>
          </a:p>
          <a:p>
            <a:pPr algn="just">
              <a:buNone/>
              <a:defRPr/>
            </a:pPr>
            <a:r>
              <a:rPr lang="el-GR" dirty="0" smtClean="0"/>
              <a:t>Η </a:t>
            </a:r>
            <a:r>
              <a:rPr lang="el-GR" dirty="0"/>
              <a:t>ταχύτητα </a:t>
            </a:r>
            <a:r>
              <a:rPr lang="el-GR" dirty="0" smtClean="0"/>
              <a:t>αντίδρασης </a:t>
            </a:r>
            <a:r>
              <a:rPr lang="el-GR" dirty="0"/>
              <a:t>είναι ανάλογη</a:t>
            </a:r>
            <a:r>
              <a:rPr lang="en-US" dirty="0"/>
              <a:t> </a:t>
            </a:r>
            <a:r>
              <a:rPr lang="el-GR" dirty="0"/>
              <a:t>του γινομένου των </a:t>
            </a:r>
            <a:r>
              <a:rPr lang="el-GR" dirty="0" smtClean="0"/>
              <a:t>αντιδρώντων</a:t>
            </a:r>
            <a:r>
              <a:rPr lang="en-US" dirty="0" smtClean="0"/>
              <a:t>    </a:t>
            </a:r>
          </a:p>
          <a:p>
            <a:pPr algn="just">
              <a:buNone/>
              <a:defRPr/>
            </a:pPr>
            <a:r>
              <a:rPr lang="el-GR" sz="2400" b="1" dirty="0" smtClean="0">
                <a:solidFill>
                  <a:srgbClr val="FFFF00"/>
                </a:solidFill>
              </a:rPr>
              <a:t>Η</a:t>
            </a:r>
            <a:r>
              <a:rPr lang="el-GR" sz="2400" b="1" baseline="30000" dirty="0">
                <a:solidFill>
                  <a:srgbClr val="FFFF00"/>
                </a:solidFill>
              </a:rPr>
              <a:t>+</a:t>
            </a:r>
            <a:r>
              <a:rPr lang="el-GR" sz="2400" b="1" dirty="0">
                <a:solidFill>
                  <a:srgbClr val="FFFF00"/>
                </a:solidFill>
              </a:rPr>
              <a:t> + </a:t>
            </a:r>
            <a:r>
              <a:rPr lang="el-GR" sz="2400" b="1" dirty="0" smtClean="0">
                <a:solidFill>
                  <a:srgbClr val="FFFF00"/>
                </a:solidFill>
              </a:rPr>
              <a:t>Α</a:t>
            </a:r>
            <a:r>
              <a:rPr lang="el-GR" sz="2400" b="1" baseline="30000" dirty="0" smtClean="0">
                <a:solidFill>
                  <a:srgbClr val="FFFF00"/>
                </a:solidFill>
              </a:rPr>
              <a:t>-</a:t>
            </a:r>
            <a:r>
              <a:rPr lang="en-US" sz="2400" b="1" dirty="0" smtClean="0">
                <a:solidFill>
                  <a:srgbClr val="FFFF00"/>
                </a:solidFill>
              </a:rPr>
              <a:t> </a:t>
            </a:r>
            <a:r>
              <a:rPr lang="el-GR" sz="2400" b="1" dirty="0" smtClean="0">
                <a:solidFill>
                  <a:srgbClr val="FFFF00"/>
                </a:solidFill>
                <a:ea typeface="Calibri" charset="-95"/>
                <a:cs typeface="Arial" charset="-95"/>
                <a:sym typeface="Symbol" charset="2"/>
              </a:rPr>
              <a:t>  </a:t>
            </a:r>
            <a:r>
              <a:rPr lang="el-GR" sz="2400" b="1" dirty="0" smtClean="0">
                <a:solidFill>
                  <a:srgbClr val="FFFF00"/>
                </a:solidFill>
              </a:rPr>
              <a:t>ΗΑ </a:t>
            </a:r>
            <a:r>
              <a:rPr lang="en-US" sz="2400" b="1" dirty="0" smtClean="0">
                <a:solidFill>
                  <a:srgbClr val="FFFF00"/>
                </a:solidFill>
              </a:rPr>
              <a:t>k</a:t>
            </a:r>
            <a:r>
              <a:rPr lang="el-GR" sz="2400" b="1" dirty="0" smtClean="0">
                <a:solidFill>
                  <a:srgbClr val="FFFF00"/>
                </a:solidFill>
              </a:rPr>
              <a:t> </a:t>
            </a:r>
            <a:r>
              <a:rPr lang="el-GR" sz="2400" b="1" dirty="0">
                <a:solidFill>
                  <a:srgbClr val="FFFF00"/>
                </a:solidFill>
              </a:rPr>
              <a:t>= [</a:t>
            </a:r>
            <a:r>
              <a:rPr lang="en-US" sz="2400" b="1" dirty="0">
                <a:solidFill>
                  <a:srgbClr val="FFFF00"/>
                </a:solidFill>
              </a:rPr>
              <a:t>H</a:t>
            </a:r>
            <a:r>
              <a:rPr lang="el-GR" sz="2400" b="1" baseline="30000" dirty="0">
                <a:solidFill>
                  <a:srgbClr val="FFFF00"/>
                </a:solidFill>
              </a:rPr>
              <a:t>+</a:t>
            </a:r>
            <a:r>
              <a:rPr lang="el-GR" sz="2400" b="1" dirty="0">
                <a:solidFill>
                  <a:srgbClr val="FFFF00"/>
                </a:solidFill>
              </a:rPr>
              <a:t>]</a:t>
            </a:r>
            <a:r>
              <a:rPr lang="en-US" sz="2400" dirty="0">
                <a:solidFill>
                  <a:srgbClr val="FFFF00"/>
                </a:solidFill>
              </a:rPr>
              <a:t>x</a:t>
            </a:r>
            <a:r>
              <a:rPr lang="el-GR" sz="2400" b="1" dirty="0">
                <a:solidFill>
                  <a:srgbClr val="FFFF00"/>
                </a:solidFill>
              </a:rPr>
              <a:t>[</a:t>
            </a:r>
            <a:r>
              <a:rPr lang="en-US" sz="2400" b="1" dirty="0">
                <a:solidFill>
                  <a:srgbClr val="FFFF00"/>
                </a:solidFill>
              </a:rPr>
              <a:t>A</a:t>
            </a:r>
            <a:r>
              <a:rPr lang="el-GR" sz="2400" b="1" baseline="30000" dirty="0">
                <a:solidFill>
                  <a:srgbClr val="FFFF00"/>
                </a:solidFill>
              </a:rPr>
              <a:t>-</a:t>
            </a:r>
            <a:r>
              <a:rPr lang="el-GR" sz="2400" b="1" dirty="0">
                <a:solidFill>
                  <a:srgbClr val="FFFF00"/>
                </a:solidFill>
              </a:rPr>
              <a:t>] / [</a:t>
            </a:r>
            <a:r>
              <a:rPr lang="en-US" sz="2400" b="1" dirty="0">
                <a:solidFill>
                  <a:srgbClr val="FFFF00"/>
                </a:solidFill>
              </a:rPr>
              <a:t>HA]</a:t>
            </a:r>
            <a:r>
              <a:rPr lang="en-US" sz="2400" dirty="0" smtClean="0"/>
              <a:t>	</a:t>
            </a:r>
            <a:r>
              <a:rPr lang="en-US" sz="2400" b="1" dirty="0" smtClean="0">
                <a:solidFill>
                  <a:srgbClr val="FFFF00"/>
                </a:solidFill>
              </a:rPr>
              <a:t>[</a:t>
            </a:r>
            <a:r>
              <a:rPr lang="en-US" sz="2400" b="1" dirty="0">
                <a:solidFill>
                  <a:srgbClr val="FFFF00"/>
                </a:solidFill>
              </a:rPr>
              <a:t>H+] = k x [HA] /[A</a:t>
            </a:r>
            <a:r>
              <a:rPr lang="en-US" sz="2400" b="1" baseline="30000" dirty="0">
                <a:solidFill>
                  <a:srgbClr val="FFFF00"/>
                </a:solidFill>
              </a:rPr>
              <a:t>-</a:t>
            </a:r>
            <a:r>
              <a:rPr lang="en-US" sz="2400" b="1" dirty="0">
                <a:solidFill>
                  <a:srgbClr val="FFFF00"/>
                </a:solidFill>
              </a:rPr>
              <a:t>]</a:t>
            </a:r>
            <a:endParaRPr lang="el-GR" sz="2400" b="1" baseline="30000" dirty="0">
              <a:solidFill>
                <a:srgbClr val="FFFF00"/>
              </a:solidFill>
            </a:endParaRPr>
          </a:p>
          <a:p>
            <a:pPr algn="just">
              <a:buNone/>
              <a:defRPr/>
            </a:pPr>
            <a:r>
              <a:rPr lang="el-GR" sz="2400" dirty="0"/>
              <a:t>-</a:t>
            </a:r>
            <a:r>
              <a:rPr lang="en-US" sz="2400" dirty="0"/>
              <a:t>log[H+] = -</a:t>
            </a:r>
            <a:r>
              <a:rPr lang="en-US" sz="2400" dirty="0" err="1"/>
              <a:t>logk</a:t>
            </a:r>
            <a:r>
              <a:rPr lang="el-GR" sz="2400" dirty="0"/>
              <a:t> </a:t>
            </a:r>
            <a:r>
              <a:rPr lang="en-US" sz="2400" dirty="0"/>
              <a:t>+</a:t>
            </a:r>
            <a:r>
              <a:rPr lang="el-GR" sz="2400" dirty="0"/>
              <a:t> </a:t>
            </a:r>
            <a:r>
              <a:rPr lang="en-US" sz="2400" dirty="0"/>
              <a:t>log[A-]/[HA]</a:t>
            </a:r>
            <a:endParaRPr lang="el-GR" sz="2400" dirty="0" smtClean="0"/>
          </a:p>
          <a:p>
            <a:pPr algn="just">
              <a:buNone/>
              <a:defRPr/>
            </a:pPr>
            <a:r>
              <a:rPr lang="en-US" sz="2400" dirty="0" smtClean="0"/>
              <a:t>													</a:t>
            </a:r>
            <a:endParaRPr lang="el-GR" dirty="0" smtClean="0"/>
          </a:p>
          <a:p>
            <a:pPr>
              <a:buNone/>
              <a:defRPr/>
            </a:pPr>
            <a:endParaRPr lang="el-GR" sz="2400" dirty="0">
              <a:latin typeface="Century Gothic" panose="020B0502020202020204" pitchFamily="34" charset="0"/>
            </a:endParaRPr>
          </a:p>
        </p:txBody>
      </p:sp>
      <p:grpSp>
        <p:nvGrpSpPr>
          <p:cNvPr id="9" name="Group 7"/>
          <p:cNvGrpSpPr>
            <a:grpSpLocks/>
          </p:cNvGrpSpPr>
          <p:nvPr/>
        </p:nvGrpSpPr>
        <p:grpSpPr bwMode="auto">
          <a:xfrm>
            <a:off x="5766005" y="2318128"/>
            <a:ext cx="357187" cy="73025"/>
            <a:chOff x="4062412" y="2855913"/>
            <a:chExt cx="357188" cy="73025"/>
          </a:xfrm>
        </p:grpSpPr>
        <p:cxnSp>
          <p:nvCxnSpPr>
            <p:cNvPr id="10" name="17 - Ευθύγραμμο βέλος σύνδεσης"/>
            <p:cNvCxnSpPr/>
            <p:nvPr/>
          </p:nvCxnSpPr>
          <p:spPr>
            <a:xfrm>
              <a:off x="4062412" y="2855913"/>
              <a:ext cx="357188" cy="1587"/>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18 - Ευθύγραμμο βέλος σύνδεσης"/>
            <p:cNvCxnSpPr/>
            <p:nvPr/>
          </p:nvCxnSpPr>
          <p:spPr>
            <a:xfrm rot="10800000">
              <a:off x="4062412" y="2927350"/>
              <a:ext cx="357188" cy="1588"/>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7"/>
          <p:cNvGrpSpPr>
            <a:grpSpLocks/>
          </p:cNvGrpSpPr>
          <p:nvPr/>
        </p:nvGrpSpPr>
        <p:grpSpPr bwMode="auto">
          <a:xfrm>
            <a:off x="5813861" y="2811490"/>
            <a:ext cx="357187" cy="73025"/>
            <a:chOff x="4062412" y="2855913"/>
            <a:chExt cx="357188" cy="73025"/>
          </a:xfrm>
        </p:grpSpPr>
        <p:cxnSp>
          <p:nvCxnSpPr>
            <p:cNvPr id="13" name="17 - Ευθύγραμμο βέλος σύνδεσης"/>
            <p:cNvCxnSpPr/>
            <p:nvPr/>
          </p:nvCxnSpPr>
          <p:spPr>
            <a:xfrm>
              <a:off x="4062412" y="2855913"/>
              <a:ext cx="357188" cy="1587"/>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18 - Ευθύγραμμο βέλος σύνδεσης"/>
            <p:cNvCxnSpPr/>
            <p:nvPr/>
          </p:nvCxnSpPr>
          <p:spPr>
            <a:xfrm rot="10800000">
              <a:off x="4062412" y="2927350"/>
              <a:ext cx="357188" cy="1588"/>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 name="Rectangle 3"/>
          <p:cNvSpPr/>
          <p:nvPr/>
        </p:nvSpPr>
        <p:spPr>
          <a:xfrm>
            <a:off x="108502" y="6479448"/>
            <a:ext cx="9838386" cy="307777"/>
          </a:xfrm>
          <a:prstGeom prst="rect">
            <a:avLst/>
          </a:prstGeom>
        </p:spPr>
        <p:txBody>
          <a:bodyPr wrap="square">
            <a:spAutoFit/>
          </a:bodyPr>
          <a:lstStyle/>
          <a:p>
            <a:r>
              <a:rPr lang="el-GR" sz="1400" dirty="0"/>
              <a:t>η ισχύς κάθε οξέος εξαρτάται από τη </a:t>
            </a:r>
            <a:r>
              <a:rPr lang="el-GR" sz="1400" dirty="0" smtClean="0"/>
              <a:t>σταθερά</a:t>
            </a:r>
            <a:r>
              <a:rPr lang="en-US" sz="1400" dirty="0" smtClean="0"/>
              <a:t> </a:t>
            </a:r>
            <a:r>
              <a:rPr lang="el-GR" sz="1400" dirty="0" smtClean="0"/>
              <a:t>διαστάσεως </a:t>
            </a:r>
            <a:r>
              <a:rPr lang="el-GR" sz="1400" dirty="0"/>
              <a:t>ή ιονισμού του (</a:t>
            </a:r>
            <a:r>
              <a:rPr lang="el-GR" sz="1400" dirty="0" smtClean="0"/>
              <a:t>k</a:t>
            </a:r>
            <a:r>
              <a:rPr lang="en-US" sz="1400" dirty="0" smtClean="0"/>
              <a:t>a</a:t>
            </a:r>
            <a:r>
              <a:rPr lang="el-GR" sz="1400" dirty="0" smtClean="0"/>
              <a:t>),</a:t>
            </a:r>
            <a:endParaRPr lang="el-GR" sz="1400" dirty="0"/>
          </a:p>
        </p:txBody>
      </p:sp>
      <p:sp>
        <p:nvSpPr>
          <p:cNvPr id="6" name="Rectangle 5"/>
          <p:cNvSpPr/>
          <p:nvPr/>
        </p:nvSpPr>
        <p:spPr>
          <a:xfrm>
            <a:off x="7072447" y="6477769"/>
            <a:ext cx="4540025" cy="307777"/>
          </a:xfrm>
          <a:prstGeom prst="rect">
            <a:avLst/>
          </a:prstGeom>
        </p:spPr>
        <p:txBody>
          <a:bodyPr wrap="none">
            <a:spAutoFit/>
          </a:bodyPr>
          <a:lstStyle/>
          <a:p>
            <a:r>
              <a:rPr lang="el-GR" sz="1400" dirty="0"/>
              <a:t>ό</a:t>
            </a:r>
            <a:r>
              <a:rPr lang="el-GR" sz="1400" dirty="0" smtClean="0"/>
              <a:t>ταν </a:t>
            </a:r>
            <a:r>
              <a:rPr lang="el-GR" sz="1400" dirty="0"/>
              <a:t>pH = pKa  το μόριο είναι κατά 50% ιοντισμένο.</a:t>
            </a:r>
          </a:p>
        </p:txBody>
      </p:sp>
      <p:pic>
        <p:nvPicPr>
          <p:cNvPr id="1026" name="Picture 2" descr="C:\Users\ppass\AppData\Roaming\PixelMetrics\CaptureWiz\Tem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6926" y="4996920"/>
            <a:ext cx="3233195" cy="80846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103312" y="5933820"/>
            <a:ext cx="4070195" cy="369332"/>
          </a:xfrm>
          <a:prstGeom prst="rect">
            <a:avLst/>
          </a:prstGeom>
        </p:spPr>
        <p:txBody>
          <a:bodyPr wrap="square">
            <a:spAutoFit/>
          </a:bodyPr>
          <a:lstStyle/>
          <a:p>
            <a:r>
              <a:rPr lang="el-GR" b="1" dirty="0" smtClean="0">
                <a:solidFill>
                  <a:srgbClr val="FFFF00"/>
                </a:solidFill>
              </a:rPr>
              <a:t>εξίσωση </a:t>
            </a:r>
            <a:r>
              <a:rPr lang="en-US" b="1" dirty="0" smtClean="0">
                <a:solidFill>
                  <a:srgbClr val="FFFF00"/>
                </a:solidFill>
              </a:rPr>
              <a:t>Henderson-Hasselbalch</a:t>
            </a:r>
            <a:r>
              <a:rPr lang="en-US" b="1" dirty="0">
                <a:solidFill>
                  <a:srgbClr val="FFFF00"/>
                </a:solidFill>
              </a:rPr>
              <a:t>.</a:t>
            </a:r>
            <a:endParaRPr lang="el-GR" b="1" dirty="0">
              <a:solidFill>
                <a:srgbClr val="FFFF00"/>
              </a:solidFill>
            </a:endParaRPr>
          </a:p>
        </p:txBody>
      </p:sp>
      <p:pic>
        <p:nvPicPr>
          <p:cNvPr id="8" name="Picture 7"/>
          <p:cNvPicPr>
            <a:picLocks noChangeAspect="1"/>
          </p:cNvPicPr>
          <p:nvPr/>
        </p:nvPicPr>
        <p:blipFill>
          <a:blip r:embed="rId3"/>
          <a:stretch>
            <a:fillRect/>
          </a:stretch>
        </p:blipFill>
        <p:spPr>
          <a:xfrm>
            <a:off x="5380372" y="5093984"/>
            <a:ext cx="4370786" cy="808469"/>
          </a:xfrm>
          <a:prstGeom prst="rect">
            <a:avLst/>
          </a:prstGeom>
        </p:spPr>
      </p:pic>
      <p:sp>
        <p:nvSpPr>
          <p:cNvPr id="15" name="Rectangle 14"/>
          <p:cNvSpPr/>
          <p:nvPr/>
        </p:nvSpPr>
        <p:spPr>
          <a:xfrm>
            <a:off x="1" y="2082615"/>
            <a:ext cx="12192000" cy="2367277"/>
          </a:xfrm>
          <a:prstGeom prst="rect">
            <a:avLst/>
          </a:prstGeom>
          <a:solidFill>
            <a:srgbClr val="6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9" name="Picture 18"/>
          <p:cNvPicPr>
            <a:picLocks noChangeAspect="1"/>
          </p:cNvPicPr>
          <p:nvPr/>
        </p:nvPicPr>
        <p:blipFill>
          <a:blip r:embed="rId4"/>
          <a:stretch>
            <a:fillRect/>
          </a:stretch>
        </p:blipFill>
        <p:spPr>
          <a:xfrm>
            <a:off x="8665664" y="4454930"/>
            <a:ext cx="859234" cy="647216"/>
          </a:xfrm>
          <a:prstGeom prst="rect">
            <a:avLst/>
          </a:prstGeom>
        </p:spPr>
      </p:pic>
      <p:pic>
        <p:nvPicPr>
          <p:cNvPr id="20" name="Picture 16" descr="https://encrypted-tbn2.google.com/images?q=tbn:ANd9GcTq9wi3mPy74O6uR2aYiB43boeOGn01DqL5495y3z_b7PMTiqw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7522" y="5799508"/>
            <a:ext cx="775519" cy="664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0112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1500"/>
                            </p:stCondLst>
                            <p:childTnLst>
                              <p:par>
                                <p:cTn id="9" presetID="10" presetClass="entr" presetSubtype="0" fill="hold" grpId="0" nodeType="afterEffect">
                                  <p:stCondLst>
                                    <p:cond delay="50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nodeType="withEffect">
                                  <p:stCondLst>
                                    <p:cond delay="5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2500"/>
                            </p:stCondLst>
                            <p:childTnLst>
                              <p:par>
                                <p:cTn id="16" presetID="10" presetClass="entr" presetSubtype="0" fill="hold" nodeType="afterEffect">
                                  <p:stCondLst>
                                    <p:cond delay="50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50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t>Φυσιολογικά ρυθμιστικά συστήματα</a:t>
            </a:r>
            <a:r>
              <a:rPr lang="en-US" b="1" dirty="0">
                <a:solidFill>
                  <a:srgbClr val="FFFF00"/>
                </a:solidFill>
              </a:rPr>
              <a:t>(buffers</a:t>
            </a:r>
            <a:r>
              <a:rPr lang="en-US" b="1" dirty="0"/>
              <a:t>)</a:t>
            </a:r>
            <a:endParaRPr lang="el-GR"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41862413"/>
              </p:ext>
            </p:extLst>
          </p:nvPr>
        </p:nvGraphicFramePr>
        <p:xfrm>
          <a:off x="833715" y="2728885"/>
          <a:ext cx="10381131" cy="3432305"/>
        </p:xfrm>
        <a:graphic>
          <a:graphicData uri="http://schemas.openxmlformats.org/drawingml/2006/table">
            <a:tbl>
              <a:tblPr firstRow="1" firstCol="1" bandRow="1">
                <a:tableStyleId>{5C22544A-7EE6-4342-B048-85BDC9FD1C3A}</a:tableStyleId>
              </a:tblPr>
              <a:tblGrid>
                <a:gridCol w="1994967">
                  <a:extLst>
                    <a:ext uri="{9D8B030D-6E8A-4147-A177-3AD203B41FA5}">
                      <a16:colId xmlns:a16="http://schemas.microsoft.com/office/drawing/2014/main" xmlns="" val="20000"/>
                    </a:ext>
                  </a:extLst>
                </a:gridCol>
                <a:gridCol w="1757762">
                  <a:extLst>
                    <a:ext uri="{9D8B030D-6E8A-4147-A177-3AD203B41FA5}">
                      <a16:colId xmlns:a16="http://schemas.microsoft.com/office/drawing/2014/main" xmlns="" val="20001"/>
                    </a:ext>
                  </a:extLst>
                </a:gridCol>
                <a:gridCol w="1386745">
                  <a:extLst>
                    <a:ext uri="{9D8B030D-6E8A-4147-A177-3AD203B41FA5}">
                      <a16:colId xmlns:a16="http://schemas.microsoft.com/office/drawing/2014/main" xmlns="" val="20002"/>
                    </a:ext>
                  </a:extLst>
                </a:gridCol>
                <a:gridCol w="3430833">
                  <a:extLst>
                    <a:ext uri="{9D8B030D-6E8A-4147-A177-3AD203B41FA5}">
                      <a16:colId xmlns:a16="http://schemas.microsoft.com/office/drawing/2014/main" xmlns="" val="20003"/>
                    </a:ext>
                  </a:extLst>
                </a:gridCol>
                <a:gridCol w="1810824">
                  <a:extLst>
                    <a:ext uri="{9D8B030D-6E8A-4147-A177-3AD203B41FA5}">
                      <a16:colId xmlns:a16="http://schemas.microsoft.com/office/drawing/2014/main" xmlns="" val="20004"/>
                    </a:ext>
                  </a:extLst>
                </a:gridCol>
              </a:tblGrid>
              <a:tr h="596986">
                <a:tc>
                  <a:txBody>
                    <a:bodyPr/>
                    <a:lstStyle/>
                    <a:p>
                      <a:pPr algn="ctr">
                        <a:lnSpc>
                          <a:spcPct val="115000"/>
                        </a:lnSpc>
                        <a:spcAft>
                          <a:spcPts val="0"/>
                        </a:spcAft>
                        <a:tabLst>
                          <a:tab pos="2070735" algn="l"/>
                          <a:tab pos="2790825" algn="l"/>
                          <a:tab pos="5311140" algn="l"/>
                        </a:tabLst>
                      </a:pPr>
                      <a:r>
                        <a:rPr lang="en-US" sz="1600" dirty="0" err="1">
                          <a:effectLst/>
                        </a:rPr>
                        <a:t>Ρυθμιστικό</a:t>
                      </a:r>
                      <a:r>
                        <a:rPr lang="en-US" sz="1600" dirty="0">
                          <a:effectLst/>
                        </a:rPr>
                        <a:t> </a:t>
                      </a:r>
                      <a:r>
                        <a:rPr lang="en-US" sz="1600" dirty="0" err="1">
                          <a:effectLst/>
                        </a:rPr>
                        <a:t>ζεύγος</a:t>
                      </a:r>
                      <a:endParaRPr lang="el-GR" sz="2400" dirty="0">
                        <a:effectLst/>
                      </a:endParaRPr>
                    </a:p>
                    <a:p>
                      <a:pPr algn="ctr">
                        <a:lnSpc>
                          <a:spcPct val="115000"/>
                        </a:lnSpc>
                        <a:spcAft>
                          <a:spcPts val="0"/>
                        </a:spcAft>
                        <a:tabLst>
                          <a:tab pos="2070735" algn="l"/>
                          <a:tab pos="2790825" algn="l"/>
                        </a:tabLst>
                      </a:pPr>
                      <a:r>
                        <a:rPr lang="en-US" sz="1600" dirty="0">
                          <a:effectLst/>
                        </a:rPr>
                        <a:t> </a:t>
                      </a:r>
                      <a:endParaRPr lang="el-GR"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tabLst>
                          <a:tab pos="2070735" algn="l"/>
                          <a:tab pos="2790825" algn="l"/>
                        </a:tabLst>
                      </a:pPr>
                      <a:r>
                        <a:rPr lang="el-GR" sz="1600" spc="-30" dirty="0" smtClean="0">
                          <a:effectLst/>
                        </a:rPr>
                        <a:t>Δέκτης</a:t>
                      </a:r>
                      <a:r>
                        <a:rPr lang="en-US" sz="1600" spc="-30" dirty="0" smtClean="0">
                          <a:effectLst/>
                        </a:rPr>
                        <a:t> </a:t>
                      </a:r>
                      <a:r>
                        <a:rPr lang="en-US" sz="1600" spc="-30" dirty="0">
                          <a:effectLst/>
                        </a:rPr>
                        <a:t>Η</a:t>
                      </a:r>
                      <a:r>
                        <a:rPr lang="en-US" sz="1600" spc="-30" baseline="30000" dirty="0">
                          <a:effectLst/>
                        </a:rPr>
                        <a:t>+</a:t>
                      </a:r>
                      <a:endParaRPr lang="el-GR"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tabLst>
                          <a:tab pos="2070735" algn="l"/>
                          <a:tab pos="2790825" algn="l"/>
                        </a:tabLst>
                      </a:pPr>
                      <a:r>
                        <a:rPr lang="en-US" sz="1600">
                          <a:effectLst/>
                        </a:rPr>
                        <a:t>Δότης Η</a:t>
                      </a:r>
                      <a:r>
                        <a:rPr lang="en-US" sz="1600" baseline="30000">
                          <a:effectLst/>
                        </a:rPr>
                        <a:t>+</a:t>
                      </a:r>
                      <a:endParaRPr lang="el-GR"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tabLst>
                          <a:tab pos="2070735" algn="l"/>
                          <a:tab pos="2790825" algn="l"/>
                        </a:tabLst>
                      </a:pPr>
                      <a:r>
                        <a:rPr lang="en-US" sz="1600">
                          <a:effectLst/>
                        </a:rPr>
                        <a:t>Αντίδραση</a:t>
                      </a:r>
                      <a:endParaRPr lang="el-GR"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tabLst>
                          <a:tab pos="2070735" algn="l"/>
                          <a:tab pos="2790825" algn="l"/>
                        </a:tabLst>
                      </a:pPr>
                      <a:r>
                        <a:rPr lang="en-US" sz="1600" dirty="0" err="1">
                          <a:effectLst/>
                        </a:rPr>
                        <a:t>pk</a:t>
                      </a:r>
                      <a:endParaRPr lang="el-GR"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392225">
                <a:tc>
                  <a:txBody>
                    <a:bodyPr/>
                    <a:lstStyle/>
                    <a:p>
                      <a:pPr algn="just">
                        <a:lnSpc>
                          <a:spcPct val="115000"/>
                        </a:lnSpc>
                        <a:spcAft>
                          <a:spcPts val="0"/>
                        </a:spcAft>
                        <a:tabLst>
                          <a:tab pos="2070735" algn="l"/>
                          <a:tab pos="2790825" algn="l"/>
                        </a:tabLst>
                      </a:pPr>
                      <a:r>
                        <a:rPr lang="en-US" sz="1600">
                          <a:effectLst/>
                        </a:rPr>
                        <a:t>Διττανθρακικά</a:t>
                      </a:r>
                      <a:endParaRPr lang="el-GR"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tabLst>
                          <a:tab pos="2070735" algn="l"/>
                          <a:tab pos="2790825" algn="l"/>
                        </a:tabLst>
                      </a:pPr>
                      <a:r>
                        <a:rPr lang="en-US" sz="1600" b="1" dirty="0">
                          <a:effectLst/>
                        </a:rPr>
                        <a:t>ΗCO</a:t>
                      </a:r>
                      <a:r>
                        <a:rPr lang="en-US" sz="1600" b="1" baseline="-25000" dirty="0">
                          <a:effectLst/>
                        </a:rPr>
                        <a:t>3</a:t>
                      </a:r>
                      <a:r>
                        <a:rPr lang="en-US" sz="1600" b="1" baseline="30000" dirty="0">
                          <a:effectLst/>
                        </a:rPr>
                        <a:t>-</a:t>
                      </a:r>
                      <a:endParaRPr lang="el-GR" sz="2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tabLst>
                          <a:tab pos="2070735" algn="l"/>
                          <a:tab pos="2790825" algn="l"/>
                        </a:tabLst>
                      </a:pPr>
                      <a:r>
                        <a:rPr lang="en-US" sz="1600" b="1">
                          <a:effectLst/>
                        </a:rPr>
                        <a:t>Η</a:t>
                      </a:r>
                      <a:r>
                        <a:rPr lang="en-US" sz="1600" b="1" baseline="-25000">
                          <a:effectLst/>
                        </a:rPr>
                        <a:t>2</a:t>
                      </a:r>
                      <a:r>
                        <a:rPr lang="en-US" sz="1600" b="1">
                          <a:effectLst/>
                        </a:rPr>
                        <a:t>CO</a:t>
                      </a:r>
                      <a:r>
                        <a:rPr lang="en-US" sz="1600" b="1" baseline="-25000">
                          <a:effectLst/>
                        </a:rPr>
                        <a:t>3</a:t>
                      </a:r>
                      <a:endParaRPr lang="el-GR" sz="2400" b="1">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tabLst>
                          <a:tab pos="2070735" algn="l"/>
                          <a:tab pos="2790825" algn="l"/>
                        </a:tabLst>
                      </a:pPr>
                      <a:r>
                        <a:rPr lang="en-US" sz="1600" b="1" dirty="0" smtClean="0">
                          <a:effectLst/>
                        </a:rPr>
                        <a:t>H</a:t>
                      </a:r>
                      <a:r>
                        <a:rPr lang="en-US" sz="1600" b="1" baseline="30000" dirty="0" smtClean="0">
                          <a:effectLst/>
                        </a:rPr>
                        <a:t>+</a:t>
                      </a:r>
                      <a:r>
                        <a:rPr lang="en-US" sz="1600" b="1" dirty="0" smtClean="0">
                          <a:effectLst/>
                        </a:rPr>
                        <a:t>+ </a:t>
                      </a:r>
                      <a:r>
                        <a:rPr lang="el-GR" sz="1600" b="1" dirty="0" smtClean="0">
                          <a:effectLst/>
                        </a:rPr>
                        <a:t>Η</a:t>
                      </a:r>
                      <a:r>
                        <a:rPr lang="en-US" sz="1600" b="1" dirty="0" smtClean="0">
                          <a:effectLst/>
                        </a:rPr>
                        <a:t>CO</a:t>
                      </a:r>
                      <a:r>
                        <a:rPr lang="en-US" sz="1600" b="1" baseline="-25000" dirty="0" smtClean="0">
                          <a:effectLst/>
                        </a:rPr>
                        <a:t>3</a:t>
                      </a:r>
                      <a:r>
                        <a:rPr lang="en-US" sz="1600" b="1" baseline="30000" dirty="0" smtClean="0">
                          <a:effectLst/>
                        </a:rPr>
                        <a:t>-</a:t>
                      </a:r>
                      <a:r>
                        <a:rPr lang="en-US" sz="1600" b="1" dirty="0" smtClean="0">
                          <a:effectLst/>
                        </a:rPr>
                        <a:t>↔</a:t>
                      </a:r>
                      <a:r>
                        <a:rPr lang="en-US" sz="1600" b="1" dirty="0">
                          <a:effectLst/>
                        </a:rPr>
                        <a:t>H</a:t>
                      </a:r>
                      <a:r>
                        <a:rPr lang="en-US" sz="1600" b="1" baseline="-25000" dirty="0">
                          <a:effectLst/>
                        </a:rPr>
                        <a:t>2</a:t>
                      </a:r>
                      <a:r>
                        <a:rPr lang="en-US" sz="1600" b="1" dirty="0">
                          <a:effectLst/>
                        </a:rPr>
                        <a:t>CO</a:t>
                      </a:r>
                      <a:r>
                        <a:rPr lang="en-US" sz="1600" b="1" baseline="-25000" dirty="0">
                          <a:effectLst/>
                        </a:rPr>
                        <a:t>3</a:t>
                      </a:r>
                      <a:r>
                        <a:rPr lang="en-US" sz="1600" b="1" dirty="0">
                          <a:effectLst/>
                        </a:rPr>
                        <a:t>↔CΟ</a:t>
                      </a:r>
                      <a:r>
                        <a:rPr lang="en-US" sz="1600" b="1" baseline="-25000" dirty="0">
                          <a:effectLst/>
                        </a:rPr>
                        <a:t>2</a:t>
                      </a:r>
                      <a:r>
                        <a:rPr lang="en-US" sz="1600" b="1" dirty="0">
                          <a:effectLst/>
                        </a:rPr>
                        <a:t>+H</a:t>
                      </a:r>
                      <a:r>
                        <a:rPr lang="en-US" sz="1600" b="1" baseline="-25000" dirty="0">
                          <a:effectLst/>
                        </a:rPr>
                        <a:t>2</a:t>
                      </a:r>
                      <a:r>
                        <a:rPr lang="en-US" sz="1600" b="1" dirty="0">
                          <a:effectLst/>
                        </a:rPr>
                        <a:t>O</a:t>
                      </a:r>
                      <a:endParaRPr lang="el-GR" sz="2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tabLst>
                          <a:tab pos="2070735" algn="l"/>
                          <a:tab pos="2790825" algn="l"/>
                        </a:tabLst>
                      </a:pPr>
                      <a:r>
                        <a:rPr lang="en-US" sz="1600" b="1">
                          <a:effectLst/>
                        </a:rPr>
                        <a:t>6,1</a:t>
                      </a:r>
                      <a:endParaRPr lang="el-GR" sz="2400" b="1">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515554">
                <a:tc>
                  <a:txBody>
                    <a:bodyPr/>
                    <a:lstStyle/>
                    <a:p>
                      <a:pPr algn="just">
                        <a:lnSpc>
                          <a:spcPct val="115000"/>
                        </a:lnSpc>
                        <a:spcAft>
                          <a:spcPts val="0"/>
                        </a:spcAft>
                        <a:tabLst>
                          <a:tab pos="2070735" algn="l"/>
                          <a:tab pos="2790825" algn="l"/>
                        </a:tabLst>
                      </a:pPr>
                      <a:r>
                        <a:rPr lang="en-US" sz="1600">
                          <a:effectLst/>
                        </a:rPr>
                        <a:t>Φωσφορικά</a:t>
                      </a:r>
                      <a:endParaRPr lang="el-GR"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tabLst>
                          <a:tab pos="2070735" algn="l"/>
                          <a:tab pos="2790825" algn="l"/>
                        </a:tabLst>
                      </a:pPr>
                      <a:r>
                        <a:rPr lang="en-US" sz="1600" b="1">
                          <a:effectLst/>
                        </a:rPr>
                        <a:t>HPO</a:t>
                      </a:r>
                      <a:r>
                        <a:rPr lang="en-US" sz="1600" b="1" baseline="-25000">
                          <a:effectLst/>
                        </a:rPr>
                        <a:t>4</a:t>
                      </a:r>
                      <a:r>
                        <a:rPr lang="en-US" sz="1600" b="1" baseline="30000">
                          <a:effectLst/>
                        </a:rPr>
                        <a:t>2-</a:t>
                      </a:r>
                      <a:endParaRPr lang="el-GR" sz="2400" b="1">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tabLst>
                          <a:tab pos="2070735" algn="l"/>
                          <a:tab pos="2790825" algn="l"/>
                        </a:tabLst>
                      </a:pPr>
                      <a:r>
                        <a:rPr lang="en-US" sz="1600" b="1" dirty="0">
                          <a:effectLst/>
                        </a:rPr>
                        <a:t>H</a:t>
                      </a:r>
                      <a:r>
                        <a:rPr lang="en-US" sz="1600" b="1" baseline="-25000" dirty="0">
                          <a:effectLst/>
                        </a:rPr>
                        <a:t>2</a:t>
                      </a:r>
                      <a:r>
                        <a:rPr lang="en-US" sz="1600" b="1" dirty="0">
                          <a:effectLst/>
                        </a:rPr>
                        <a:t>PO</a:t>
                      </a:r>
                      <a:r>
                        <a:rPr lang="en-US" sz="1600" b="1" baseline="-25000" dirty="0">
                          <a:effectLst/>
                        </a:rPr>
                        <a:t>4</a:t>
                      </a:r>
                      <a:r>
                        <a:rPr lang="en-US" sz="1600" b="1" baseline="30000" dirty="0">
                          <a:effectLst/>
                        </a:rPr>
                        <a:t>-</a:t>
                      </a:r>
                      <a:endParaRPr lang="el-GR" sz="2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tabLst>
                          <a:tab pos="2070735" algn="l"/>
                          <a:tab pos="2790825" algn="l"/>
                        </a:tabLst>
                      </a:pPr>
                      <a:r>
                        <a:rPr lang="en-US" sz="1600" b="1" dirty="0" smtClean="0">
                          <a:effectLst/>
                        </a:rPr>
                        <a:t>HPO</a:t>
                      </a:r>
                      <a:r>
                        <a:rPr lang="en-US" sz="1600" b="1" baseline="-25000" dirty="0" smtClean="0">
                          <a:effectLst/>
                        </a:rPr>
                        <a:t>4</a:t>
                      </a:r>
                      <a:r>
                        <a:rPr lang="en-US" sz="1600" b="1" baseline="30000" dirty="0" smtClean="0">
                          <a:effectLst/>
                        </a:rPr>
                        <a:t>2-</a:t>
                      </a:r>
                      <a:r>
                        <a:rPr lang="en-US" sz="1600" b="1" dirty="0" smtClean="0">
                          <a:effectLst/>
                        </a:rPr>
                        <a:t> </a:t>
                      </a:r>
                      <a:r>
                        <a:rPr lang="en-US" sz="1600" b="1" dirty="0">
                          <a:effectLst/>
                        </a:rPr>
                        <a:t>+ </a:t>
                      </a:r>
                      <a:r>
                        <a:rPr lang="en-US" sz="1600" b="1" dirty="0" smtClean="0">
                          <a:effectLst/>
                        </a:rPr>
                        <a:t>H</a:t>
                      </a:r>
                      <a:r>
                        <a:rPr lang="en-US" sz="1600" b="1" baseline="30000" dirty="0" smtClean="0">
                          <a:effectLst/>
                        </a:rPr>
                        <a:t>+</a:t>
                      </a:r>
                      <a:r>
                        <a:rPr lang="en-US" sz="1600" b="1" dirty="0" smtClean="0">
                          <a:effectLst/>
                        </a:rPr>
                        <a:t> ↔ </a:t>
                      </a:r>
                      <a:r>
                        <a:rPr lang="en-US" sz="1600" b="1" dirty="0">
                          <a:effectLst/>
                        </a:rPr>
                        <a:t>H</a:t>
                      </a:r>
                      <a:r>
                        <a:rPr lang="en-US" sz="1600" b="1" baseline="-25000" dirty="0">
                          <a:effectLst/>
                        </a:rPr>
                        <a:t>2</a:t>
                      </a:r>
                      <a:r>
                        <a:rPr lang="en-US" sz="1600" b="1" dirty="0">
                          <a:effectLst/>
                        </a:rPr>
                        <a:t>PO</a:t>
                      </a:r>
                      <a:r>
                        <a:rPr lang="en-US" sz="1600" b="1" baseline="-25000" dirty="0">
                          <a:effectLst/>
                        </a:rPr>
                        <a:t>4</a:t>
                      </a:r>
                      <a:r>
                        <a:rPr lang="en-US" sz="1600" b="1" baseline="30000" dirty="0">
                          <a:effectLst/>
                        </a:rPr>
                        <a:t>-</a:t>
                      </a:r>
                      <a:endParaRPr lang="el-GR" sz="2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tabLst>
                          <a:tab pos="2070735" algn="l"/>
                          <a:tab pos="2790825" algn="l"/>
                        </a:tabLst>
                      </a:pPr>
                      <a:r>
                        <a:rPr lang="en-US" sz="1600" b="1" dirty="0">
                          <a:effectLst/>
                        </a:rPr>
                        <a:t>6,8</a:t>
                      </a:r>
                      <a:endParaRPr lang="el-GR" sz="2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480060">
                <a:tc>
                  <a:txBody>
                    <a:bodyPr/>
                    <a:lstStyle/>
                    <a:p>
                      <a:pPr algn="just">
                        <a:lnSpc>
                          <a:spcPct val="115000"/>
                        </a:lnSpc>
                        <a:spcAft>
                          <a:spcPts val="0"/>
                        </a:spcAft>
                        <a:tabLst>
                          <a:tab pos="2070735" algn="l"/>
                          <a:tab pos="2790825" algn="l"/>
                        </a:tabLst>
                      </a:pPr>
                      <a:r>
                        <a:rPr kumimoji="0" lang="en-US" sz="1600" b="1" i="0" u="none" strike="noStrike" kern="1200" cap="none" spc="0" normalizeH="0" baseline="0" noProof="0" dirty="0" smtClean="0">
                          <a:ln>
                            <a:noFill/>
                          </a:ln>
                          <a:solidFill>
                            <a:prstClr val="white"/>
                          </a:solidFill>
                          <a:effectLst/>
                          <a:uLnTx/>
                          <a:uFillTx/>
                          <a:latin typeface="+mn-lt"/>
                          <a:ea typeface="+mn-ea"/>
                          <a:cs typeface="+mn-cs"/>
                        </a:rPr>
                        <a:t>Αμμωνία</a:t>
                      </a:r>
                      <a:endParaRPr lang="el-GR"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tabLst>
                          <a:tab pos="2070735" algn="l"/>
                          <a:tab pos="2790825" algn="l"/>
                        </a:tabLst>
                      </a:pPr>
                      <a:r>
                        <a:rPr kumimoji="0" lang="en-US" sz="1600" b="1" i="0" u="none" strike="noStrike" kern="1200" cap="none" spc="0" normalizeH="0" baseline="0" noProof="0" dirty="0" smtClean="0">
                          <a:ln>
                            <a:noFill/>
                          </a:ln>
                          <a:solidFill>
                            <a:prstClr val="black"/>
                          </a:solidFill>
                          <a:effectLst/>
                          <a:uLnTx/>
                          <a:uFillTx/>
                          <a:latin typeface="+mn-lt"/>
                          <a:ea typeface="+mn-ea"/>
                          <a:cs typeface="+mn-cs"/>
                        </a:rPr>
                        <a:t>ΝΗ</a:t>
                      </a:r>
                      <a:r>
                        <a:rPr kumimoji="0" lang="en-US" sz="1600" b="1" i="0" u="none" strike="noStrike" kern="1200" cap="none" spc="0" normalizeH="0" baseline="-25000" noProof="0" dirty="0" smtClean="0">
                          <a:ln>
                            <a:noFill/>
                          </a:ln>
                          <a:solidFill>
                            <a:prstClr val="black"/>
                          </a:solidFill>
                          <a:effectLst/>
                          <a:uLnTx/>
                          <a:uFillTx/>
                          <a:latin typeface="+mn-lt"/>
                          <a:ea typeface="+mn-ea"/>
                          <a:cs typeface="+mn-cs"/>
                        </a:rPr>
                        <a:t>3</a:t>
                      </a:r>
                      <a:endParaRPr lang="el-GR" sz="2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just" defTabSz="457200" rtl="0" eaLnBrk="1" fontAlgn="auto" latinLnBrk="0" hangingPunct="1">
                        <a:lnSpc>
                          <a:spcPct val="115000"/>
                        </a:lnSpc>
                        <a:spcBef>
                          <a:spcPts val="0"/>
                        </a:spcBef>
                        <a:spcAft>
                          <a:spcPts val="0"/>
                        </a:spcAft>
                        <a:buClrTx/>
                        <a:buSzTx/>
                        <a:buFontTx/>
                        <a:buNone/>
                        <a:tabLst>
                          <a:tab pos="2070735" algn="l"/>
                          <a:tab pos="2790825" algn="l"/>
                        </a:tabLst>
                        <a:defRPr/>
                      </a:pPr>
                      <a:r>
                        <a:rPr kumimoji="0" lang="en-US" sz="1600" b="1" i="0" u="none" strike="noStrike" kern="1200" cap="none" spc="0" normalizeH="0" baseline="0" noProof="0" dirty="0" smtClean="0">
                          <a:ln>
                            <a:noFill/>
                          </a:ln>
                          <a:solidFill>
                            <a:prstClr val="black"/>
                          </a:solidFill>
                          <a:effectLst/>
                          <a:uLnTx/>
                          <a:uFillTx/>
                          <a:latin typeface="+mn-lt"/>
                          <a:ea typeface="+mn-ea"/>
                          <a:cs typeface="+mn-cs"/>
                        </a:rPr>
                        <a:t>NH</a:t>
                      </a:r>
                      <a:r>
                        <a:rPr kumimoji="0" lang="en-US" sz="1600" b="1" i="0" u="none" strike="noStrike" kern="1200" cap="none" spc="0" normalizeH="0" baseline="-25000" noProof="0" dirty="0" smtClean="0">
                          <a:ln>
                            <a:noFill/>
                          </a:ln>
                          <a:solidFill>
                            <a:prstClr val="black"/>
                          </a:solidFill>
                          <a:effectLst/>
                          <a:uLnTx/>
                          <a:uFillTx/>
                          <a:latin typeface="+mn-lt"/>
                          <a:ea typeface="+mn-ea"/>
                          <a:cs typeface="+mn-cs"/>
                        </a:rPr>
                        <a:t>4</a:t>
                      </a:r>
                      <a:r>
                        <a:rPr kumimoji="0" lang="en-US" sz="1600" b="1" i="0" u="none" strike="noStrike" kern="1200" cap="none" spc="0" normalizeH="0" baseline="30000" noProof="0" dirty="0" smtClean="0">
                          <a:ln>
                            <a:noFill/>
                          </a:ln>
                          <a:solidFill>
                            <a:prstClr val="black"/>
                          </a:solidFill>
                          <a:effectLst/>
                          <a:uLnTx/>
                          <a:uFillTx/>
                          <a:latin typeface="+mn-lt"/>
                          <a:ea typeface="+mn-ea"/>
                          <a:cs typeface="+mn-cs"/>
                        </a:rPr>
                        <a:t>+</a:t>
                      </a:r>
                      <a:endParaRPr kumimoji="0" lang="el-GR" sz="24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just" defTabSz="457200" rtl="0" eaLnBrk="1" fontAlgn="auto" latinLnBrk="0" hangingPunct="1">
                        <a:lnSpc>
                          <a:spcPct val="115000"/>
                        </a:lnSpc>
                        <a:spcBef>
                          <a:spcPts val="0"/>
                        </a:spcBef>
                        <a:spcAft>
                          <a:spcPts val="0"/>
                        </a:spcAft>
                        <a:buClrTx/>
                        <a:buSzTx/>
                        <a:buFontTx/>
                        <a:buNone/>
                        <a:tabLst>
                          <a:tab pos="2070735" algn="l"/>
                          <a:tab pos="2790825" algn="l"/>
                        </a:tabLst>
                        <a:defRPr/>
                      </a:pPr>
                      <a:r>
                        <a:rPr kumimoji="0" lang="en-US" sz="1600" b="1" i="0" u="none" strike="noStrike" kern="1200" cap="none" spc="0" normalizeH="0" baseline="0" noProof="0" dirty="0" smtClean="0">
                          <a:ln>
                            <a:noFill/>
                          </a:ln>
                          <a:solidFill>
                            <a:prstClr val="black"/>
                          </a:solidFill>
                          <a:effectLst/>
                          <a:uLnTx/>
                          <a:uFillTx/>
                          <a:latin typeface="+mn-lt"/>
                          <a:ea typeface="+mn-ea"/>
                          <a:cs typeface="+mn-cs"/>
                        </a:rPr>
                        <a:t>ΝΗ</a:t>
                      </a:r>
                      <a:r>
                        <a:rPr kumimoji="0" lang="en-US" sz="1600" b="1" i="0" u="none" strike="noStrike" kern="1200" cap="none" spc="0" normalizeH="0" baseline="-25000" noProof="0" dirty="0" smtClean="0">
                          <a:ln>
                            <a:noFill/>
                          </a:ln>
                          <a:solidFill>
                            <a:prstClr val="black"/>
                          </a:solidFill>
                          <a:effectLst/>
                          <a:uLnTx/>
                          <a:uFillTx/>
                          <a:latin typeface="+mn-lt"/>
                          <a:ea typeface="+mn-ea"/>
                          <a:cs typeface="+mn-cs"/>
                        </a:rPr>
                        <a:t>3</a:t>
                      </a:r>
                      <a:r>
                        <a:rPr kumimoji="0" lang="en-US" sz="1600" b="1" i="0" u="none" strike="noStrike" kern="1200" cap="none" spc="0" normalizeH="0" baseline="0" noProof="0" dirty="0" smtClean="0">
                          <a:ln>
                            <a:noFill/>
                          </a:ln>
                          <a:solidFill>
                            <a:prstClr val="black"/>
                          </a:solidFill>
                          <a:effectLst/>
                          <a:uLnTx/>
                          <a:uFillTx/>
                          <a:latin typeface="+mn-lt"/>
                          <a:ea typeface="+mn-ea"/>
                          <a:cs typeface="+mn-cs"/>
                        </a:rPr>
                        <a:t> + Η</a:t>
                      </a:r>
                      <a:r>
                        <a:rPr kumimoji="0" lang="en-US" sz="1600" b="1" i="0" u="none" strike="noStrike" kern="1200" cap="none" spc="0" normalizeH="0" baseline="30000" noProof="0" dirty="0" smtClean="0">
                          <a:ln>
                            <a:noFill/>
                          </a:ln>
                          <a:solidFill>
                            <a:prstClr val="black"/>
                          </a:solidFill>
                          <a:effectLst/>
                          <a:uLnTx/>
                          <a:uFillTx/>
                          <a:latin typeface="+mn-lt"/>
                          <a:ea typeface="+mn-ea"/>
                          <a:cs typeface="+mn-cs"/>
                        </a:rPr>
                        <a:t>+</a:t>
                      </a:r>
                      <a:r>
                        <a:rPr kumimoji="0" lang="en-US" sz="1600" b="1" i="0" u="none" strike="noStrike" kern="1200" cap="none" spc="0" normalizeH="0" baseline="0" noProof="0" dirty="0" smtClean="0">
                          <a:ln>
                            <a:noFill/>
                          </a:ln>
                          <a:solidFill>
                            <a:prstClr val="black"/>
                          </a:solidFill>
                          <a:effectLst/>
                          <a:uLnTx/>
                          <a:uFillTx/>
                          <a:latin typeface="+mn-lt"/>
                          <a:ea typeface="+mn-ea"/>
                          <a:cs typeface="+mn-cs"/>
                        </a:rPr>
                        <a:t> ↔ NH</a:t>
                      </a:r>
                      <a:r>
                        <a:rPr kumimoji="0" lang="en-US" sz="1600" b="1" i="0" u="none" strike="noStrike" kern="1200" cap="none" spc="0" normalizeH="0" baseline="-25000" noProof="0" dirty="0" smtClean="0">
                          <a:ln>
                            <a:noFill/>
                          </a:ln>
                          <a:solidFill>
                            <a:prstClr val="black"/>
                          </a:solidFill>
                          <a:effectLst/>
                          <a:uLnTx/>
                          <a:uFillTx/>
                          <a:latin typeface="+mn-lt"/>
                          <a:ea typeface="+mn-ea"/>
                          <a:cs typeface="+mn-cs"/>
                        </a:rPr>
                        <a:t>4</a:t>
                      </a:r>
                      <a:r>
                        <a:rPr kumimoji="0" lang="en-US" sz="1600" b="1" i="0" u="none" strike="noStrike" kern="1200" cap="none" spc="0" normalizeH="0" baseline="30000" noProof="0" dirty="0" smtClean="0">
                          <a:ln>
                            <a:noFill/>
                          </a:ln>
                          <a:solidFill>
                            <a:prstClr val="black"/>
                          </a:solidFill>
                          <a:effectLst/>
                          <a:uLnTx/>
                          <a:uFillTx/>
                          <a:latin typeface="+mn-lt"/>
                          <a:ea typeface="+mn-ea"/>
                          <a:cs typeface="+mn-cs"/>
                        </a:rPr>
                        <a:t>+</a:t>
                      </a:r>
                      <a:endParaRPr kumimoji="0" lang="el-GR" sz="24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just" defTabSz="457200" rtl="0" eaLnBrk="1" fontAlgn="auto" latinLnBrk="0" hangingPunct="1">
                        <a:lnSpc>
                          <a:spcPct val="115000"/>
                        </a:lnSpc>
                        <a:spcBef>
                          <a:spcPts val="0"/>
                        </a:spcBef>
                        <a:spcAft>
                          <a:spcPts val="0"/>
                        </a:spcAft>
                        <a:buClrTx/>
                        <a:buSzTx/>
                        <a:buFontTx/>
                        <a:buNone/>
                        <a:tabLst>
                          <a:tab pos="2070735" algn="l"/>
                          <a:tab pos="2790825" algn="l"/>
                        </a:tabLst>
                        <a:defRPr/>
                      </a:pPr>
                      <a:r>
                        <a:rPr kumimoji="0" lang="en-US" sz="1600" b="1" i="0" u="none" strike="noStrike" kern="1200" cap="none" spc="0" normalizeH="0" baseline="0" noProof="0" dirty="0" smtClean="0">
                          <a:ln>
                            <a:noFill/>
                          </a:ln>
                          <a:solidFill>
                            <a:prstClr val="black"/>
                          </a:solidFill>
                          <a:effectLst/>
                          <a:uLnTx/>
                          <a:uFillTx/>
                          <a:latin typeface="+mn-lt"/>
                          <a:ea typeface="+mn-ea"/>
                          <a:cs typeface="+mn-cs"/>
                        </a:rPr>
                        <a:t>9,2</a:t>
                      </a:r>
                      <a:endParaRPr kumimoji="0" lang="el-GR" sz="24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293846589"/>
                  </a:ext>
                </a:extLst>
              </a:tr>
              <a:tr h="615376">
                <a:tc>
                  <a:txBody>
                    <a:bodyPr/>
                    <a:lstStyle/>
                    <a:p>
                      <a:pPr algn="just">
                        <a:lnSpc>
                          <a:spcPct val="115000"/>
                        </a:lnSpc>
                        <a:spcAft>
                          <a:spcPts val="0"/>
                        </a:spcAft>
                        <a:tabLst>
                          <a:tab pos="2070735" algn="l"/>
                          <a:tab pos="2790825" algn="l"/>
                        </a:tabLst>
                      </a:pPr>
                      <a:r>
                        <a:rPr lang="en-US" sz="1600" dirty="0" err="1" smtClean="0">
                          <a:effectLst/>
                          <a:latin typeface="+mj-lt"/>
                          <a:ea typeface="Times New Roman" panose="02020603050405020304" pitchFamily="18" charset="0"/>
                        </a:rPr>
                        <a:t>Πρωτεΐνες</a:t>
                      </a:r>
                      <a:endParaRPr lang="en-US" sz="1600" dirty="0" smtClean="0">
                        <a:effectLst/>
                        <a:latin typeface="+mj-lt"/>
                        <a:ea typeface="Times New Roman" panose="02020603050405020304" pitchFamily="18" charset="0"/>
                      </a:endParaRPr>
                    </a:p>
                    <a:p>
                      <a:pPr algn="just">
                        <a:lnSpc>
                          <a:spcPct val="115000"/>
                        </a:lnSpc>
                        <a:spcAft>
                          <a:spcPts val="0"/>
                        </a:spcAft>
                        <a:tabLst>
                          <a:tab pos="2070735" algn="l"/>
                          <a:tab pos="2790825" algn="l"/>
                        </a:tabLst>
                      </a:pPr>
                      <a:r>
                        <a:rPr lang="el-GR" sz="1600" dirty="0" smtClean="0">
                          <a:effectLst/>
                          <a:latin typeface="+mj-lt"/>
                          <a:ea typeface="Times New Roman" panose="02020603050405020304" pitchFamily="18" charset="0"/>
                          <a:cs typeface="Times New Roman" panose="02020603050405020304" pitchFamily="18" charset="0"/>
                        </a:rPr>
                        <a:t>αμινοξέα</a:t>
                      </a:r>
                      <a:endParaRPr lang="el-GR" sz="24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just" defTabSz="457200" rtl="0" eaLnBrk="1" fontAlgn="auto" latinLnBrk="0" hangingPunct="1">
                        <a:lnSpc>
                          <a:spcPct val="115000"/>
                        </a:lnSpc>
                        <a:spcBef>
                          <a:spcPts val="0"/>
                        </a:spcBef>
                        <a:spcAft>
                          <a:spcPts val="0"/>
                        </a:spcAft>
                        <a:buClrTx/>
                        <a:buSzTx/>
                        <a:buFontTx/>
                        <a:buNone/>
                        <a:tabLst>
                          <a:tab pos="2070735" algn="l"/>
                          <a:tab pos="2790825" algn="l"/>
                        </a:tabLst>
                        <a:defRPr/>
                      </a:pPr>
                      <a:r>
                        <a:rPr kumimoji="0" lang="en-US" sz="1600" b="1" i="0" u="none" strike="noStrike" kern="1200" cap="none" spc="0" normalizeH="0" baseline="0" noProof="0" dirty="0" smtClean="0">
                          <a:ln>
                            <a:noFill/>
                          </a:ln>
                          <a:solidFill>
                            <a:prstClr val="black"/>
                          </a:solidFill>
                          <a:effectLst/>
                          <a:uLnTx/>
                          <a:uFillTx/>
                          <a:latin typeface="+mn-lt"/>
                          <a:ea typeface="+mn-ea"/>
                          <a:cs typeface="+mn-cs"/>
                        </a:rPr>
                        <a:t>Pr</a:t>
                      </a:r>
                      <a:r>
                        <a:rPr kumimoji="0" lang="en-US" sz="1600" b="1" i="0" u="none" strike="noStrike" kern="1200" cap="none" spc="0" normalizeH="0" baseline="30000" noProof="0" dirty="0" smtClean="0">
                          <a:ln>
                            <a:noFill/>
                          </a:ln>
                          <a:solidFill>
                            <a:prstClr val="black"/>
                          </a:solidFill>
                          <a:effectLst/>
                          <a:uLnTx/>
                          <a:uFillTx/>
                          <a:latin typeface="+mn-lt"/>
                          <a:ea typeface="+mn-ea"/>
                          <a:cs typeface="+mn-cs"/>
                        </a:rPr>
                        <a:t>-</a:t>
                      </a:r>
                      <a:endParaRPr kumimoji="0" lang="el-GR" sz="2400" b="1" i="0" u="none" strike="noStrike" kern="1200" cap="none" spc="0" normalizeH="0" baseline="30000" noProof="0" dirty="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just" defTabSz="457200" rtl="0" eaLnBrk="1" fontAlgn="auto" latinLnBrk="0" hangingPunct="1">
                        <a:lnSpc>
                          <a:spcPct val="115000"/>
                        </a:lnSpc>
                        <a:spcBef>
                          <a:spcPts val="0"/>
                        </a:spcBef>
                        <a:spcAft>
                          <a:spcPts val="0"/>
                        </a:spcAft>
                        <a:buClrTx/>
                        <a:buSzTx/>
                        <a:buFontTx/>
                        <a:buNone/>
                        <a:tabLst>
                          <a:tab pos="2070735" algn="l"/>
                          <a:tab pos="2790825" algn="l"/>
                        </a:tabLst>
                        <a:defRPr/>
                      </a:pPr>
                      <a:r>
                        <a:rPr kumimoji="0" lang="en-US" sz="1600" b="1" i="0" u="none" strike="noStrike" kern="1200" cap="none" spc="0" normalizeH="0" baseline="0" noProof="0" dirty="0" smtClean="0">
                          <a:ln>
                            <a:noFill/>
                          </a:ln>
                          <a:solidFill>
                            <a:prstClr val="black"/>
                          </a:solidFill>
                          <a:effectLst/>
                          <a:uLnTx/>
                          <a:uFillTx/>
                          <a:latin typeface="+mn-lt"/>
                          <a:ea typeface="+mn-ea"/>
                          <a:cs typeface="+mn-cs"/>
                        </a:rPr>
                        <a:t>PrH</a:t>
                      </a:r>
                      <a:r>
                        <a:rPr kumimoji="0" lang="en-US" sz="1600" b="1" i="0" u="none" strike="noStrike" kern="1200" cap="none" spc="0" normalizeH="0" baseline="30000" noProof="0" dirty="0" smtClean="0">
                          <a:ln>
                            <a:noFill/>
                          </a:ln>
                          <a:solidFill>
                            <a:prstClr val="black"/>
                          </a:solidFill>
                          <a:effectLst/>
                          <a:uLnTx/>
                          <a:uFillTx/>
                          <a:latin typeface="+mn-lt"/>
                          <a:ea typeface="+mn-ea"/>
                          <a:cs typeface="+mn-cs"/>
                        </a:rPr>
                        <a:t>+</a:t>
                      </a:r>
                      <a:endParaRPr kumimoji="0" lang="el-GR" sz="2400" b="1" i="0" u="none" strike="noStrike" kern="1200" cap="none" spc="0" normalizeH="0" baseline="30000" noProof="0" dirty="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just" defTabSz="457200" rtl="0" eaLnBrk="1" fontAlgn="auto" latinLnBrk="0" hangingPunct="1">
                        <a:lnSpc>
                          <a:spcPct val="115000"/>
                        </a:lnSpc>
                        <a:spcBef>
                          <a:spcPts val="0"/>
                        </a:spcBef>
                        <a:spcAft>
                          <a:spcPts val="0"/>
                        </a:spcAft>
                        <a:buClrTx/>
                        <a:buSzTx/>
                        <a:buFontTx/>
                        <a:buNone/>
                        <a:tabLst>
                          <a:tab pos="2070735" algn="l"/>
                          <a:tab pos="2790825" algn="l"/>
                        </a:tabLst>
                        <a:defRPr/>
                      </a:pPr>
                      <a:r>
                        <a:rPr kumimoji="0" lang="en-US" sz="1600" b="1" i="0" u="none" strike="noStrike" kern="1200" cap="none" spc="0" normalizeH="0" baseline="0" noProof="0" dirty="0" err="1" smtClean="0">
                          <a:ln>
                            <a:noFill/>
                          </a:ln>
                          <a:solidFill>
                            <a:prstClr val="black"/>
                          </a:solidFill>
                          <a:effectLst/>
                          <a:uLnTx/>
                          <a:uFillTx/>
                          <a:latin typeface="+mn-lt"/>
                          <a:ea typeface="+mn-ea"/>
                          <a:cs typeface="+mn-cs"/>
                        </a:rPr>
                        <a:t>Ρr+Η</a:t>
                      </a:r>
                      <a:r>
                        <a:rPr kumimoji="0" lang="en-US" sz="1600" b="1" i="0" u="none" strike="noStrike" kern="1200" cap="none" spc="0" normalizeH="0" baseline="30000" noProof="0" dirty="0" smtClean="0">
                          <a:ln>
                            <a:noFill/>
                          </a:ln>
                          <a:solidFill>
                            <a:prstClr val="black"/>
                          </a:solidFill>
                          <a:effectLst/>
                          <a:uLnTx/>
                          <a:uFillTx/>
                          <a:latin typeface="+mn-lt"/>
                          <a:ea typeface="+mn-ea"/>
                          <a:cs typeface="+mn-cs"/>
                        </a:rPr>
                        <a:t>+</a:t>
                      </a:r>
                      <a:r>
                        <a:rPr kumimoji="0" lang="en-US" sz="1600" b="1" i="0" u="none" strike="noStrike" kern="1200" cap="none" spc="0" normalizeH="0" baseline="0" noProof="0" dirty="0" smtClean="0">
                          <a:ln>
                            <a:noFill/>
                          </a:ln>
                          <a:solidFill>
                            <a:prstClr val="black"/>
                          </a:solidFill>
                          <a:effectLst/>
                          <a:uLnTx/>
                          <a:uFillTx/>
                          <a:latin typeface="+mn-lt"/>
                          <a:ea typeface="+mn-ea"/>
                          <a:cs typeface="+mn-cs"/>
                        </a:rPr>
                        <a:t> ↔ </a:t>
                      </a:r>
                      <a:r>
                        <a:rPr kumimoji="0" lang="en-US" sz="1600" b="1" i="0" u="none" strike="noStrike" kern="1200" cap="none" spc="0" normalizeH="0" baseline="0" noProof="0" dirty="0" err="1" smtClean="0">
                          <a:ln>
                            <a:noFill/>
                          </a:ln>
                          <a:solidFill>
                            <a:prstClr val="black"/>
                          </a:solidFill>
                          <a:effectLst/>
                          <a:uLnTx/>
                          <a:uFillTx/>
                          <a:latin typeface="+mn-lt"/>
                          <a:ea typeface="+mn-ea"/>
                          <a:cs typeface="+mn-cs"/>
                        </a:rPr>
                        <a:t>ΡrΗ</a:t>
                      </a:r>
                      <a:r>
                        <a:rPr kumimoji="0" lang="en-US" sz="1600" b="1" i="0" u="none" strike="noStrike" kern="1200" cap="none" spc="0" normalizeH="0" baseline="30000" noProof="0" dirty="0" smtClean="0">
                          <a:ln>
                            <a:noFill/>
                          </a:ln>
                          <a:solidFill>
                            <a:prstClr val="black"/>
                          </a:solidFill>
                          <a:effectLst/>
                          <a:uLnTx/>
                          <a:uFillTx/>
                          <a:latin typeface="+mn-lt"/>
                          <a:ea typeface="+mn-ea"/>
                          <a:cs typeface="+mn-cs"/>
                        </a:rPr>
                        <a:t>+</a:t>
                      </a:r>
                      <a:endParaRPr kumimoji="0" lang="el-GR" sz="24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just" defTabSz="457200" rtl="0" eaLnBrk="1" fontAlgn="auto" latinLnBrk="0" hangingPunct="1">
                        <a:lnSpc>
                          <a:spcPct val="115000"/>
                        </a:lnSpc>
                        <a:spcBef>
                          <a:spcPts val="0"/>
                        </a:spcBef>
                        <a:spcAft>
                          <a:spcPts val="0"/>
                        </a:spcAft>
                        <a:buClrTx/>
                        <a:buSzTx/>
                        <a:buFontTx/>
                        <a:buNone/>
                        <a:tabLst>
                          <a:tab pos="2070735" algn="l"/>
                          <a:tab pos="2790825" algn="l"/>
                        </a:tabLst>
                        <a:defRPr/>
                      </a:pPr>
                      <a:r>
                        <a:rPr kumimoji="0" lang="el-GR" sz="1600" b="1" i="0" u="none" strike="noStrike" kern="1200" cap="none" spc="0" normalizeH="0" baseline="0" noProof="0" dirty="0" smtClean="0">
                          <a:ln>
                            <a:noFill/>
                          </a:ln>
                          <a:solidFill>
                            <a:prstClr val="black"/>
                          </a:solidFill>
                          <a:effectLst/>
                          <a:uLnTx/>
                          <a:uFillTx/>
                          <a:latin typeface="+mn-lt"/>
                          <a:ea typeface="+mn-ea"/>
                          <a:cs typeface="+mn-cs"/>
                        </a:rPr>
                        <a:t>Εξαρτάται από τα αμινοξέα</a:t>
                      </a:r>
                      <a:endParaRPr kumimoji="0" lang="el-GR" sz="24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411480">
                <a:tc>
                  <a:txBody>
                    <a:bodyPr/>
                    <a:lstStyle/>
                    <a:p>
                      <a:pPr algn="just">
                        <a:lnSpc>
                          <a:spcPct val="115000"/>
                        </a:lnSpc>
                        <a:spcAft>
                          <a:spcPts val="0"/>
                        </a:spcAft>
                        <a:tabLst>
                          <a:tab pos="2070735" algn="l"/>
                          <a:tab pos="2790825" algn="l"/>
                        </a:tabLst>
                      </a:pPr>
                      <a:r>
                        <a:rPr kumimoji="0" lang="el-GR" sz="1600" b="1" i="0" u="none" strike="noStrike" kern="1200" cap="none" spc="0" normalizeH="0" baseline="0" noProof="0" dirty="0" smtClean="0">
                          <a:ln>
                            <a:noFill/>
                          </a:ln>
                          <a:solidFill>
                            <a:prstClr val="white"/>
                          </a:solidFill>
                          <a:effectLst/>
                          <a:uLnTx/>
                          <a:uFillTx/>
                          <a:latin typeface="+mn-lt"/>
                          <a:ea typeface="+mn-ea"/>
                          <a:cs typeface="+mn-cs"/>
                        </a:rPr>
                        <a:t>Αιμοσφαιρίνη</a:t>
                      </a:r>
                      <a:r>
                        <a:rPr kumimoji="0" lang="en-US" sz="1600" b="1" i="0" u="none" strike="noStrike" kern="1200" cap="none" spc="0" normalizeH="0" baseline="0" noProof="0" dirty="0" smtClean="0">
                          <a:ln>
                            <a:noFill/>
                          </a:ln>
                          <a:solidFill>
                            <a:prstClr val="white"/>
                          </a:solidFill>
                          <a:effectLst/>
                          <a:uLnTx/>
                          <a:uFillTx/>
                          <a:latin typeface="+mn-lt"/>
                          <a:ea typeface="+mn-ea"/>
                          <a:cs typeface="+mn-cs"/>
                        </a:rPr>
                        <a:t>*</a:t>
                      </a:r>
                      <a:endParaRPr lang="el-GR"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tabLst>
                          <a:tab pos="2070735" algn="l"/>
                          <a:tab pos="2790825" algn="l"/>
                        </a:tabLst>
                      </a:pPr>
                      <a:r>
                        <a:rPr kumimoji="0" lang="en-US" sz="1600" b="1" i="0" u="none" strike="noStrike" kern="1200" cap="none" spc="0" normalizeH="0" baseline="0" noProof="0" dirty="0" err="1" smtClean="0">
                          <a:ln>
                            <a:noFill/>
                          </a:ln>
                          <a:solidFill>
                            <a:prstClr val="black"/>
                          </a:solidFill>
                          <a:effectLst/>
                          <a:uLnTx/>
                          <a:uFillTx/>
                          <a:latin typeface="+mn-lt"/>
                          <a:ea typeface="+mn-ea"/>
                          <a:cs typeface="+mn-cs"/>
                        </a:rPr>
                        <a:t>Hb</a:t>
                      </a:r>
                      <a:r>
                        <a:rPr kumimoji="0" lang="en-US" sz="1600" b="1" i="0" u="none" strike="noStrike" kern="1200" cap="none" spc="0" normalizeH="0" baseline="30000" noProof="0" dirty="0" smtClean="0">
                          <a:ln>
                            <a:noFill/>
                          </a:ln>
                          <a:solidFill>
                            <a:prstClr val="black"/>
                          </a:solidFill>
                          <a:effectLst/>
                          <a:uLnTx/>
                          <a:uFillTx/>
                          <a:latin typeface="+mn-lt"/>
                          <a:ea typeface="+mn-ea"/>
                          <a:cs typeface="+mn-cs"/>
                        </a:rPr>
                        <a:t>-</a:t>
                      </a:r>
                      <a:endParaRPr lang="el-GR" sz="2400" b="1" baseline="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tabLst>
                          <a:tab pos="2070735" algn="l"/>
                          <a:tab pos="2790825" algn="l"/>
                        </a:tabLst>
                      </a:pPr>
                      <a:r>
                        <a:rPr kumimoji="0" lang="en-US" sz="1600" b="1" i="0" u="none" strike="noStrike" kern="1200" cap="none" spc="0" normalizeH="0" baseline="0" noProof="0" dirty="0" err="1" smtClean="0">
                          <a:ln>
                            <a:noFill/>
                          </a:ln>
                          <a:solidFill>
                            <a:prstClr val="black"/>
                          </a:solidFill>
                          <a:effectLst/>
                          <a:uLnTx/>
                          <a:uFillTx/>
                          <a:latin typeface="+mn-lt"/>
                          <a:ea typeface="+mn-ea"/>
                          <a:cs typeface="+mn-cs"/>
                        </a:rPr>
                        <a:t>HbH</a:t>
                      </a:r>
                      <a:r>
                        <a:rPr kumimoji="0" lang="en-US" sz="1600" b="1" i="0" u="none" strike="noStrike" kern="1200" cap="none" spc="0" normalizeH="0" baseline="30000" noProof="0" dirty="0" smtClean="0">
                          <a:ln>
                            <a:noFill/>
                          </a:ln>
                          <a:solidFill>
                            <a:prstClr val="black"/>
                          </a:solidFill>
                          <a:effectLst/>
                          <a:uLnTx/>
                          <a:uFillTx/>
                          <a:latin typeface="+mn-lt"/>
                          <a:ea typeface="+mn-ea"/>
                          <a:cs typeface="+mn-cs"/>
                        </a:rPr>
                        <a:t>+</a:t>
                      </a:r>
                      <a:endParaRPr lang="el-GR" sz="2400" b="1" baseline="30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tabLst>
                          <a:tab pos="2070735" algn="l"/>
                          <a:tab pos="2790825" algn="l"/>
                        </a:tabLst>
                      </a:pPr>
                      <a:r>
                        <a:rPr kumimoji="0" lang="en-US" sz="1600" b="1" i="0" u="none" strike="noStrike" kern="1200" cap="none" spc="0" normalizeH="0" baseline="0" noProof="0" dirty="0" smtClean="0">
                          <a:ln>
                            <a:noFill/>
                          </a:ln>
                          <a:solidFill>
                            <a:prstClr val="black"/>
                          </a:solidFill>
                          <a:effectLst/>
                          <a:uLnTx/>
                          <a:uFillTx/>
                          <a:latin typeface="+mn-lt"/>
                          <a:ea typeface="+mn-ea"/>
                          <a:cs typeface="+mn-cs"/>
                        </a:rPr>
                        <a:t>Hb + H</a:t>
                      </a:r>
                      <a:r>
                        <a:rPr kumimoji="0" lang="en-US" sz="1600" b="1" i="0" u="none" strike="noStrike" kern="1200" cap="none" spc="0" normalizeH="0" baseline="30000" noProof="0" dirty="0" smtClean="0">
                          <a:ln>
                            <a:noFill/>
                          </a:ln>
                          <a:solidFill>
                            <a:prstClr val="black"/>
                          </a:solidFill>
                          <a:effectLst/>
                          <a:uLnTx/>
                          <a:uFillTx/>
                          <a:latin typeface="+mn-lt"/>
                          <a:ea typeface="+mn-ea"/>
                          <a:cs typeface="+mn-cs"/>
                        </a:rPr>
                        <a:t>+</a:t>
                      </a:r>
                      <a:r>
                        <a:rPr kumimoji="0" lang="en-US" sz="1600" b="1" i="0" u="none" strike="noStrike" kern="1200" cap="none" spc="0" normalizeH="0" baseline="0" noProof="0" dirty="0" smtClean="0">
                          <a:ln>
                            <a:noFill/>
                          </a:ln>
                          <a:solidFill>
                            <a:prstClr val="black"/>
                          </a:solidFill>
                          <a:effectLst/>
                          <a:uLnTx/>
                          <a:uFillTx/>
                          <a:latin typeface="+mn-lt"/>
                          <a:ea typeface="+mn-ea"/>
                          <a:cs typeface="+mn-cs"/>
                        </a:rPr>
                        <a:t>↔ </a:t>
                      </a:r>
                      <a:r>
                        <a:rPr kumimoji="0" lang="en-US" sz="1600" b="1" i="0" u="none" strike="noStrike" kern="1200" cap="none" spc="0" normalizeH="0" baseline="0" noProof="0" dirty="0" err="1" smtClean="0">
                          <a:ln>
                            <a:noFill/>
                          </a:ln>
                          <a:solidFill>
                            <a:prstClr val="black"/>
                          </a:solidFill>
                          <a:effectLst/>
                          <a:uLnTx/>
                          <a:uFillTx/>
                          <a:latin typeface="+mn-lt"/>
                          <a:ea typeface="+mn-ea"/>
                          <a:cs typeface="+mn-cs"/>
                        </a:rPr>
                        <a:t>HbH</a:t>
                      </a:r>
                      <a:r>
                        <a:rPr kumimoji="0" lang="en-US" sz="1600" b="1" i="0" u="none" strike="noStrike" kern="1200" cap="none" spc="0" normalizeH="0" baseline="30000" noProof="0" dirty="0" smtClean="0">
                          <a:ln>
                            <a:noFill/>
                          </a:ln>
                          <a:solidFill>
                            <a:prstClr val="black"/>
                          </a:solidFill>
                          <a:effectLst/>
                          <a:uLnTx/>
                          <a:uFillTx/>
                          <a:latin typeface="+mn-lt"/>
                          <a:ea typeface="+mn-ea"/>
                          <a:cs typeface="+mn-cs"/>
                        </a:rPr>
                        <a:t>+</a:t>
                      </a:r>
                      <a:endParaRPr lang="el-GR" sz="2400" b="1" baseline="30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tabLst>
                          <a:tab pos="2070735" algn="l"/>
                          <a:tab pos="2790825" algn="l"/>
                        </a:tabLst>
                      </a:pPr>
                      <a:r>
                        <a:rPr kumimoji="0" lang="en-US" sz="1600" b="1" i="0" u="none" strike="noStrike" kern="1200" cap="none" spc="0" normalizeH="0" baseline="0" noProof="0" dirty="0" smtClean="0">
                          <a:ln>
                            <a:noFill/>
                          </a:ln>
                          <a:solidFill>
                            <a:prstClr val="black"/>
                          </a:solidFill>
                          <a:effectLst/>
                          <a:uLnTx/>
                          <a:uFillTx/>
                          <a:latin typeface="+mn-lt"/>
                          <a:ea typeface="+mn-ea"/>
                          <a:cs typeface="+mn-cs"/>
                        </a:rPr>
                        <a:t>7,3</a:t>
                      </a:r>
                      <a:endParaRPr lang="el-GR" sz="2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411480">
                <a:tc>
                  <a:txBody>
                    <a:bodyPr/>
                    <a:lstStyle/>
                    <a:p>
                      <a:pPr algn="just">
                        <a:lnSpc>
                          <a:spcPct val="115000"/>
                        </a:lnSpc>
                        <a:spcAft>
                          <a:spcPts val="0"/>
                        </a:spcAft>
                        <a:tabLst>
                          <a:tab pos="2070735" algn="l"/>
                          <a:tab pos="2790825" algn="l"/>
                        </a:tabLst>
                      </a:pPr>
                      <a:r>
                        <a:rPr lang="el-GR" sz="2400" dirty="0" smtClean="0">
                          <a:effectLst/>
                          <a:latin typeface="Arial" panose="020B0604020202020204" pitchFamily="34" charset="0"/>
                          <a:ea typeface="Times New Roman" panose="02020603050405020304" pitchFamily="18" charset="0"/>
                          <a:cs typeface="Times New Roman" panose="02020603050405020304" pitchFamily="18" charset="0"/>
                        </a:rPr>
                        <a:t>ΟΣΤΑ</a:t>
                      </a:r>
                      <a:endParaRPr lang="el-GR"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tabLst>
                          <a:tab pos="2070735" algn="l"/>
                          <a:tab pos="2790825" algn="l"/>
                        </a:tabLst>
                      </a:pPr>
                      <a:endParaRPr lang="el-GR" sz="2400" b="1" baseline="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tabLst>
                          <a:tab pos="2070735" algn="l"/>
                          <a:tab pos="2790825" algn="l"/>
                        </a:tabLst>
                      </a:pPr>
                      <a:endParaRPr lang="el-GR" sz="2400" b="1" baseline="30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tabLst>
                          <a:tab pos="2070735" algn="l"/>
                          <a:tab pos="2790825" algn="l"/>
                        </a:tabLst>
                      </a:pPr>
                      <a:endParaRPr lang="el-GR" sz="2400" b="1" baseline="30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tabLst>
                          <a:tab pos="2070735" algn="l"/>
                          <a:tab pos="2790825" algn="l"/>
                        </a:tabLst>
                      </a:pPr>
                      <a:endParaRPr lang="el-GR" sz="2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4045868677"/>
                  </a:ext>
                </a:extLst>
              </a:tr>
            </a:tbl>
          </a:graphicData>
        </a:graphic>
      </p:graphicFrame>
      <p:sp>
        <p:nvSpPr>
          <p:cNvPr id="6" name="Rectangle 5"/>
          <p:cNvSpPr/>
          <p:nvPr/>
        </p:nvSpPr>
        <p:spPr>
          <a:xfrm>
            <a:off x="4920793" y="2350821"/>
            <a:ext cx="625492" cy="369332"/>
          </a:xfrm>
          <a:prstGeom prst="rect">
            <a:avLst/>
          </a:prstGeom>
        </p:spPr>
        <p:txBody>
          <a:bodyPr wrap="none">
            <a:spAutoFit/>
          </a:bodyPr>
          <a:lstStyle/>
          <a:p>
            <a:r>
              <a:rPr lang="el-GR" b="1" dirty="0" smtClean="0"/>
              <a:t>Οξύ</a:t>
            </a:r>
            <a:endParaRPr lang="el-GR" b="1" dirty="0"/>
          </a:p>
        </p:txBody>
      </p:sp>
      <p:sp>
        <p:nvSpPr>
          <p:cNvPr id="7" name="Rectangle 6"/>
          <p:cNvSpPr/>
          <p:nvPr/>
        </p:nvSpPr>
        <p:spPr>
          <a:xfrm>
            <a:off x="3155899" y="2365573"/>
            <a:ext cx="774571" cy="369332"/>
          </a:xfrm>
          <a:prstGeom prst="rect">
            <a:avLst/>
          </a:prstGeom>
        </p:spPr>
        <p:txBody>
          <a:bodyPr wrap="none">
            <a:spAutoFit/>
          </a:bodyPr>
          <a:lstStyle/>
          <a:p>
            <a:r>
              <a:rPr lang="el-GR" b="1" dirty="0" smtClean="0"/>
              <a:t>Βάση</a:t>
            </a:r>
            <a:endParaRPr lang="el-GR" b="1" dirty="0"/>
          </a:p>
        </p:txBody>
      </p:sp>
      <p:cxnSp>
        <p:nvCxnSpPr>
          <p:cNvPr id="9" name="Elbow Connector 8"/>
          <p:cNvCxnSpPr/>
          <p:nvPr/>
        </p:nvCxnSpPr>
        <p:spPr>
          <a:xfrm rot="5400000" flipH="1" flipV="1">
            <a:off x="4380986" y="1601508"/>
            <a:ext cx="14752" cy="1690354"/>
          </a:xfrm>
          <a:prstGeom prst="bentConnector3">
            <a:avLst>
              <a:gd name="adj1" fmla="val 1649620"/>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0050835" y="2751005"/>
            <a:ext cx="633310" cy="523220"/>
          </a:xfrm>
          <a:prstGeom prst="rect">
            <a:avLst/>
          </a:prstGeom>
          <a:solidFill>
            <a:srgbClr val="C00000"/>
          </a:solidFill>
        </p:spPr>
        <p:txBody>
          <a:bodyPr wrap="square">
            <a:spAutoFit/>
          </a:bodyPr>
          <a:lstStyle/>
          <a:p>
            <a:r>
              <a:rPr lang="en-US" sz="2800" b="1" dirty="0" err="1">
                <a:solidFill>
                  <a:srgbClr val="FFFF00"/>
                </a:solidFill>
              </a:rPr>
              <a:t>pk</a:t>
            </a:r>
            <a:endParaRPr lang="el-GR" sz="2800" b="1" dirty="0"/>
          </a:p>
        </p:txBody>
      </p:sp>
      <p:sp>
        <p:nvSpPr>
          <p:cNvPr id="3" name="Rectangle 2"/>
          <p:cNvSpPr/>
          <p:nvPr/>
        </p:nvSpPr>
        <p:spPr>
          <a:xfrm>
            <a:off x="-71720" y="6334780"/>
            <a:ext cx="12263720" cy="523220"/>
          </a:xfrm>
          <a:prstGeom prst="rect">
            <a:avLst/>
          </a:prstGeom>
        </p:spPr>
        <p:txBody>
          <a:bodyPr wrap="square">
            <a:spAutoFit/>
          </a:bodyPr>
          <a:lstStyle/>
          <a:p>
            <a:r>
              <a:rPr lang="en-US" sz="1400" dirty="0"/>
              <a:t>*</a:t>
            </a:r>
            <a:r>
              <a:rPr lang="el-GR" sz="1400" dirty="0"/>
              <a:t>Η </a:t>
            </a:r>
            <a:r>
              <a:rPr lang="en-US" sz="1400" b="1" dirty="0">
                <a:solidFill>
                  <a:srgbClr val="FFFF00"/>
                </a:solidFill>
              </a:rPr>
              <a:t>Hb</a:t>
            </a:r>
            <a:r>
              <a:rPr lang="en-US" sz="1400" dirty="0"/>
              <a:t> </a:t>
            </a:r>
            <a:r>
              <a:rPr lang="el-GR" sz="1400" dirty="0"/>
              <a:t>έχει καθοριστικό ρόλο στη μεταφορά </a:t>
            </a:r>
            <a:r>
              <a:rPr lang="el-GR" sz="1400" b="1" dirty="0"/>
              <a:t>οξέος</a:t>
            </a:r>
            <a:r>
              <a:rPr lang="el-GR" sz="1400" dirty="0"/>
              <a:t> (</a:t>
            </a:r>
            <a:r>
              <a:rPr lang="el-GR" sz="1400" b="1" dirty="0"/>
              <a:t>CO</a:t>
            </a:r>
            <a:r>
              <a:rPr lang="el-GR" sz="1400" b="1" baseline="-25000" dirty="0"/>
              <a:t>2</a:t>
            </a:r>
            <a:r>
              <a:rPr lang="el-GR" sz="1400" dirty="0"/>
              <a:t>) από τους ιστούς στους πνεύμονες, όπου η αντίδραση αντοστρέφεται και αποβάλλεται το </a:t>
            </a:r>
            <a:r>
              <a:rPr lang="el-GR" sz="1400" b="1" dirty="0"/>
              <a:t>CO</a:t>
            </a:r>
            <a:r>
              <a:rPr lang="el-GR" sz="1400" b="1" baseline="-25000" dirty="0"/>
              <a:t>2</a:t>
            </a:r>
            <a:r>
              <a:rPr lang="el-GR" sz="1400" dirty="0"/>
              <a:t> </a:t>
            </a:r>
          </a:p>
        </p:txBody>
      </p:sp>
      <p:pic>
        <p:nvPicPr>
          <p:cNvPr id="10" name="Picture 9"/>
          <p:cNvPicPr>
            <a:picLocks noChangeAspect="1"/>
          </p:cNvPicPr>
          <p:nvPr/>
        </p:nvPicPr>
        <p:blipFill>
          <a:blip r:embed="rId3"/>
          <a:stretch>
            <a:fillRect/>
          </a:stretch>
        </p:blipFill>
        <p:spPr>
          <a:xfrm>
            <a:off x="6322141" y="1967984"/>
            <a:ext cx="859234" cy="647216"/>
          </a:xfrm>
          <a:prstGeom prst="rect">
            <a:avLst/>
          </a:prstGeom>
        </p:spPr>
      </p:pic>
      <p:pic>
        <p:nvPicPr>
          <p:cNvPr id="14" name="Picture 16" descr="https://encrypted-tbn2.google.com/images?q=tbn:ANd9GcTq9wi3mPy74O6uR2aYiB43boeOGn01DqL5495y3z_b7PMTiqw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7231" y="1977464"/>
            <a:ext cx="775519" cy="664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966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t>Ρυθμιστικό σύστημα οστών</a:t>
            </a:r>
          </a:p>
        </p:txBody>
      </p:sp>
      <p:sp>
        <p:nvSpPr>
          <p:cNvPr id="3" name="Content Placeholder 2"/>
          <p:cNvSpPr>
            <a:spLocks noGrp="1"/>
          </p:cNvSpPr>
          <p:nvPr>
            <p:ph idx="1"/>
          </p:nvPr>
        </p:nvSpPr>
        <p:spPr>
          <a:xfrm>
            <a:off x="1103312" y="1738860"/>
            <a:ext cx="10252260" cy="4509542"/>
          </a:xfrm>
        </p:spPr>
        <p:txBody>
          <a:bodyPr/>
          <a:lstStyle/>
          <a:p>
            <a:r>
              <a:rPr lang="el-GR" dirty="0"/>
              <a:t>To </a:t>
            </a:r>
            <a:r>
              <a:rPr lang="el-GR" b="1" dirty="0"/>
              <a:t>CO</a:t>
            </a:r>
            <a:r>
              <a:rPr lang="el-GR" b="1" baseline="-25000" dirty="0"/>
              <a:t>2</a:t>
            </a:r>
            <a:r>
              <a:rPr lang="el-GR" b="1" dirty="0"/>
              <a:t> στα οστά </a:t>
            </a:r>
            <a:r>
              <a:rPr lang="el-GR" dirty="0"/>
              <a:t>βρίσκεται σε δύο μορφές:</a:t>
            </a:r>
          </a:p>
          <a:p>
            <a:pPr lvl="1"/>
            <a:r>
              <a:rPr lang="el-GR" b="1" dirty="0" smtClean="0"/>
              <a:t>HCO</a:t>
            </a:r>
            <a:r>
              <a:rPr lang="el-GR" b="1" baseline="-25000" dirty="0" smtClean="0"/>
              <a:t>3</a:t>
            </a:r>
            <a:r>
              <a:rPr lang="el-GR" b="1" baseline="30000" dirty="0" smtClean="0"/>
              <a:t>-</a:t>
            </a:r>
            <a:r>
              <a:rPr lang="el-GR" dirty="0" smtClean="0"/>
              <a:t> </a:t>
            </a:r>
            <a:r>
              <a:rPr lang="el-GR" dirty="0"/>
              <a:t>(υπάρχει διαλυμένο στο </a:t>
            </a:r>
            <a:r>
              <a:rPr lang="el-GR" b="1" dirty="0"/>
              <a:t>ύδωρ</a:t>
            </a:r>
            <a:r>
              <a:rPr lang="el-GR" dirty="0"/>
              <a:t> των οστών και απελευθερώνεται άμεσα)</a:t>
            </a:r>
          </a:p>
          <a:p>
            <a:pPr lvl="1"/>
            <a:r>
              <a:rPr lang="el-GR" b="1" dirty="0" smtClean="0"/>
              <a:t>CO</a:t>
            </a:r>
            <a:r>
              <a:rPr lang="el-GR" b="1" baseline="-25000" dirty="0" smtClean="0"/>
              <a:t>3</a:t>
            </a:r>
            <a:r>
              <a:rPr lang="el-GR" b="1" baseline="30000" dirty="0" smtClean="0"/>
              <a:t>2-</a:t>
            </a:r>
            <a:r>
              <a:rPr lang="el-GR" dirty="0" smtClean="0"/>
              <a:t> </a:t>
            </a:r>
            <a:r>
              <a:rPr lang="el-GR" dirty="0"/>
              <a:t>(υπάρχει στους κρυστάλλους </a:t>
            </a:r>
            <a:r>
              <a:rPr lang="el-GR" b="1" dirty="0" smtClean="0"/>
              <a:t>υδροξυαπατίτη</a:t>
            </a:r>
            <a:r>
              <a:rPr lang="el-GR" dirty="0" smtClean="0"/>
              <a:t> </a:t>
            </a:r>
            <a:r>
              <a:rPr lang="el-GR" dirty="0"/>
              <a:t>και απελευθερώνεται βραδύτερα)</a:t>
            </a:r>
          </a:p>
          <a:p>
            <a:endParaRPr lang="el-GR" dirty="0"/>
          </a:p>
        </p:txBody>
      </p:sp>
      <p:sp>
        <p:nvSpPr>
          <p:cNvPr id="4" name="Rectangle 3"/>
          <p:cNvSpPr/>
          <p:nvPr/>
        </p:nvSpPr>
        <p:spPr>
          <a:xfrm>
            <a:off x="180597" y="6417311"/>
            <a:ext cx="11908621" cy="369332"/>
          </a:xfrm>
          <a:prstGeom prst="rect">
            <a:avLst/>
          </a:prstGeom>
          <a:solidFill>
            <a:srgbClr val="C00000"/>
          </a:solidFill>
        </p:spPr>
        <p:txBody>
          <a:bodyPr wrap="square">
            <a:spAutoFit/>
          </a:bodyPr>
          <a:lstStyle/>
          <a:p>
            <a:r>
              <a:rPr lang="el-GR" dirty="0"/>
              <a:t>Τα οστά περιέχουν το 80% του CO</a:t>
            </a:r>
            <a:r>
              <a:rPr lang="el-GR" baseline="-25000" dirty="0"/>
              <a:t>2</a:t>
            </a:r>
            <a:r>
              <a:rPr lang="el-GR" dirty="0"/>
              <a:t> του οργανισμού</a:t>
            </a:r>
          </a:p>
        </p:txBody>
      </p:sp>
      <p:pic>
        <p:nvPicPr>
          <p:cNvPr id="5" name="Picture 4"/>
          <p:cNvPicPr>
            <a:picLocks noChangeAspect="1"/>
          </p:cNvPicPr>
          <p:nvPr/>
        </p:nvPicPr>
        <p:blipFill>
          <a:blip r:embed="rId2"/>
          <a:stretch>
            <a:fillRect/>
          </a:stretch>
        </p:blipFill>
        <p:spPr>
          <a:xfrm>
            <a:off x="3820680" y="3277271"/>
            <a:ext cx="3055585" cy="3055585"/>
          </a:xfrm>
          <a:prstGeom prst="rect">
            <a:avLst/>
          </a:prstGeom>
        </p:spPr>
      </p:pic>
      <p:pic>
        <p:nvPicPr>
          <p:cNvPr id="6" name="Picture 5"/>
          <p:cNvPicPr>
            <a:picLocks noChangeAspect="1"/>
          </p:cNvPicPr>
          <p:nvPr/>
        </p:nvPicPr>
        <p:blipFill>
          <a:blip r:embed="rId3"/>
          <a:stretch>
            <a:fillRect/>
          </a:stretch>
        </p:blipFill>
        <p:spPr>
          <a:xfrm>
            <a:off x="6956148" y="3277270"/>
            <a:ext cx="3216406" cy="3055585"/>
          </a:xfrm>
          <a:prstGeom prst="rect">
            <a:avLst/>
          </a:prstGeom>
        </p:spPr>
      </p:pic>
    </p:spTree>
    <p:extLst>
      <p:ext uri="{BB962C8B-B14F-4D97-AF65-F5344CB8AC3E}">
        <p14:creationId xmlns:p14="http://schemas.microsoft.com/office/powerpoint/2010/main" val="2234071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par>
                          <p:cTn id="8" fill="hold">
                            <p:stCondLst>
                              <p:cond delay="1250"/>
                            </p:stCondLst>
                            <p:childTnLst>
                              <p:par>
                                <p:cTn id="9" presetID="10" presetClass="entr" presetSubtype="0"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normAutofit/>
          </a:bodyPr>
          <a:lstStyle/>
          <a:p>
            <a:pPr algn="ctr"/>
            <a:r>
              <a:rPr lang="el-GR" sz="3200" b="1" dirty="0" smtClean="0">
                <a:latin typeface="+mn-lt"/>
              </a:rPr>
              <a:t>ΡΥΘΜΙΣΤΙΚΑ ΔΙΑΛΥΜΑΤΑ ΣΤΟΝ ΟΡΓΑΝΙΣΜΟ</a:t>
            </a:r>
            <a:endParaRPr lang="en-US" sz="3200" b="1" dirty="0">
              <a:latin typeface="+mn-lt"/>
            </a:endParaRPr>
          </a:p>
        </p:txBody>
      </p:sp>
      <p:sp>
        <p:nvSpPr>
          <p:cNvPr id="8" name="Content Placeholder 2"/>
          <p:cNvSpPr>
            <a:spLocks noGrp="1"/>
          </p:cNvSpPr>
          <p:nvPr>
            <p:ph idx="1"/>
          </p:nvPr>
        </p:nvSpPr>
        <p:spPr>
          <a:xfrm>
            <a:off x="838200" y="1193800"/>
            <a:ext cx="10515600" cy="4991100"/>
          </a:xfrm>
        </p:spPr>
        <p:txBody>
          <a:bodyPr>
            <a:noAutofit/>
          </a:bodyPr>
          <a:lstStyle/>
          <a:p>
            <a:pPr marL="0" indent="0">
              <a:buNone/>
            </a:pPr>
            <a:r>
              <a:rPr lang="el-GR" sz="2400" b="1" u="sng" dirty="0" smtClean="0">
                <a:solidFill>
                  <a:srgbClr val="0070C0"/>
                </a:solidFill>
              </a:rPr>
              <a:t>ΡΥΘΜΙΣΤΙΚΟ ΣΥΣΤΗΜΑ ΟΣΤΩΝ</a:t>
            </a:r>
            <a:endParaRPr lang="el-GR" sz="2400" b="1" u="sng" baseline="30000" dirty="0" smtClean="0">
              <a:solidFill>
                <a:srgbClr val="0070C0"/>
              </a:solidFill>
            </a:endParaRPr>
          </a:p>
        </p:txBody>
      </p:sp>
      <p:pic>
        <p:nvPicPr>
          <p:cNvPr id="3" name="Picture 2"/>
          <p:cNvPicPr>
            <a:picLocks noChangeAspect="1"/>
          </p:cNvPicPr>
          <p:nvPr/>
        </p:nvPicPr>
        <p:blipFill>
          <a:blip r:embed="rId3"/>
          <a:stretch>
            <a:fillRect/>
          </a:stretch>
        </p:blipFill>
        <p:spPr>
          <a:xfrm>
            <a:off x="579549" y="1994304"/>
            <a:ext cx="5117563" cy="3821264"/>
          </a:xfrm>
          <a:prstGeom prst="rect">
            <a:avLst/>
          </a:prstGeom>
        </p:spPr>
      </p:pic>
      <p:sp>
        <p:nvSpPr>
          <p:cNvPr id="6" name="Rectangle 5"/>
          <p:cNvSpPr/>
          <p:nvPr/>
        </p:nvSpPr>
        <p:spPr>
          <a:xfrm>
            <a:off x="0" y="6531173"/>
            <a:ext cx="8692738"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smtClean="0">
                <a:ln>
                  <a:noFill/>
                </a:ln>
                <a:solidFill>
                  <a:prstClr val="black"/>
                </a:solidFill>
                <a:effectLst/>
                <a:uLnTx/>
                <a:uFillTx/>
                <a:latin typeface="Calibri"/>
                <a:ea typeface="Cambria" charset="-95"/>
                <a:cs typeface="Cambria" charset="-95"/>
              </a:rPr>
              <a:t>Arch </a:t>
            </a:r>
            <a:r>
              <a:rPr kumimoji="0" lang="en-US" sz="1400" b="0" i="1" u="none" strike="noStrike" kern="1200" cap="none" spc="0" normalizeH="0" baseline="0" noProof="0" dirty="0" err="1" smtClean="0">
                <a:ln>
                  <a:noFill/>
                </a:ln>
                <a:solidFill>
                  <a:prstClr val="black"/>
                </a:solidFill>
                <a:effectLst/>
                <a:uLnTx/>
                <a:uFillTx/>
                <a:latin typeface="Calibri"/>
                <a:ea typeface="Cambria" charset="-95"/>
                <a:cs typeface="Cambria" charset="-95"/>
              </a:rPr>
              <a:t>Biochem</a:t>
            </a:r>
            <a:r>
              <a:rPr kumimoji="0" lang="en-US" sz="1400" b="0" i="1" u="none" strike="noStrike" kern="1200" cap="none" spc="0" normalizeH="0" baseline="0" noProof="0" dirty="0" smtClean="0">
                <a:ln>
                  <a:noFill/>
                </a:ln>
                <a:solidFill>
                  <a:prstClr val="black"/>
                </a:solidFill>
                <a:effectLst/>
                <a:uLnTx/>
                <a:uFillTx/>
                <a:latin typeface="Calibri"/>
                <a:ea typeface="Cambria" charset="-95"/>
                <a:cs typeface="Cambria" charset="-95"/>
              </a:rPr>
              <a:t> </a:t>
            </a:r>
            <a:r>
              <a:rPr kumimoji="0" lang="en-US" sz="1400" b="0" i="1" u="none" strike="noStrike" kern="1200" cap="none" spc="0" normalizeH="0" baseline="0" noProof="0" dirty="0" err="1" smtClean="0">
                <a:ln>
                  <a:noFill/>
                </a:ln>
                <a:solidFill>
                  <a:prstClr val="black"/>
                </a:solidFill>
                <a:effectLst/>
                <a:uLnTx/>
                <a:uFillTx/>
                <a:latin typeface="Calibri"/>
                <a:ea typeface="Cambria" charset="-95"/>
                <a:cs typeface="Cambria" charset="-95"/>
              </a:rPr>
              <a:t>Biophys</a:t>
            </a:r>
            <a:r>
              <a:rPr kumimoji="0" lang="en-US" sz="1400" b="0" i="1" u="none" strike="noStrike" kern="1200" cap="none" spc="0" normalizeH="0" baseline="0" noProof="0" dirty="0" smtClean="0">
                <a:ln>
                  <a:noFill/>
                </a:ln>
                <a:solidFill>
                  <a:prstClr val="black"/>
                </a:solidFill>
                <a:effectLst/>
                <a:uLnTx/>
                <a:uFillTx/>
                <a:latin typeface="Calibri"/>
                <a:ea typeface="Cambria" charset="-95"/>
                <a:cs typeface="Cambria" charset="-95"/>
              </a:rPr>
              <a:t> 2010; 503: 103</a:t>
            </a:r>
            <a:endParaRPr kumimoji="0" lang="en-US" sz="1400" b="0" i="1" u="none" strike="noStrike" kern="1200" cap="none" spc="0" normalizeH="0" baseline="0" noProof="0" dirty="0">
              <a:ln>
                <a:noFill/>
              </a:ln>
              <a:solidFill>
                <a:prstClr val="black"/>
              </a:solidFill>
              <a:effectLst/>
              <a:uLnTx/>
              <a:uFillTx/>
              <a:latin typeface="Calibri"/>
              <a:ea typeface="Cambria" charset="-95"/>
              <a:cs typeface="Cambria" charset="-95"/>
            </a:endParaRPr>
          </a:p>
        </p:txBody>
      </p:sp>
      <p:sp>
        <p:nvSpPr>
          <p:cNvPr id="9" name="TextBox 8"/>
          <p:cNvSpPr txBox="1"/>
          <p:nvPr/>
        </p:nvSpPr>
        <p:spPr>
          <a:xfrm>
            <a:off x="579549" y="5882676"/>
            <a:ext cx="52918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smtClean="0">
                <a:ln>
                  <a:noFill/>
                </a:ln>
                <a:solidFill>
                  <a:prstClr val="black"/>
                </a:solidFill>
                <a:effectLst/>
                <a:uLnTx/>
                <a:uFillTx/>
                <a:latin typeface="Calibri"/>
                <a:ea typeface="+mn-ea"/>
                <a:cs typeface="+mn-cs"/>
              </a:rPr>
              <a:t>Οστεοβλάστες: Αναστολή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mineralization </a:t>
            </a:r>
            <a:r>
              <a:rPr kumimoji="0" lang="el-GR" sz="1800" b="0" i="0" u="none" strike="noStrike" kern="1200" cap="none" spc="0" normalizeH="0" baseline="0" noProof="0" dirty="0" smtClean="0">
                <a:ln>
                  <a:noFill/>
                </a:ln>
                <a:solidFill>
                  <a:prstClr val="black"/>
                </a:solidFill>
                <a:effectLst/>
                <a:uLnTx/>
                <a:uFillTx/>
                <a:latin typeface="Calibri"/>
                <a:ea typeface="+mn-ea"/>
                <a:cs typeface="+mn-cs"/>
              </a:rPr>
              <a:t>σε οξέωση</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p:cNvSpPr txBox="1"/>
          <p:nvPr/>
        </p:nvSpPr>
        <p:spPr>
          <a:xfrm>
            <a:off x="6096000" y="1827336"/>
            <a:ext cx="6096000"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sng" strike="noStrike" kern="1200" cap="none" spc="0" normalizeH="0" baseline="0" noProof="0" dirty="0" smtClean="0">
                <a:ln>
                  <a:noFill/>
                </a:ln>
                <a:solidFill>
                  <a:srgbClr val="0070C0"/>
                </a:solidFill>
                <a:effectLst/>
                <a:uLnTx/>
                <a:uFillTx/>
                <a:latin typeface="Calibri"/>
                <a:ea typeface="+mn-ea"/>
                <a:cs typeface="+mn-cs"/>
              </a:rPr>
              <a:t>ΣΕ ΠΡΟΣΘΗΚΗ ΟΞΕΟΣ</a:t>
            </a:r>
            <a:endParaRPr kumimoji="0" lang="el-GR" sz="2400" b="1" i="0" u="sng" strike="noStrike" kern="1200" cap="none" spc="0" normalizeH="0" baseline="0" noProof="0" dirty="0">
              <a:ln>
                <a:noFill/>
              </a:ln>
              <a:solidFill>
                <a:srgbClr val="0070C0"/>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l-GR" sz="2400" b="0" i="0" u="none" strike="noStrike" kern="1200" cap="none" spc="0" normalizeH="0" baseline="0" noProof="0" dirty="0" smtClean="0">
                <a:ln>
                  <a:noFill/>
                </a:ln>
                <a:solidFill>
                  <a:prstClr val="black"/>
                </a:solidFill>
                <a:effectLst/>
                <a:uLnTx/>
                <a:uFillTx/>
                <a:latin typeface="Calibri"/>
                <a:ea typeface="+mn-ea"/>
                <a:cs typeface="+mn-cs"/>
              </a:rPr>
              <a:t>Ανταλλαγή ιόντων (</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Na</a:t>
            </a:r>
            <a:r>
              <a:rPr kumimoji="0" lang="en-US" sz="2400" b="0" i="0" u="none" strike="noStrike" kern="1200" cap="none" spc="0" normalizeH="0" baseline="30000" noProof="0" dirty="0" smtClean="0">
                <a:ln>
                  <a:noFill/>
                </a:ln>
                <a:solidFill>
                  <a:prstClr val="black"/>
                </a:solidFill>
                <a:effectLst/>
                <a:uLnTx/>
                <a:uFillTx/>
                <a:latin typeface="Calibri"/>
                <a:ea typeface="+mn-ea"/>
                <a:cs typeface="+mn-cs"/>
              </a:rPr>
              <a:t>+</a:t>
            </a:r>
            <a:r>
              <a:rPr kumimoji="0" lang="el-GR" sz="2400" b="0" i="0" u="none" strike="noStrike" kern="1200" cap="none" spc="0" normalizeH="0" baseline="0" noProof="0" dirty="0" smtClean="0">
                <a:ln>
                  <a:noFill/>
                </a:ln>
                <a:solidFill>
                  <a:prstClr val="black"/>
                </a:solidFill>
                <a:effectLst/>
                <a:uLnTx/>
                <a:uFillTx/>
                <a:latin typeface="Calibri"/>
                <a:ea typeface="+mn-ea"/>
                <a:cs typeface="+mn-cs"/>
              </a:rPr>
              <a:t> και </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K</a:t>
            </a:r>
            <a:r>
              <a:rPr kumimoji="0" lang="en-US" sz="2400" b="0" i="0" u="none" strike="noStrike" kern="1200" cap="none" spc="0" normalizeH="0" baseline="30000" noProof="0" dirty="0" smtClean="0">
                <a:ln>
                  <a:noFill/>
                </a:ln>
                <a:solidFill>
                  <a:prstClr val="black"/>
                </a:solidFill>
                <a:effectLst/>
                <a:uLnTx/>
                <a:uFillTx/>
                <a:latin typeface="Calibri"/>
                <a:ea typeface="+mn-ea"/>
                <a:cs typeface="+mn-cs"/>
              </a:rPr>
              <a:t>+</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el-GR" sz="24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l-GR" sz="2400" b="1" i="0" u="none" strike="noStrike" kern="1200" cap="none" spc="0" normalizeH="0" baseline="0" noProof="0" dirty="0" smtClean="0">
                <a:ln>
                  <a:noFill/>
                </a:ln>
                <a:solidFill>
                  <a:prstClr val="black"/>
                </a:solidFill>
                <a:effectLst/>
                <a:uLnTx/>
                <a:uFillTx/>
                <a:latin typeface="Calibri"/>
                <a:ea typeface="+mn-ea"/>
                <a:cs typeface="+mn-cs"/>
              </a:rPr>
              <a:t>Διάλυση</a:t>
            </a:r>
            <a:r>
              <a:rPr kumimoji="0" lang="el-GR" sz="2400" b="0" i="0" u="none" strike="noStrike" kern="1200" cap="none" spc="0" normalizeH="0" baseline="0" noProof="0" dirty="0" smtClean="0">
                <a:ln>
                  <a:noFill/>
                </a:ln>
                <a:solidFill>
                  <a:prstClr val="black"/>
                </a:solidFill>
                <a:effectLst/>
                <a:uLnTx/>
                <a:uFillTx/>
                <a:latin typeface="Calibri"/>
                <a:ea typeface="+mn-ea"/>
                <a:cs typeface="+mn-cs"/>
              </a:rPr>
              <a:t> οστικών κρυστάλλων</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l-GR" sz="2400" b="1" i="0" u="none" strike="noStrike" kern="1200" cap="none" spc="0" normalizeH="0" baseline="0" noProof="0" dirty="0" smtClean="0">
                <a:ln>
                  <a:noFill/>
                </a:ln>
                <a:solidFill>
                  <a:prstClr val="black"/>
                </a:solidFill>
                <a:effectLst/>
                <a:uLnTx/>
                <a:uFillTx/>
                <a:latin typeface="Calibri"/>
                <a:ea typeface="+mn-ea"/>
                <a:cs typeface="+mn-cs"/>
              </a:rPr>
              <a:t>Μείωση</a:t>
            </a:r>
            <a:r>
              <a:rPr kumimoji="0" lang="el-GR" sz="2400" b="0" i="0" u="none" strike="noStrike" kern="1200" cap="none" spc="0" normalizeH="0" baseline="0" noProof="0" dirty="0" smtClean="0">
                <a:ln>
                  <a:noFill/>
                </a:ln>
                <a:solidFill>
                  <a:prstClr val="black"/>
                </a:solidFill>
                <a:effectLst/>
                <a:uLnTx/>
                <a:uFillTx/>
                <a:latin typeface="Calibri"/>
                <a:ea typeface="+mn-ea"/>
                <a:cs typeface="+mn-cs"/>
              </a:rPr>
              <a:t> </a:t>
            </a:r>
            <a:r>
              <a:rPr kumimoji="0" lang="el-GR" sz="2400" b="0" i="0" u="none" strike="noStrike" kern="1200" cap="none" spc="0" normalizeH="0" baseline="0" noProof="0" dirty="0" err="1" smtClean="0">
                <a:ln>
                  <a:noFill/>
                </a:ln>
                <a:solidFill>
                  <a:prstClr val="black"/>
                </a:solidFill>
                <a:effectLst/>
                <a:uLnTx/>
                <a:uFillTx/>
                <a:latin typeface="Calibri"/>
                <a:ea typeface="+mn-ea"/>
                <a:cs typeface="+mn-cs"/>
              </a:rPr>
              <a:t>οστεοβλαστικής</a:t>
            </a:r>
            <a:r>
              <a:rPr kumimoji="0" lang="el-GR" sz="2400" b="0" i="0" u="none" strike="noStrike" kern="1200" cap="none" spc="0" normalizeH="0" baseline="0" noProof="0" dirty="0" smtClean="0">
                <a:ln>
                  <a:noFill/>
                </a:ln>
                <a:solidFill>
                  <a:prstClr val="black"/>
                </a:solidFill>
                <a:effectLst/>
                <a:uLnTx/>
                <a:uFillTx/>
                <a:latin typeface="Calibri"/>
                <a:ea typeface="+mn-ea"/>
                <a:cs typeface="+mn-cs"/>
              </a:rPr>
              <a:t> δραστηριότητας</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l-GR" sz="2400" b="1" i="0" u="none" strike="noStrike" kern="1200" cap="none" spc="0" normalizeH="0" baseline="0" noProof="0" dirty="0" smtClean="0">
                <a:ln>
                  <a:noFill/>
                </a:ln>
                <a:solidFill>
                  <a:prstClr val="black"/>
                </a:solidFill>
                <a:effectLst/>
                <a:uLnTx/>
                <a:uFillTx/>
                <a:latin typeface="Calibri"/>
                <a:ea typeface="+mn-ea"/>
                <a:cs typeface="+mn-cs"/>
              </a:rPr>
              <a:t>Αύξηση</a:t>
            </a:r>
            <a:r>
              <a:rPr kumimoji="0" lang="el-GR" sz="2400" b="0" i="0" u="none" strike="noStrike" kern="1200" cap="none" spc="0" normalizeH="0" baseline="0" noProof="0" dirty="0" smtClean="0">
                <a:ln>
                  <a:noFill/>
                </a:ln>
                <a:solidFill>
                  <a:prstClr val="black"/>
                </a:solidFill>
                <a:effectLst/>
                <a:uLnTx/>
                <a:uFillTx/>
                <a:latin typeface="Calibri"/>
                <a:ea typeface="+mn-ea"/>
                <a:cs typeface="+mn-cs"/>
              </a:rPr>
              <a:t> </a:t>
            </a:r>
            <a:r>
              <a:rPr kumimoji="0" lang="el-GR" sz="2400" b="0" i="0" u="none" strike="noStrike" kern="1200" cap="none" spc="0" normalizeH="0" baseline="0" noProof="0" dirty="0" err="1" smtClean="0">
                <a:ln>
                  <a:noFill/>
                </a:ln>
                <a:solidFill>
                  <a:prstClr val="black"/>
                </a:solidFill>
                <a:effectLst/>
                <a:uLnTx/>
                <a:uFillTx/>
                <a:latin typeface="Calibri"/>
                <a:ea typeface="+mn-ea"/>
                <a:cs typeface="+mn-cs"/>
              </a:rPr>
              <a:t>οστεοκλαστικής</a:t>
            </a:r>
            <a:r>
              <a:rPr kumimoji="0" lang="el-GR" sz="2400" b="0" i="0" u="none" strike="noStrike" kern="1200" cap="none" spc="0" normalizeH="0" baseline="0" noProof="0" dirty="0" smtClean="0">
                <a:ln>
                  <a:noFill/>
                </a:ln>
                <a:solidFill>
                  <a:prstClr val="black"/>
                </a:solidFill>
                <a:effectLst/>
                <a:uLnTx/>
                <a:uFillTx/>
                <a:latin typeface="Calibri"/>
                <a:ea typeface="+mn-ea"/>
                <a:cs typeface="+mn-cs"/>
              </a:rPr>
              <a:t> δραστηριότητας</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PTH</a:t>
            </a:r>
            <a:endParaRPr kumimoji="0" lang="el-GR" sz="24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sng" strike="noStrike" kern="1200" cap="none" spc="0" normalizeH="0" baseline="0" noProof="0" dirty="0" smtClean="0">
                <a:ln>
                  <a:noFill/>
                </a:ln>
                <a:solidFill>
                  <a:srgbClr val="0070C0"/>
                </a:solidFill>
                <a:effectLst/>
                <a:uLnTx/>
                <a:uFillTx/>
                <a:latin typeface="Calibri"/>
                <a:ea typeface="+mn-ea"/>
                <a:cs typeface="+mn-cs"/>
              </a:rPr>
              <a:t>ΣΕ ΠΡΟΣΘΗΚΗ ΒΑΣΗΣ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HPr </a:t>
            </a:r>
            <a:r>
              <a:rPr kumimoji="0" lang="el-GR" sz="24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H</a:t>
            </a:r>
            <a:r>
              <a:rPr kumimoji="0" lang="el-GR" sz="2400" b="0" i="0" u="none" strike="noStrike" kern="1200" cap="none" spc="0" normalizeH="0" baseline="30000" noProof="0" dirty="0" smtClean="0">
                <a:ln>
                  <a:noFill/>
                </a:ln>
                <a:solidFill>
                  <a:prstClr val="black"/>
                </a:solidFill>
                <a:effectLst/>
                <a:uLnTx/>
                <a:uFillTx/>
                <a:latin typeface="Calibri"/>
                <a:ea typeface="+mn-ea"/>
                <a:cs typeface="+mn-cs"/>
              </a:rPr>
              <a:t>+</a:t>
            </a:r>
            <a:r>
              <a:rPr kumimoji="0" lang="el-GR" sz="2400" b="0" i="0" u="none" strike="noStrike" kern="1200" cap="none" spc="0" normalizeH="0" baseline="0" noProof="0" dirty="0" smtClean="0">
                <a:ln>
                  <a:noFill/>
                </a:ln>
                <a:solidFill>
                  <a:prstClr val="black"/>
                </a:solidFill>
                <a:effectLst/>
                <a:uLnTx/>
                <a:uFillTx/>
                <a:latin typeface="Calibri"/>
                <a:ea typeface="+mn-ea"/>
                <a:cs typeface="+mn-cs"/>
              </a:rPr>
              <a:t> + </a:t>
            </a:r>
            <a:r>
              <a:rPr kumimoji="0" lang="en-US" sz="2400" b="0" i="0" u="none" strike="noStrike" kern="1200" cap="none" spc="0" normalizeH="0" baseline="0" noProof="0" dirty="0" err="1" smtClean="0">
                <a:ln>
                  <a:noFill/>
                </a:ln>
                <a:solidFill>
                  <a:prstClr val="black"/>
                </a:solidFill>
                <a:effectLst/>
                <a:uLnTx/>
                <a:uFillTx/>
                <a:latin typeface="Calibri"/>
                <a:ea typeface="+mn-ea"/>
                <a:cs typeface="+mn-cs"/>
              </a:rPr>
              <a:t>Pr</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 </a:t>
            </a:r>
            <a:r>
              <a:rPr kumimoji="0" lang="el-GR" sz="2400" b="0" i="0" u="none" strike="noStrike" kern="1200" cap="none" spc="0" normalizeH="0" baseline="30000" noProof="0" dirty="0" smtClean="0">
                <a:ln>
                  <a:noFill/>
                </a:ln>
                <a:solidFill>
                  <a:prstClr val="black"/>
                </a:solidFill>
                <a:effectLst/>
                <a:uLnTx/>
                <a:uFillTx/>
                <a:latin typeface="Calibri"/>
                <a:ea typeface="+mn-ea"/>
                <a:cs typeface="+mn-cs"/>
              </a:rPr>
              <a:t>-</a:t>
            </a:r>
            <a:endParaRPr kumimoji="0" lang="el-GR" sz="24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3" name="Straight Arrow Connector 12"/>
          <p:cNvCxnSpPr/>
          <p:nvPr/>
        </p:nvCxnSpPr>
        <p:spPr>
          <a:xfrm>
            <a:off x="6851560" y="4994034"/>
            <a:ext cx="65682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50160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2174385"/>
            <a:ext cx="12192000" cy="48140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p:cNvSpPr>
            <a:spLocks noGrp="1"/>
          </p:cNvSpPr>
          <p:nvPr>
            <p:ph type="title"/>
          </p:nvPr>
        </p:nvSpPr>
        <p:spPr>
          <a:xfrm>
            <a:off x="646111" y="452718"/>
            <a:ext cx="9694677" cy="1400530"/>
          </a:xfrm>
        </p:spPr>
        <p:txBody>
          <a:bodyPr/>
          <a:lstStyle/>
          <a:p>
            <a:r>
              <a:rPr lang="el-GR" sz="2800" b="1" dirty="0">
                <a:solidFill>
                  <a:srgbClr val="FFFF00"/>
                </a:solidFill>
              </a:rPr>
              <a:t>Αποτελεσματική εξουδετέρωση του </a:t>
            </a:r>
            <a:r>
              <a:rPr lang="el-GR" sz="2800" b="1" dirty="0" err="1">
                <a:solidFill>
                  <a:srgbClr val="FFFF00"/>
                </a:solidFill>
              </a:rPr>
              <a:t>HCl</a:t>
            </a:r>
            <a:r>
              <a:rPr lang="el-GR" sz="2800" b="1" dirty="0">
                <a:solidFill>
                  <a:srgbClr val="FFFF00"/>
                </a:solidFill>
              </a:rPr>
              <a:t> σε ένα σκύλο </a:t>
            </a:r>
            <a:r>
              <a:rPr lang="el-GR" sz="2800" dirty="0">
                <a:solidFill>
                  <a:srgbClr val="FFFF00"/>
                </a:solidFill>
              </a:rPr>
              <a:t>συγκριτικά με την αδυναμία εξουδετέρωσης όταν η ίδια ποσότητα οξέος προστίθεται σε </a:t>
            </a:r>
            <a:r>
              <a:rPr lang="el-GR" sz="2800" dirty="0" err="1">
                <a:solidFill>
                  <a:srgbClr val="FFFF00"/>
                </a:solidFill>
              </a:rPr>
              <a:t>αποσταγμένο</a:t>
            </a:r>
            <a:r>
              <a:rPr lang="el-GR" sz="2800" dirty="0">
                <a:solidFill>
                  <a:srgbClr val="FFFF00"/>
                </a:solidFill>
              </a:rPr>
              <a:t> ύδωρ</a:t>
            </a:r>
          </a:p>
        </p:txBody>
      </p:sp>
      <p:sp>
        <p:nvSpPr>
          <p:cNvPr id="3" name="Content Placeholder 2"/>
          <p:cNvSpPr>
            <a:spLocks noGrp="1"/>
          </p:cNvSpPr>
          <p:nvPr>
            <p:ph idx="1"/>
          </p:nvPr>
        </p:nvSpPr>
        <p:spPr/>
        <p:txBody>
          <a:bodyPr/>
          <a:lstStyle/>
          <a:p>
            <a:endParaRPr lang="el-GR"/>
          </a:p>
        </p:txBody>
      </p:sp>
      <p:pic>
        <p:nvPicPr>
          <p:cNvPr id="4" name="Εικόνα 14" descr="3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1997" y="2200530"/>
            <a:ext cx="4908009" cy="4228464"/>
          </a:xfrm>
          <a:prstGeom prst="rect">
            <a:avLst/>
          </a:prstGeom>
          <a:noFill/>
          <a:ln>
            <a:noFill/>
          </a:ln>
        </p:spPr>
      </p:pic>
      <p:sp>
        <p:nvSpPr>
          <p:cNvPr id="5" name="Rectangle 4"/>
          <p:cNvSpPr/>
          <p:nvPr/>
        </p:nvSpPr>
        <p:spPr>
          <a:xfrm>
            <a:off x="8745332" y="2545087"/>
            <a:ext cx="1747594" cy="369332"/>
          </a:xfrm>
          <a:prstGeom prst="rect">
            <a:avLst/>
          </a:prstGeom>
          <a:solidFill>
            <a:srgbClr val="FF0000"/>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white"/>
                </a:solidFill>
                <a:effectLst/>
                <a:uLnTx/>
                <a:uFillTx/>
                <a:latin typeface="Century Gothic" panose="020B0502020202020204"/>
                <a:ea typeface="+mn-ea"/>
                <a:cs typeface="+mn-cs"/>
              </a:rPr>
              <a:t>7,44 στο 7,14 </a:t>
            </a:r>
          </a:p>
        </p:txBody>
      </p:sp>
      <p:sp>
        <p:nvSpPr>
          <p:cNvPr id="6" name="Rectangle 5"/>
          <p:cNvSpPr/>
          <p:nvPr/>
        </p:nvSpPr>
        <p:spPr>
          <a:xfrm>
            <a:off x="8745332" y="4212077"/>
            <a:ext cx="1747594" cy="369332"/>
          </a:xfrm>
          <a:prstGeom prst="rect">
            <a:avLst/>
          </a:prstGeom>
          <a:solidFill>
            <a:srgbClr val="FF0000"/>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white"/>
                </a:solidFill>
                <a:effectLst/>
                <a:uLnTx/>
                <a:uFillTx/>
                <a:latin typeface="Century Gothic" panose="020B0502020202020204"/>
                <a:ea typeface="+mn-ea"/>
                <a:cs typeface="+mn-cs"/>
              </a:rPr>
              <a:t>7,44 στο 1,84 </a:t>
            </a:r>
          </a:p>
        </p:txBody>
      </p:sp>
      <p:sp>
        <p:nvSpPr>
          <p:cNvPr id="9" name="Rectangle 8"/>
          <p:cNvSpPr/>
          <p:nvPr/>
        </p:nvSpPr>
        <p:spPr>
          <a:xfrm>
            <a:off x="8665248" y="4920313"/>
            <a:ext cx="3411511"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Century Gothic" panose="020B0502020202020204"/>
                <a:ea typeface="+mn-ea"/>
                <a:cs typeface="+mn-cs"/>
              </a:rPr>
              <a:t>επίπεδα ασύμβατα με τη ζωή </a:t>
            </a:r>
          </a:p>
        </p:txBody>
      </p:sp>
      <p:pic>
        <p:nvPicPr>
          <p:cNvPr id="16" name="Picture 15"/>
          <p:cNvPicPr>
            <a:picLocks noChangeAspect="1"/>
          </p:cNvPicPr>
          <p:nvPr/>
        </p:nvPicPr>
        <p:blipFill>
          <a:blip r:embed="rId4"/>
          <a:stretch>
            <a:fillRect/>
          </a:stretch>
        </p:blipFill>
        <p:spPr>
          <a:xfrm>
            <a:off x="10960439" y="3851382"/>
            <a:ext cx="888480" cy="1090721"/>
          </a:xfrm>
          <a:prstGeom prst="rect">
            <a:avLst/>
          </a:prstGeom>
        </p:spPr>
      </p:pic>
      <p:pic>
        <p:nvPicPr>
          <p:cNvPr id="17" name="Picture 16"/>
          <p:cNvPicPr>
            <a:picLocks noChangeAspect="1"/>
          </p:cNvPicPr>
          <p:nvPr/>
        </p:nvPicPr>
        <p:blipFill>
          <a:blip r:embed="rId5"/>
          <a:stretch>
            <a:fillRect/>
          </a:stretch>
        </p:blipFill>
        <p:spPr>
          <a:xfrm>
            <a:off x="10625535" y="2297710"/>
            <a:ext cx="1493649" cy="1505843"/>
          </a:xfrm>
          <a:prstGeom prst="rect">
            <a:avLst/>
          </a:prstGeom>
        </p:spPr>
      </p:pic>
      <p:grpSp>
        <p:nvGrpSpPr>
          <p:cNvPr id="15" name="Group 14"/>
          <p:cNvGrpSpPr/>
          <p:nvPr/>
        </p:nvGrpSpPr>
        <p:grpSpPr>
          <a:xfrm>
            <a:off x="2" y="952500"/>
            <a:ext cx="12191999" cy="6035932"/>
            <a:chOff x="0" y="952500"/>
            <a:chExt cx="12191999" cy="6035932"/>
          </a:xfrm>
        </p:grpSpPr>
        <p:grpSp>
          <p:nvGrpSpPr>
            <p:cNvPr id="13" name="Group 12"/>
            <p:cNvGrpSpPr/>
            <p:nvPr/>
          </p:nvGrpSpPr>
          <p:grpSpPr>
            <a:xfrm>
              <a:off x="0" y="952500"/>
              <a:ext cx="12191999" cy="6035932"/>
              <a:chOff x="1" y="977900"/>
              <a:chExt cx="12191999" cy="6010532"/>
            </a:xfrm>
          </p:grpSpPr>
          <p:sp>
            <p:nvSpPr>
              <p:cNvPr id="12" name="Rectangle 11"/>
              <p:cNvSpPr/>
              <p:nvPr/>
            </p:nvSpPr>
            <p:spPr>
              <a:xfrm>
                <a:off x="1" y="977900"/>
                <a:ext cx="12191999" cy="60105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1" name="Picture 10"/>
              <p:cNvPicPr>
                <a:picLocks noChangeAspect="1"/>
              </p:cNvPicPr>
              <p:nvPr/>
            </p:nvPicPr>
            <p:blipFill>
              <a:blip r:embed="rId6"/>
              <a:stretch>
                <a:fillRect/>
              </a:stretch>
            </p:blipFill>
            <p:spPr>
              <a:xfrm>
                <a:off x="1529897" y="977900"/>
                <a:ext cx="5935527" cy="5935527"/>
              </a:xfrm>
              <a:prstGeom prst="rect">
                <a:avLst/>
              </a:prstGeom>
            </p:spPr>
          </p:pic>
        </p:grpSp>
        <p:pic>
          <p:nvPicPr>
            <p:cNvPr id="8" name="Picture 7"/>
            <p:cNvPicPr>
              <a:picLocks noChangeAspect="1"/>
            </p:cNvPicPr>
            <p:nvPr/>
          </p:nvPicPr>
          <p:blipFill>
            <a:blip r:embed="rId7"/>
            <a:stretch>
              <a:fillRect/>
            </a:stretch>
          </p:blipFill>
          <p:spPr>
            <a:xfrm>
              <a:off x="6694729" y="2200530"/>
              <a:ext cx="3133981" cy="3844144"/>
            </a:xfrm>
            <a:prstGeom prst="rect">
              <a:avLst/>
            </a:prstGeom>
          </p:spPr>
        </p:pic>
        <p:sp>
          <p:nvSpPr>
            <p:cNvPr id="10" name="Rectangle 9"/>
            <p:cNvSpPr/>
            <p:nvPr/>
          </p:nvSpPr>
          <p:spPr>
            <a:xfrm>
              <a:off x="230508" y="2559234"/>
              <a:ext cx="4986290"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FF0000"/>
                  </a:solidFill>
                  <a:effectLst/>
                  <a:uLnTx/>
                  <a:uFillTx/>
                  <a:latin typeface="Century Gothic" panose="020B0502020202020204"/>
                  <a:ea typeface="+mn-ea"/>
                  <a:cs typeface="+mn-cs"/>
                </a:rPr>
                <a:t>156 ml κανονικού διαλύματος HCl </a:t>
              </a:r>
              <a:endParaRPr kumimoji="0" lang="en-US" sz="1800" b="0" i="0" u="none" strike="noStrike" kern="1200" cap="none" spc="0" normalizeH="0" baseline="0" noProof="0" dirty="0" smtClean="0">
                <a:ln>
                  <a:noFill/>
                </a:ln>
                <a:solidFill>
                  <a:srgbClr val="FF0000"/>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smtClean="0">
                  <a:ln>
                    <a:noFill/>
                  </a:ln>
                  <a:solidFill>
                    <a:srgbClr val="FF0000"/>
                  </a:solidFill>
                  <a:effectLst/>
                  <a:uLnTx/>
                  <a:uFillTx/>
                  <a:latin typeface="Century Gothic" panose="020B0502020202020204"/>
                  <a:ea typeface="+mn-ea"/>
                  <a:cs typeface="+mn-cs"/>
                </a:rPr>
                <a:t>εγχέονται </a:t>
              </a:r>
              <a:r>
                <a:rPr kumimoji="0" lang="el-GR" sz="1800" b="0" i="0" u="none" strike="noStrike" kern="1200" cap="none" spc="0" normalizeH="0" baseline="0" noProof="0" dirty="0">
                  <a:ln>
                    <a:noFill/>
                  </a:ln>
                  <a:solidFill>
                    <a:srgbClr val="FF0000"/>
                  </a:solidFill>
                  <a:effectLst/>
                  <a:uLnTx/>
                  <a:uFillTx/>
                  <a:latin typeface="Century Gothic" panose="020B0502020202020204"/>
                  <a:ea typeface="+mn-ea"/>
                  <a:cs typeface="+mn-cs"/>
                </a:rPr>
                <a:t>ενδοφλέβια</a:t>
              </a:r>
            </a:p>
          </p:txBody>
        </p:sp>
        <p:sp>
          <p:nvSpPr>
            <p:cNvPr id="14" name="Rectangle 13"/>
            <p:cNvSpPr/>
            <p:nvPr/>
          </p:nvSpPr>
          <p:spPr>
            <a:xfrm>
              <a:off x="6550922" y="1367485"/>
              <a:ext cx="5319761"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FF0000"/>
                  </a:solidFill>
                  <a:effectLst/>
                  <a:uLnTx/>
                  <a:uFillTx/>
                  <a:latin typeface="Century Gothic" panose="020B0502020202020204"/>
                  <a:ea typeface="+mn-ea"/>
                  <a:cs typeface="+mn-cs"/>
                </a:rPr>
                <a:t>156 ml προστίθενται σταδιακά σε 11,4 </a:t>
              </a:r>
              <a:r>
                <a:rPr kumimoji="0" lang="el-GR" sz="1800" b="0" i="0" u="none" strike="noStrike" kern="1200" cap="none" spc="0" normalizeH="0" baseline="0" noProof="0" dirty="0" smtClean="0">
                  <a:ln>
                    <a:noFill/>
                  </a:ln>
                  <a:solidFill>
                    <a:srgbClr val="FF0000"/>
                  </a:solidFill>
                  <a:effectLst/>
                  <a:uLnTx/>
                  <a:uFillTx/>
                  <a:latin typeface="Century Gothic" panose="020B0502020202020204"/>
                  <a:ea typeface="+mn-ea"/>
                  <a:cs typeface="+mn-cs"/>
                </a:rPr>
                <a:t>L</a:t>
              </a:r>
              <a:r>
                <a:rPr kumimoji="0" lang="en-US" sz="1800" b="0" i="0" u="none" strike="noStrike" kern="1200" cap="none" spc="0" normalizeH="0" baseline="0" noProof="0" dirty="0" smtClean="0">
                  <a:ln>
                    <a:noFill/>
                  </a:ln>
                  <a:solidFill>
                    <a:srgbClr val="FF0000"/>
                  </a:solidFill>
                  <a:effectLst/>
                  <a:uLnTx/>
                  <a:uFillTx/>
                  <a:latin typeface="Century Gothic" panose="020B0502020202020204"/>
                  <a:ea typeface="+mn-ea"/>
                  <a:cs typeface="+mn-cs"/>
                </a:rPr>
                <a:t> </a:t>
              </a:r>
              <a:r>
                <a:rPr kumimoji="0" lang="el-GR" sz="1800" b="0" i="0" u="none" strike="noStrike" kern="1200" cap="none" spc="0" normalizeH="0" baseline="0" noProof="0" dirty="0" smtClean="0">
                  <a:ln>
                    <a:noFill/>
                  </a:ln>
                  <a:solidFill>
                    <a:srgbClr val="FF0000"/>
                  </a:solidFill>
                  <a:effectLst/>
                  <a:uLnTx/>
                  <a:uFillTx/>
                  <a:latin typeface="Century Gothic" panose="020B0502020202020204"/>
                  <a:ea typeface="+mn-ea"/>
                  <a:cs typeface="+mn-cs"/>
                </a:rPr>
                <a:t>αποσταγμένου ύδατος</a:t>
              </a:r>
              <a:r>
                <a:rPr kumimoji="0" lang="en-US" sz="1800" b="0" i="0" u="none" strike="noStrike" kern="1200" cap="none" spc="0" normalizeH="0" baseline="0" noProof="0" dirty="0" smtClean="0">
                  <a:ln>
                    <a:noFill/>
                  </a:ln>
                  <a:solidFill>
                    <a:srgbClr val="FF0000"/>
                  </a:solidFill>
                  <a:effectLst/>
                  <a:uLnTx/>
                  <a:uFillTx/>
                  <a:latin typeface="Century Gothic" panose="020B0502020202020204"/>
                  <a:ea typeface="+mn-ea"/>
                  <a:cs typeface="+mn-cs"/>
                </a:rPr>
                <a:t> (</a:t>
              </a:r>
              <a:r>
                <a:rPr kumimoji="0" lang="en-US" sz="1800" b="0" i="0" u="none" strike="noStrike" kern="1200" cap="none" spc="0" normalizeH="0" baseline="0" noProof="0" dirty="0">
                  <a:ln>
                    <a:noFill/>
                  </a:ln>
                  <a:solidFill>
                    <a:srgbClr val="FF0000"/>
                  </a:solidFill>
                  <a:effectLst/>
                  <a:uLnTx/>
                  <a:uFillTx/>
                  <a:latin typeface="Century Gothic" panose="020B0502020202020204"/>
                  <a:ea typeface="+mn-ea"/>
                  <a:cs typeface="+mn-cs"/>
                </a:rPr>
                <a:t>≈</a:t>
              </a:r>
              <a:r>
                <a:rPr kumimoji="0" lang="el-GR" sz="1800" b="0" i="0"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l-GR" sz="1800" b="0" i="0" u="none" strike="noStrike" kern="1200" cap="none" spc="0" normalizeH="0" baseline="0" noProof="0" dirty="0" smtClean="0">
                  <a:ln>
                    <a:noFill/>
                  </a:ln>
                  <a:solidFill>
                    <a:srgbClr val="FF0000"/>
                  </a:solidFill>
                  <a:effectLst/>
                  <a:uLnTx/>
                  <a:uFillTx/>
                  <a:latin typeface="Century Gothic" panose="020B0502020202020204"/>
                  <a:ea typeface="+mn-ea"/>
                  <a:cs typeface="+mn-cs"/>
                </a:rPr>
                <a:t>υγρά σκύλου)</a:t>
              </a:r>
              <a:endParaRPr kumimoji="0" lang="el-GR" sz="1800" b="0" i="0" u="none" strike="noStrike" kern="1200" cap="none" spc="0" normalizeH="0" baseline="0" noProof="0" dirty="0">
                <a:ln>
                  <a:noFill/>
                </a:ln>
                <a:solidFill>
                  <a:srgbClr val="FF0000"/>
                </a:solidFill>
                <a:effectLst/>
                <a:uLnTx/>
                <a:uFillTx/>
                <a:latin typeface="Century Gothic" panose="020B0502020202020204"/>
                <a:ea typeface="+mn-ea"/>
                <a:cs typeface="+mn-cs"/>
              </a:endParaRPr>
            </a:p>
          </p:txBody>
        </p:sp>
      </p:grpSp>
    </p:spTree>
    <p:extLst>
      <p:ext uri="{BB962C8B-B14F-4D97-AF65-F5344CB8AC3E}">
        <p14:creationId xmlns:p14="http://schemas.microsoft.com/office/powerpoint/2010/main" val="111472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75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2063620"/>
            <a:ext cx="12192000" cy="48140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l-GR"/>
          </a:p>
        </p:txBody>
      </p:sp>
      <p:sp>
        <p:nvSpPr>
          <p:cNvPr id="2" name="Title 1"/>
          <p:cNvSpPr>
            <a:spLocks noGrp="1"/>
          </p:cNvSpPr>
          <p:nvPr>
            <p:ph type="title"/>
          </p:nvPr>
        </p:nvSpPr>
        <p:spPr>
          <a:xfrm>
            <a:off x="646112" y="452718"/>
            <a:ext cx="9715462" cy="1400530"/>
          </a:xfrm>
        </p:spPr>
        <p:txBody>
          <a:bodyPr/>
          <a:lstStyle/>
          <a:p>
            <a:r>
              <a:rPr lang="el-GR" b="1" dirty="0">
                <a:solidFill>
                  <a:srgbClr val="FFFF00"/>
                </a:solidFill>
              </a:rPr>
              <a:t>Πρώτη</a:t>
            </a:r>
            <a:r>
              <a:rPr lang="el-GR" dirty="0"/>
              <a:t> γραμμή άμυνας </a:t>
            </a:r>
            <a:r>
              <a:rPr lang="el-GR" dirty="0" smtClean="0"/>
              <a:t>– </a:t>
            </a:r>
            <a:r>
              <a:rPr lang="el-GR" dirty="0" smtClean="0">
                <a:solidFill>
                  <a:srgbClr val="FFFF00"/>
                </a:solidFill>
              </a:rPr>
              <a:t>Ταχεία(</a:t>
            </a:r>
            <a:r>
              <a:rPr lang="en-US" dirty="0" smtClean="0">
                <a:solidFill>
                  <a:srgbClr val="FFFF00"/>
                </a:solidFill>
              </a:rPr>
              <a:t>sec.) </a:t>
            </a:r>
            <a:r>
              <a:rPr lang="el-GR" b="1" dirty="0" smtClean="0">
                <a:solidFill>
                  <a:srgbClr val="FFFF00"/>
                </a:solidFill>
              </a:rPr>
              <a:t>φυσικοχημική </a:t>
            </a:r>
            <a:r>
              <a:rPr lang="el-GR" b="1" dirty="0">
                <a:solidFill>
                  <a:srgbClr val="FFFF00"/>
                </a:solidFill>
              </a:rPr>
              <a:t>εξουδετέρωση</a:t>
            </a:r>
          </a:p>
        </p:txBody>
      </p:sp>
      <p:pic>
        <p:nvPicPr>
          <p:cNvPr id="2050" name="Picture 2" descr="C:\Users\Owner\AppData\Roaming\PixelMetrics\CaptureWiz\Temp\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14" y="2192048"/>
            <a:ext cx="2740775" cy="5971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Owner\AppData\Roaming\PixelMetrics\CaptureWiz\Temp\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6069" y="2166672"/>
            <a:ext cx="4011642" cy="53590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08775" y="3768653"/>
            <a:ext cx="8045259" cy="369332"/>
          </a:xfrm>
          <a:prstGeom prst="rect">
            <a:avLst/>
          </a:prstGeom>
        </p:spPr>
        <p:txBody>
          <a:bodyPr wrap="square">
            <a:spAutoFit/>
          </a:bodyPr>
          <a:lstStyle/>
          <a:p>
            <a:r>
              <a:rPr lang="el-GR" dirty="0">
                <a:solidFill>
                  <a:srgbClr val="FF0000"/>
                </a:solidFill>
              </a:rPr>
              <a:t>Εάν </a:t>
            </a:r>
            <a:r>
              <a:rPr lang="el-GR" b="1" dirty="0">
                <a:solidFill>
                  <a:srgbClr val="FF0000"/>
                </a:solidFill>
              </a:rPr>
              <a:t>12 mmoles HCl </a:t>
            </a:r>
            <a:r>
              <a:rPr lang="el-GR" dirty="0">
                <a:solidFill>
                  <a:srgbClr val="FF0000"/>
                </a:solidFill>
              </a:rPr>
              <a:t>προστεθούν σε κάθε </a:t>
            </a:r>
            <a:r>
              <a:rPr lang="en-US" b="1" dirty="0" smtClean="0">
                <a:solidFill>
                  <a:srgbClr val="FF0000"/>
                </a:solidFill>
              </a:rPr>
              <a:t>L</a:t>
            </a:r>
            <a:r>
              <a:rPr lang="el-GR" dirty="0" smtClean="0">
                <a:solidFill>
                  <a:srgbClr val="FF0000"/>
                </a:solidFill>
              </a:rPr>
              <a:t> </a:t>
            </a:r>
            <a:r>
              <a:rPr lang="el-GR" b="1" dirty="0">
                <a:solidFill>
                  <a:srgbClr val="FF0000"/>
                </a:solidFill>
              </a:rPr>
              <a:t>εξωκυττάριου υγρού </a:t>
            </a:r>
          </a:p>
        </p:txBody>
      </p:sp>
      <p:sp>
        <p:nvSpPr>
          <p:cNvPr id="6" name="Rectangle 5"/>
          <p:cNvSpPr/>
          <p:nvPr/>
        </p:nvSpPr>
        <p:spPr>
          <a:xfrm>
            <a:off x="762563" y="4888559"/>
            <a:ext cx="8636931" cy="369332"/>
          </a:xfrm>
          <a:prstGeom prst="rect">
            <a:avLst/>
          </a:prstGeom>
        </p:spPr>
        <p:txBody>
          <a:bodyPr wrap="square">
            <a:spAutoFit/>
          </a:bodyPr>
          <a:lstStyle/>
          <a:p>
            <a:r>
              <a:rPr lang="en-US" dirty="0">
                <a:solidFill>
                  <a:srgbClr val="FF0000"/>
                </a:solidFill>
              </a:rPr>
              <a:t>12HCl + </a:t>
            </a:r>
            <a:r>
              <a:rPr lang="en-US" b="1" dirty="0">
                <a:solidFill>
                  <a:srgbClr val="FF0000"/>
                </a:solidFill>
              </a:rPr>
              <a:t>24NaHCO</a:t>
            </a:r>
            <a:r>
              <a:rPr lang="en-US" b="1" baseline="-25000" dirty="0">
                <a:solidFill>
                  <a:srgbClr val="FF0000"/>
                </a:solidFill>
              </a:rPr>
              <a:t>3</a:t>
            </a:r>
            <a:r>
              <a:rPr lang="en-US" dirty="0">
                <a:solidFill>
                  <a:srgbClr val="FF0000"/>
                </a:solidFill>
              </a:rPr>
              <a:t> ► 12NaCl + 12NaHCO</a:t>
            </a:r>
            <a:r>
              <a:rPr lang="en-US" baseline="-25000" dirty="0">
                <a:solidFill>
                  <a:srgbClr val="FF0000"/>
                </a:solidFill>
              </a:rPr>
              <a:t>3</a:t>
            </a:r>
            <a:r>
              <a:rPr lang="en-US" dirty="0">
                <a:solidFill>
                  <a:srgbClr val="FF0000"/>
                </a:solidFill>
              </a:rPr>
              <a:t> + </a:t>
            </a:r>
            <a:r>
              <a:rPr lang="en-US" b="1" dirty="0">
                <a:solidFill>
                  <a:srgbClr val="FF0000"/>
                </a:solidFill>
              </a:rPr>
              <a:t>12H</a:t>
            </a:r>
            <a:r>
              <a:rPr lang="en-US" b="1" baseline="-25000" dirty="0">
                <a:solidFill>
                  <a:srgbClr val="FF0000"/>
                </a:solidFill>
              </a:rPr>
              <a:t>2</a:t>
            </a:r>
            <a:r>
              <a:rPr lang="en-US" b="1" dirty="0">
                <a:solidFill>
                  <a:srgbClr val="FF0000"/>
                </a:solidFill>
              </a:rPr>
              <a:t>CO</a:t>
            </a:r>
            <a:r>
              <a:rPr lang="en-US" b="1" baseline="-25000" dirty="0">
                <a:solidFill>
                  <a:srgbClr val="FF0000"/>
                </a:solidFill>
              </a:rPr>
              <a:t>3</a:t>
            </a:r>
            <a:r>
              <a:rPr lang="en-US" dirty="0">
                <a:solidFill>
                  <a:srgbClr val="FF0000"/>
                </a:solidFill>
              </a:rPr>
              <a:t> ► </a:t>
            </a:r>
            <a:r>
              <a:rPr lang="en-US" b="1" dirty="0">
                <a:solidFill>
                  <a:srgbClr val="FF0000"/>
                </a:solidFill>
              </a:rPr>
              <a:t>12CO</a:t>
            </a:r>
            <a:r>
              <a:rPr lang="en-US" b="1" baseline="-25000" dirty="0">
                <a:solidFill>
                  <a:srgbClr val="FF0000"/>
                </a:solidFill>
              </a:rPr>
              <a:t>2</a:t>
            </a:r>
            <a:r>
              <a:rPr lang="en-US" dirty="0">
                <a:solidFill>
                  <a:srgbClr val="FF0000"/>
                </a:solidFill>
              </a:rPr>
              <a:t> + 12H</a:t>
            </a:r>
            <a:r>
              <a:rPr lang="en-US" baseline="-25000" dirty="0">
                <a:solidFill>
                  <a:srgbClr val="FF0000"/>
                </a:solidFill>
              </a:rPr>
              <a:t>2</a:t>
            </a:r>
            <a:r>
              <a:rPr lang="en-US" dirty="0">
                <a:solidFill>
                  <a:srgbClr val="FF0000"/>
                </a:solidFill>
              </a:rPr>
              <a:t>O </a:t>
            </a:r>
            <a:endParaRPr lang="el-GR" dirty="0">
              <a:solidFill>
                <a:srgbClr val="FF0000"/>
              </a:solidFill>
            </a:endParaRPr>
          </a:p>
        </p:txBody>
      </p:sp>
      <p:sp>
        <p:nvSpPr>
          <p:cNvPr id="7" name="Rectangle 6"/>
          <p:cNvSpPr/>
          <p:nvPr/>
        </p:nvSpPr>
        <p:spPr>
          <a:xfrm>
            <a:off x="10161254" y="6443258"/>
            <a:ext cx="1215397" cy="369332"/>
          </a:xfrm>
          <a:prstGeom prst="rect">
            <a:avLst/>
          </a:prstGeom>
          <a:solidFill>
            <a:srgbClr val="FFFF00"/>
          </a:solidFill>
          <a:ln w="38100">
            <a:solidFill>
              <a:srgbClr val="C00000"/>
            </a:solidFill>
          </a:ln>
        </p:spPr>
        <p:txBody>
          <a:bodyPr wrap="none">
            <a:spAutoFit/>
          </a:bodyPr>
          <a:lstStyle/>
          <a:p>
            <a:r>
              <a:rPr lang="en-US" b="1" dirty="0">
                <a:solidFill>
                  <a:srgbClr val="FF0000"/>
                </a:solidFill>
              </a:rPr>
              <a:t>pH = 6,06</a:t>
            </a:r>
            <a:endParaRPr lang="el-GR" b="1" dirty="0">
              <a:solidFill>
                <a:srgbClr val="FF0000"/>
              </a:solidFill>
            </a:endParaRPr>
          </a:p>
        </p:txBody>
      </p:sp>
      <p:pic>
        <p:nvPicPr>
          <p:cNvPr id="9" name="Picture 8"/>
          <p:cNvPicPr>
            <a:picLocks noChangeAspect="1"/>
          </p:cNvPicPr>
          <p:nvPr/>
        </p:nvPicPr>
        <p:blipFill>
          <a:blip r:embed="rId5"/>
          <a:stretch>
            <a:fillRect/>
          </a:stretch>
        </p:blipFill>
        <p:spPr>
          <a:xfrm>
            <a:off x="6670300" y="2157691"/>
            <a:ext cx="3298222" cy="512108"/>
          </a:xfrm>
          <a:prstGeom prst="rect">
            <a:avLst/>
          </a:prstGeom>
        </p:spPr>
      </p:pic>
      <p:pic>
        <p:nvPicPr>
          <p:cNvPr id="11" name="Picture 10"/>
          <p:cNvPicPr>
            <a:picLocks noChangeAspect="1"/>
          </p:cNvPicPr>
          <p:nvPr/>
        </p:nvPicPr>
        <p:blipFill>
          <a:blip r:embed="rId6"/>
          <a:stretch>
            <a:fillRect/>
          </a:stretch>
        </p:blipFill>
        <p:spPr>
          <a:xfrm>
            <a:off x="9836520" y="2176387"/>
            <a:ext cx="2213040" cy="1560711"/>
          </a:xfrm>
          <a:prstGeom prst="rect">
            <a:avLst/>
          </a:prstGeom>
        </p:spPr>
      </p:pic>
      <p:sp>
        <p:nvSpPr>
          <p:cNvPr id="14" name="Rectangle 13"/>
          <p:cNvSpPr/>
          <p:nvPr/>
        </p:nvSpPr>
        <p:spPr>
          <a:xfrm>
            <a:off x="10255045" y="3488970"/>
            <a:ext cx="687995" cy="2481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Rectangle 19"/>
          <p:cNvSpPr/>
          <p:nvPr/>
        </p:nvSpPr>
        <p:spPr>
          <a:xfrm>
            <a:off x="10162056" y="3463832"/>
            <a:ext cx="1213794" cy="369332"/>
          </a:xfrm>
          <a:prstGeom prst="rect">
            <a:avLst/>
          </a:prstGeom>
          <a:solidFill>
            <a:srgbClr val="FFFF00"/>
          </a:solidFill>
          <a:ln w="38100">
            <a:solidFill>
              <a:srgbClr val="C00000"/>
            </a:solidFill>
          </a:ln>
        </p:spPr>
        <p:txBody>
          <a:bodyPr wrap="none">
            <a:spAutoFit/>
          </a:bodyPr>
          <a:lstStyle/>
          <a:p>
            <a:r>
              <a:rPr lang="en-US" b="1" dirty="0">
                <a:solidFill>
                  <a:srgbClr val="FF0000"/>
                </a:solidFill>
              </a:rPr>
              <a:t>pH = </a:t>
            </a:r>
            <a:r>
              <a:rPr lang="el-GR" b="1" dirty="0" smtClean="0">
                <a:solidFill>
                  <a:srgbClr val="FF0000"/>
                </a:solidFill>
              </a:rPr>
              <a:t>7</a:t>
            </a:r>
            <a:r>
              <a:rPr lang="en-US" b="1" dirty="0" smtClean="0">
                <a:solidFill>
                  <a:srgbClr val="FF0000"/>
                </a:solidFill>
              </a:rPr>
              <a:t>,</a:t>
            </a:r>
            <a:r>
              <a:rPr lang="el-GR" b="1" dirty="0" smtClean="0">
                <a:solidFill>
                  <a:srgbClr val="FF0000"/>
                </a:solidFill>
              </a:rPr>
              <a:t>40</a:t>
            </a:r>
            <a:endParaRPr lang="el-GR" b="1" dirty="0">
              <a:solidFill>
                <a:srgbClr val="FF0000"/>
              </a:solidFill>
            </a:endParaRPr>
          </a:p>
        </p:txBody>
      </p:sp>
      <p:sp>
        <p:nvSpPr>
          <p:cNvPr id="15" name="Rectangle 14"/>
          <p:cNvSpPr/>
          <p:nvPr/>
        </p:nvSpPr>
        <p:spPr>
          <a:xfrm>
            <a:off x="419000" y="6259632"/>
            <a:ext cx="6096000" cy="307777"/>
          </a:xfrm>
          <a:prstGeom prst="rect">
            <a:avLst/>
          </a:prstGeom>
          <a:solidFill>
            <a:srgbClr val="FFFF00"/>
          </a:solidFill>
        </p:spPr>
        <p:txBody>
          <a:bodyPr>
            <a:spAutoFit/>
          </a:bodyPr>
          <a:lstStyle/>
          <a:p>
            <a:r>
              <a:rPr lang="el-GR" sz="1400" b="1" dirty="0">
                <a:solidFill>
                  <a:srgbClr val="C00000"/>
                </a:solidFill>
              </a:rPr>
              <a:t>Ισχυρό οξύ + Ρυθμιστικό άλας  Ουδέτερο άλας + Ασθενές οξύ</a:t>
            </a:r>
          </a:p>
        </p:txBody>
      </p:sp>
      <p:sp>
        <p:nvSpPr>
          <p:cNvPr id="16" name="Rectangle 15"/>
          <p:cNvSpPr/>
          <p:nvPr/>
        </p:nvSpPr>
        <p:spPr>
          <a:xfrm>
            <a:off x="646112" y="2563044"/>
            <a:ext cx="482824" cy="307777"/>
          </a:xfrm>
          <a:prstGeom prst="rect">
            <a:avLst/>
          </a:prstGeom>
        </p:spPr>
        <p:txBody>
          <a:bodyPr wrap="none">
            <a:spAutoFit/>
          </a:bodyPr>
          <a:lstStyle/>
          <a:p>
            <a:r>
              <a:rPr lang="el-GR" sz="1400" b="1" dirty="0">
                <a:solidFill>
                  <a:srgbClr val="C00000"/>
                </a:solidFill>
              </a:rPr>
              <a:t>3,5.</a:t>
            </a:r>
          </a:p>
        </p:txBody>
      </p:sp>
      <p:sp>
        <p:nvSpPr>
          <p:cNvPr id="24" name="Rectangle 23"/>
          <p:cNvSpPr/>
          <p:nvPr/>
        </p:nvSpPr>
        <p:spPr>
          <a:xfrm>
            <a:off x="3272180" y="2517189"/>
            <a:ext cx="436338" cy="307777"/>
          </a:xfrm>
          <a:prstGeom prst="rect">
            <a:avLst/>
          </a:prstGeom>
        </p:spPr>
        <p:txBody>
          <a:bodyPr wrap="none">
            <a:spAutoFit/>
          </a:bodyPr>
          <a:lstStyle/>
          <a:p>
            <a:r>
              <a:rPr lang="en-US" sz="1400" b="1" dirty="0" smtClean="0">
                <a:solidFill>
                  <a:srgbClr val="C00000"/>
                </a:solidFill>
              </a:rPr>
              <a:t>6</a:t>
            </a:r>
            <a:r>
              <a:rPr lang="el-GR" sz="1400" b="1" dirty="0" smtClean="0">
                <a:solidFill>
                  <a:srgbClr val="C00000"/>
                </a:solidFill>
              </a:rPr>
              <a:t>,</a:t>
            </a:r>
            <a:r>
              <a:rPr lang="en-US" sz="1400" b="1" dirty="0" smtClean="0">
                <a:solidFill>
                  <a:srgbClr val="C00000"/>
                </a:solidFill>
              </a:rPr>
              <a:t>1</a:t>
            </a:r>
            <a:endParaRPr lang="el-GR" sz="1400" b="1" dirty="0">
              <a:solidFill>
                <a:srgbClr val="C00000"/>
              </a:solidFill>
            </a:endParaRPr>
          </a:p>
        </p:txBody>
      </p:sp>
      <p:sp>
        <p:nvSpPr>
          <p:cNvPr id="19" name="Down Arrow 18"/>
          <p:cNvSpPr/>
          <p:nvPr/>
        </p:nvSpPr>
        <p:spPr>
          <a:xfrm>
            <a:off x="3467000" y="4184152"/>
            <a:ext cx="603555" cy="7044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b="1">
              <a:ln w="6600">
                <a:solidFill>
                  <a:schemeClr val="accent2"/>
                </a:solidFill>
                <a:prstDash val="solid"/>
              </a:ln>
              <a:solidFill>
                <a:srgbClr val="FFFFFF"/>
              </a:solidFill>
              <a:effectLst>
                <a:outerShdw dist="38100" dir="2700000" algn="tl" rotWithShape="0">
                  <a:schemeClr val="accent2"/>
                </a:outerShdw>
              </a:effectLst>
            </a:endParaRPr>
          </a:p>
        </p:txBody>
      </p:sp>
      <p:pic>
        <p:nvPicPr>
          <p:cNvPr id="1026" name="Picture 2" descr="Αποτέλεσμα εικόνας για arro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7799" y="5428845"/>
            <a:ext cx="2857500" cy="202882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6804778" y="5416052"/>
            <a:ext cx="5141151" cy="796373"/>
            <a:chOff x="6804778" y="4184152"/>
            <a:chExt cx="5141151" cy="796373"/>
          </a:xfrm>
        </p:grpSpPr>
        <p:sp>
          <p:nvSpPr>
            <p:cNvPr id="8" name="Rectangle 7"/>
            <p:cNvSpPr/>
            <p:nvPr/>
          </p:nvSpPr>
          <p:spPr>
            <a:xfrm>
              <a:off x="6804778" y="4184152"/>
              <a:ext cx="5141151" cy="369332"/>
            </a:xfrm>
            <a:prstGeom prst="rect">
              <a:avLst/>
            </a:prstGeom>
          </p:spPr>
          <p:txBody>
            <a:bodyPr wrap="none">
              <a:spAutoFit/>
            </a:bodyPr>
            <a:lstStyle/>
            <a:p>
              <a:r>
                <a:rPr lang="sv-SE" dirty="0">
                  <a:solidFill>
                    <a:srgbClr val="FF0000"/>
                  </a:solidFill>
                </a:rPr>
                <a:t>pH = 6,1 + log (12 mmol/L </a:t>
              </a:r>
              <a:r>
                <a:rPr lang="sv-SE" b="1" dirty="0">
                  <a:solidFill>
                    <a:srgbClr val="FF0000"/>
                  </a:solidFill>
                </a:rPr>
                <a:t>/</a:t>
              </a:r>
              <a:r>
                <a:rPr lang="sv-SE" dirty="0">
                  <a:solidFill>
                    <a:srgbClr val="FF0000"/>
                  </a:solidFill>
                </a:rPr>
                <a:t> 1,2 + 12 mmol/L),</a:t>
              </a:r>
              <a:endParaRPr lang="el-GR" dirty="0">
                <a:solidFill>
                  <a:srgbClr val="FF0000"/>
                </a:solidFill>
              </a:endParaRPr>
            </a:p>
          </p:txBody>
        </p:sp>
        <p:sp>
          <p:nvSpPr>
            <p:cNvPr id="21" name="Rectangle 20"/>
            <p:cNvSpPr/>
            <p:nvPr/>
          </p:nvSpPr>
          <p:spPr>
            <a:xfrm>
              <a:off x="8551147" y="4611193"/>
              <a:ext cx="2319866" cy="369332"/>
            </a:xfrm>
            <a:prstGeom prst="rect">
              <a:avLst/>
            </a:prstGeom>
          </p:spPr>
          <p:txBody>
            <a:bodyPr wrap="none">
              <a:spAutoFit/>
            </a:bodyPr>
            <a:lstStyle/>
            <a:p>
              <a:r>
                <a:rPr lang="it-IT" dirty="0">
                  <a:solidFill>
                    <a:srgbClr val="C00000"/>
                  </a:solidFill>
                </a:rPr>
                <a:t>(12 </a:t>
              </a:r>
              <a:r>
                <a:rPr lang="it-IT" dirty="0" smtClean="0">
                  <a:solidFill>
                    <a:srgbClr val="C00000"/>
                  </a:solidFill>
                </a:rPr>
                <a:t>mmol/L  </a:t>
              </a:r>
              <a:r>
                <a:rPr lang="it-IT" b="1" dirty="0" smtClean="0">
                  <a:solidFill>
                    <a:srgbClr val="C00000"/>
                  </a:solidFill>
                </a:rPr>
                <a:t>/</a:t>
              </a:r>
              <a:r>
                <a:rPr lang="it-IT" dirty="0" smtClean="0">
                  <a:solidFill>
                    <a:srgbClr val="C00000"/>
                  </a:solidFill>
                </a:rPr>
                <a:t> 13,2),</a:t>
              </a:r>
              <a:endParaRPr lang="el-GR" dirty="0">
                <a:solidFill>
                  <a:srgbClr val="C00000"/>
                </a:solidFill>
              </a:endParaRPr>
            </a:p>
          </p:txBody>
        </p:sp>
      </p:grpSp>
      <p:pic>
        <p:nvPicPr>
          <p:cNvPr id="3" name="Picture 2"/>
          <p:cNvPicPr>
            <a:picLocks noChangeAspect="1"/>
          </p:cNvPicPr>
          <p:nvPr/>
        </p:nvPicPr>
        <p:blipFill>
          <a:blip r:embed="rId8"/>
          <a:stretch>
            <a:fillRect/>
          </a:stretch>
        </p:blipFill>
        <p:spPr>
          <a:xfrm>
            <a:off x="32643" y="2956742"/>
            <a:ext cx="749533" cy="1764595"/>
          </a:xfrm>
          <a:prstGeom prst="rect">
            <a:avLst/>
          </a:prstGeom>
        </p:spPr>
      </p:pic>
      <p:sp>
        <p:nvSpPr>
          <p:cNvPr id="12" name="Rectangle 11"/>
          <p:cNvSpPr/>
          <p:nvPr/>
        </p:nvSpPr>
        <p:spPr>
          <a:xfrm>
            <a:off x="7102549" y="4888559"/>
            <a:ext cx="1828800" cy="369332"/>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2395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50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par>
                          <p:cTn id="15" fill="hold">
                            <p:stCondLst>
                              <p:cond delay="1500"/>
                            </p:stCondLst>
                            <p:childTnLst>
                              <p:par>
                                <p:cTn id="16" presetID="10" presetClass="entr" presetSubtype="0" fill="hold" grpId="0" nodeType="afterEffect">
                                  <p:stCondLst>
                                    <p:cond delay="1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3000"/>
                            </p:stCondLst>
                            <p:childTnLst>
                              <p:par>
                                <p:cTn id="20" presetID="10" presetClass="entr" presetSubtype="0" fill="hold" grpId="0" nodeType="afterEffect">
                                  <p:stCondLst>
                                    <p:cond delay="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par>
                          <p:cTn id="23" fill="hold">
                            <p:stCondLst>
                              <p:cond delay="4000"/>
                            </p:stCondLst>
                            <p:childTnLst>
                              <p:par>
                                <p:cTn id="24" presetID="10" presetClass="entr" presetSubtype="0" fill="hold" nodeType="afterEffect">
                                  <p:stCondLst>
                                    <p:cond delay="75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5250"/>
                            </p:stCondLst>
                            <p:childTnLst>
                              <p:par>
                                <p:cTn id="28" presetID="10" presetClass="entr" presetSubtype="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par>
                          <p:cTn id="31" fill="hold">
                            <p:stCondLst>
                              <p:cond delay="5750"/>
                            </p:stCondLst>
                            <p:childTnLst>
                              <p:par>
                                <p:cTn id="32" presetID="10" presetClass="entr" presetSubtype="0" fill="hold" nodeType="afterEffect">
                                  <p:stCondLst>
                                    <p:cond delay="100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animBg="1"/>
      <p:bldP spid="19"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Text Box 3"/>
          <p:cNvSpPr txBox="1">
            <a:spLocks noChangeArrowheads="1"/>
          </p:cNvSpPr>
          <p:nvPr/>
        </p:nvSpPr>
        <p:spPr bwMode="auto">
          <a:xfrm>
            <a:off x="1130710" y="1600201"/>
            <a:ext cx="933567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19138">
              <a:spcBef>
                <a:spcPct val="20000"/>
              </a:spcBef>
              <a:buChar char="•"/>
              <a:defRPr sz="3200">
                <a:solidFill>
                  <a:schemeClr val="tx1"/>
                </a:solidFill>
                <a:latin typeface="Times New Roman" panose="02020603050405020304" pitchFamily="18" charset="0"/>
              </a:defRPr>
            </a:lvl1pPr>
            <a:lvl2pPr marL="742950" indent="-285750" defTabSz="719138">
              <a:spcBef>
                <a:spcPct val="20000"/>
              </a:spcBef>
              <a:buChar char="–"/>
              <a:defRPr sz="2800">
                <a:solidFill>
                  <a:schemeClr val="tx1"/>
                </a:solidFill>
                <a:latin typeface="Times New Roman" panose="02020603050405020304" pitchFamily="18" charset="0"/>
              </a:defRPr>
            </a:lvl2pPr>
            <a:lvl3pPr marL="1143000" indent="-228600" defTabSz="719138">
              <a:spcBef>
                <a:spcPct val="20000"/>
              </a:spcBef>
              <a:buChar char="•"/>
              <a:defRPr sz="2400">
                <a:solidFill>
                  <a:schemeClr val="tx1"/>
                </a:solidFill>
                <a:latin typeface="Times New Roman" panose="02020603050405020304" pitchFamily="18" charset="0"/>
              </a:defRPr>
            </a:lvl3pPr>
            <a:lvl4pPr marL="1600200" indent="-228600" defTabSz="719138">
              <a:spcBef>
                <a:spcPct val="20000"/>
              </a:spcBef>
              <a:buChar char="–"/>
              <a:defRPr sz="2000">
                <a:solidFill>
                  <a:schemeClr val="tx1"/>
                </a:solidFill>
                <a:latin typeface="Times New Roman" panose="02020603050405020304" pitchFamily="18" charset="0"/>
              </a:defRPr>
            </a:lvl4pPr>
            <a:lvl5pPr marL="2057400" indent="-228600" defTabSz="719138">
              <a:spcBef>
                <a:spcPct val="20000"/>
              </a:spcBef>
              <a:buChar char="»"/>
              <a:defRPr sz="2000">
                <a:solidFill>
                  <a:schemeClr val="tx1"/>
                </a:solidFill>
                <a:latin typeface="Times New Roman" panose="02020603050405020304" pitchFamily="18" charset="0"/>
              </a:defRPr>
            </a:lvl5pPr>
            <a:lvl6pPr marL="2514600" indent="-228600" defTabSz="71913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1913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1913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1913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fontAlgn="base">
              <a:spcBef>
                <a:spcPct val="0"/>
              </a:spcBef>
              <a:spcAft>
                <a:spcPct val="0"/>
              </a:spcAft>
              <a:buNone/>
            </a:pPr>
            <a:r>
              <a:rPr lang="en-US" altLang="el-GR" sz="2600" b="1" dirty="0">
                <a:solidFill>
                  <a:srgbClr val="000000"/>
                </a:solidFill>
                <a:latin typeface="Arial" panose="020B0604020202020204" pitchFamily="34" charset="0"/>
              </a:rPr>
              <a:t>	</a:t>
            </a:r>
            <a:endParaRPr lang="el-GR" altLang="el-GR" sz="2600" b="1" dirty="0">
              <a:solidFill>
                <a:srgbClr val="9B3309"/>
              </a:solidFill>
              <a:latin typeface="Arial" panose="020B0604020202020204" pitchFamily="34" charset="0"/>
            </a:endParaRPr>
          </a:p>
        </p:txBody>
      </p:sp>
      <p:sp>
        <p:nvSpPr>
          <p:cNvPr id="2" name="Title 1"/>
          <p:cNvSpPr>
            <a:spLocks noGrp="1"/>
          </p:cNvSpPr>
          <p:nvPr>
            <p:ph type="title"/>
          </p:nvPr>
        </p:nvSpPr>
        <p:spPr/>
        <p:txBody>
          <a:bodyPr anchor="t"/>
          <a:lstStyle/>
          <a:p>
            <a:pPr algn="l"/>
            <a:r>
              <a:rPr lang="el-GR" altLang="el-GR" b="1" dirty="0" smtClean="0">
                <a:solidFill>
                  <a:srgbClr val="3333CC"/>
                </a:solidFill>
                <a:latin typeface="Arial" panose="020B0604020202020204" pitchFamily="34" charset="0"/>
              </a:rPr>
              <a:t>Επι</a:t>
            </a:r>
            <a:r>
              <a:rPr lang="el-GR" altLang="el-GR" b="1" dirty="0">
                <a:solidFill>
                  <a:srgbClr val="3333CC"/>
                </a:solidFill>
                <a:latin typeface="Arial" panose="020B0604020202020204" pitchFamily="34" charset="0"/>
              </a:rPr>
              <a:t>σ</a:t>
            </a:r>
            <a:r>
              <a:rPr lang="el-GR" altLang="el-GR" b="1" dirty="0" smtClean="0">
                <a:solidFill>
                  <a:srgbClr val="3333CC"/>
                </a:solidFill>
                <a:latin typeface="Arial" panose="020B0604020202020204" pitchFamily="34" charset="0"/>
              </a:rPr>
              <a:t>ήμανση</a:t>
            </a:r>
            <a:endParaRPr lang="el-GR" dirty="0"/>
          </a:p>
        </p:txBody>
      </p:sp>
      <p:sp>
        <p:nvSpPr>
          <p:cNvPr id="3" name="Content Placeholder 2"/>
          <p:cNvSpPr>
            <a:spLocks noGrp="1"/>
          </p:cNvSpPr>
          <p:nvPr>
            <p:ph idx="1"/>
          </p:nvPr>
        </p:nvSpPr>
        <p:spPr>
          <a:xfrm>
            <a:off x="688258" y="1981200"/>
            <a:ext cx="10903974" cy="4114800"/>
          </a:xfrm>
        </p:spPr>
        <p:txBody>
          <a:bodyPr/>
          <a:lstStyle/>
          <a:p>
            <a:pPr lvl="1" defTabSz="457200" eaLnBrk="1" hangingPunct="1">
              <a:spcBef>
                <a:spcPct val="0"/>
              </a:spcBef>
              <a:buFont typeface="Wingdings" panose="05000000000000000000" pitchFamily="2" charset="2"/>
              <a:buChar char="Ø"/>
            </a:pPr>
            <a:r>
              <a:rPr lang="el-GR" altLang="el-GR" sz="2600" b="1" kern="1200" dirty="0">
                <a:solidFill>
                  <a:srgbClr val="000000"/>
                </a:solidFill>
                <a:latin typeface="Arial" panose="020B0604020202020204" pitchFamily="34" charset="0"/>
                <a:ea typeface="+mn-ea"/>
                <a:cs typeface="+mn-cs"/>
              </a:rPr>
              <a:t>Ο κυτταρικός μεταβολισμός προκαλεί τη συνεχή παραγωγή οξέων (Η</a:t>
            </a:r>
            <a:r>
              <a:rPr lang="el-GR" altLang="el-GR" sz="2600" b="1" kern="1200" baseline="30000" dirty="0">
                <a:solidFill>
                  <a:srgbClr val="000000"/>
                </a:solidFill>
                <a:latin typeface="Arial" panose="020B0604020202020204" pitchFamily="34" charset="0"/>
                <a:ea typeface="+mn-ea"/>
                <a:cs typeface="+mn-cs"/>
              </a:rPr>
              <a:t>+</a:t>
            </a:r>
            <a:r>
              <a:rPr lang="el-GR" altLang="el-GR" sz="2600" b="1" kern="1200" dirty="0">
                <a:solidFill>
                  <a:srgbClr val="000000"/>
                </a:solidFill>
                <a:latin typeface="Arial" panose="020B0604020202020204" pitchFamily="34" charset="0"/>
                <a:ea typeface="+mn-ea"/>
                <a:cs typeface="+mn-cs"/>
              </a:rPr>
              <a:t>)</a:t>
            </a:r>
            <a:endParaRPr lang="en-US" altLang="el-GR" sz="2600" b="1" kern="1200" dirty="0">
              <a:solidFill>
                <a:srgbClr val="000000"/>
              </a:solidFill>
              <a:latin typeface="Arial" panose="020B0604020202020204" pitchFamily="34" charset="0"/>
              <a:ea typeface="+mn-ea"/>
              <a:cs typeface="+mn-cs"/>
            </a:endParaRPr>
          </a:p>
          <a:p>
            <a:pPr lvl="0" defTabSz="457200" eaLnBrk="1" hangingPunct="1">
              <a:spcBef>
                <a:spcPct val="0"/>
              </a:spcBef>
              <a:buFont typeface="Wingdings" panose="05000000000000000000" pitchFamily="2" charset="2"/>
              <a:buChar char="Ø"/>
            </a:pPr>
            <a:endParaRPr lang="en-US" altLang="el-GR" sz="2600" b="1" kern="1200" dirty="0">
              <a:solidFill>
                <a:srgbClr val="000000"/>
              </a:solidFill>
              <a:latin typeface="Arial" panose="020B0604020202020204" pitchFamily="34" charset="0"/>
            </a:endParaRPr>
          </a:p>
          <a:p>
            <a:pPr lvl="1" defTabSz="457200" eaLnBrk="1" hangingPunct="1">
              <a:spcBef>
                <a:spcPct val="0"/>
              </a:spcBef>
              <a:buFont typeface="Wingdings" panose="05000000000000000000" pitchFamily="2" charset="2"/>
              <a:buChar char="Ø"/>
            </a:pPr>
            <a:endParaRPr lang="el-GR" altLang="el-GR" sz="2600" b="1" kern="1200" dirty="0" smtClean="0">
              <a:solidFill>
                <a:srgbClr val="000000"/>
              </a:solidFill>
              <a:latin typeface="Arial" panose="020B0604020202020204" pitchFamily="34" charset="0"/>
              <a:ea typeface="+mn-ea"/>
              <a:cs typeface="+mn-cs"/>
            </a:endParaRPr>
          </a:p>
          <a:p>
            <a:pPr lvl="1" defTabSz="457200" eaLnBrk="1" hangingPunct="1">
              <a:spcBef>
                <a:spcPct val="0"/>
              </a:spcBef>
              <a:buFont typeface="Wingdings" panose="05000000000000000000" pitchFamily="2" charset="2"/>
              <a:buChar char="Ø"/>
            </a:pPr>
            <a:r>
              <a:rPr lang="el-GR" altLang="el-GR" sz="2600" b="1" kern="1200" dirty="0" smtClean="0">
                <a:solidFill>
                  <a:srgbClr val="000000"/>
                </a:solidFill>
                <a:latin typeface="Arial" panose="020B0604020202020204" pitchFamily="34" charset="0"/>
                <a:ea typeface="+mn-ea"/>
                <a:cs typeface="+mn-cs"/>
              </a:rPr>
              <a:t>Επειδή ο </a:t>
            </a:r>
            <a:r>
              <a:rPr lang="el-GR" altLang="el-GR" sz="2600" b="1" kern="1200" dirty="0">
                <a:solidFill>
                  <a:srgbClr val="000000"/>
                </a:solidFill>
                <a:latin typeface="Arial" panose="020B0604020202020204" pitchFamily="34" charset="0"/>
                <a:ea typeface="+mn-ea"/>
                <a:cs typeface="+mn-cs"/>
              </a:rPr>
              <a:t>οργανισμός </a:t>
            </a:r>
            <a:r>
              <a:rPr lang="el-GR" altLang="el-GR" sz="2600" b="1" kern="1200" dirty="0" smtClean="0">
                <a:solidFill>
                  <a:srgbClr val="000000"/>
                </a:solidFill>
                <a:latin typeface="Arial" panose="020B0604020202020204" pitchFamily="34" charset="0"/>
                <a:ea typeface="+mn-ea"/>
                <a:cs typeface="+mn-cs"/>
              </a:rPr>
              <a:t>σχεδιάστηκε να λειτουργεί </a:t>
            </a:r>
            <a:r>
              <a:rPr lang="el-GR" altLang="el-GR" sz="2600" b="1" kern="1200" dirty="0">
                <a:solidFill>
                  <a:srgbClr val="000000"/>
                </a:solidFill>
                <a:latin typeface="Arial" panose="020B0604020202020204" pitchFamily="34" charset="0"/>
                <a:ea typeface="+mn-ea"/>
                <a:cs typeface="+mn-cs"/>
              </a:rPr>
              <a:t>σε αλκαλικό περιβάλλον (</a:t>
            </a:r>
            <a:r>
              <a:rPr lang="el-GR" altLang="el-GR" sz="2600" b="1" kern="1200" dirty="0" smtClean="0">
                <a:solidFill>
                  <a:srgbClr val="000000"/>
                </a:solidFill>
                <a:latin typeface="Arial" panose="020B0604020202020204" pitchFamily="34" charset="0"/>
                <a:ea typeface="+mn-ea"/>
                <a:cs typeface="+mn-cs"/>
              </a:rPr>
              <a:t>pH=7,37-7,43</a:t>
            </a:r>
            <a:r>
              <a:rPr lang="el-GR" altLang="el-GR" sz="2600" b="1" kern="1200" dirty="0" smtClean="0">
                <a:solidFill>
                  <a:srgbClr val="000000"/>
                </a:solidFill>
                <a:latin typeface="Arial" panose="020B0604020202020204" pitchFamily="34" charset="0"/>
                <a:ea typeface="+mn-ea"/>
                <a:cs typeface="+mn-cs"/>
              </a:rPr>
              <a:t>), </a:t>
            </a:r>
            <a:r>
              <a:rPr lang="el-GR" altLang="el-GR" sz="2600" b="1" kern="1200" dirty="0" smtClean="0">
                <a:solidFill>
                  <a:srgbClr val="FF0000"/>
                </a:solidFill>
                <a:latin typeface="Arial" panose="020B0604020202020204" pitchFamily="34" charset="0"/>
                <a:ea typeface="+mn-ea"/>
                <a:cs typeface="+mn-cs"/>
              </a:rPr>
              <a:t>προσπαθεί συνεχώς </a:t>
            </a:r>
            <a:r>
              <a:rPr kumimoji="0" lang="el-GR" altLang="el-GR" sz="2600" b="1" i="0" u="none" strike="noStrike" kern="1200" cap="none" spc="0" normalizeH="0" baseline="0" noProof="0" dirty="0" smtClean="0">
                <a:ln>
                  <a:noFill/>
                </a:ln>
                <a:solidFill>
                  <a:srgbClr val="9B3309"/>
                </a:solidFill>
                <a:effectLst/>
                <a:uLnTx/>
                <a:uFillTx/>
                <a:latin typeface="Arial" panose="020B0604020202020204" pitchFamily="34" charset="0"/>
                <a:ea typeface="+mn-ea"/>
                <a:cs typeface="+mn-cs"/>
              </a:rPr>
              <a:t>να απαλλαγεί από τα οξέα	</a:t>
            </a:r>
          </a:p>
          <a:p>
            <a:pPr marL="0" lvl="0" indent="0" defTabSz="457200" eaLnBrk="1" hangingPunct="1">
              <a:spcBef>
                <a:spcPct val="0"/>
              </a:spcBef>
              <a:buNone/>
            </a:pPr>
            <a:endParaRPr kumimoji="0" lang="en-US" altLang="el-GR" sz="2600" b="1" i="0" u="none" strike="noStrike" kern="1200" cap="none" spc="0" normalizeH="0" baseline="0" noProof="0" dirty="0" smtClean="0">
              <a:ln>
                <a:noFill/>
              </a:ln>
              <a:solidFill>
                <a:srgbClr val="9B3309"/>
              </a:solidFill>
              <a:effectLst/>
              <a:uLnTx/>
              <a:uFillTx/>
              <a:latin typeface="Arial" panose="020B0604020202020204" pitchFamily="34" charset="0"/>
              <a:ea typeface="+mn-ea"/>
              <a:cs typeface="+mn-cs"/>
            </a:endParaRPr>
          </a:p>
          <a:p>
            <a:pPr lvl="1" defTabSz="457200" eaLnBrk="1" hangingPunct="1">
              <a:spcBef>
                <a:spcPct val="0"/>
              </a:spcBef>
              <a:buFont typeface="Wingdings" panose="05000000000000000000" pitchFamily="2" charset="2"/>
              <a:buChar char="Ø"/>
            </a:pPr>
            <a:r>
              <a:rPr lang="el-GR" altLang="el-GR" sz="2600" b="1" kern="1200" dirty="0" smtClean="0">
                <a:solidFill>
                  <a:srgbClr val="000000"/>
                </a:solidFill>
                <a:latin typeface="Arial" panose="020B0604020202020204" pitchFamily="34" charset="0"/>
                <a:ea typeface="+mn-ea"/>
                <a:cs typeface="+mn-cs"/>
              </a:rPr>
              <a:t>Στο </a:t>
            </a:r>
            <a:r>
              <a:rPr lang="el-GR" altLang="el-GR" sz="2600" b="1" kern="1200" dirty="0">
                <a:solidFill>
                  <a:srgbClr val="000000"/>
                </a:solidFill>
                <a:latin typeface="Arial" panose="020B0604020202020204" pitchFamily="34" charset="0"/>
                <a:ea typeface="+mn-ea"/>
                <a:cs typeface="+mn-cs"/>
              </a:rPr>
              <a:t>σχεδιασμό είμαστε </a:t>
            </a:r>
            <a:r>
              <a:rPr kumimoji="0" lang="el-GR" altLang="el-GR" sz="2600" b="1" i="0" u="none" strike="noStrike" kern="1200" cap="none" spc="0" normalizeH="0" baseline="0" noProof="0" dirty="0" smtClean="0">
                <a:ln>
                  <a:noFill/>
                </a:ln>
                <a:solidFill>
                  <a:srgbClr val="9B3309"/>
                </a:solidFill>
                <a:effectLst/>
                <a:uLnTx/>
                <a:uFillTx/>
                <a:latin typeface="Arial" panose="020B0604020202020204" pitchFamily="34" charset="0"/>
                <a:ea typeface="+mn-ea"/>
                <a:cs typeface="+mn-cs"/>
              </a:rPr>
              <a:t>αλκαλικά όντα</a:t>
            </a:r>
            <a:r>
              <a:rPr lang="el-GR" altLang="el-GR" sz="2600" b="1" kern="1200" dirty="0">
                <a:solidFill>
                  <a:srgbClr val="000000"/>
                </a:solidFill>
                <a:latin typeface="Arial" panose="020B0604020202020204" pitchFamily="34" charset="0"/>
                <a:ea typeface="+mn-ea"/>
                <a:cs typeface="+mn-cs"/>
              </a:rPr>
              <a:t>, στη λειτουργία όμως είμαστε </a:t>
            </a:r>
            <a:r>
              <a:rPr kumimoji="0" lang="el-GR" altLang="el-GR" sz="2600" b="1" i="0" u="none" strike="noStrike" kern="1200" cap="none" spc="0" normalizeH="0" baseline="0" noProof="0" dirty="0" smtClean="0">
                <a:ln>
                  <a:noFill/>
                </a:ln>
                <a:solidFill>
                  <a:srgbClr val="9B3309"/>
                </a:solidFill>
                <a:effectLst/>
                <a:uLnTx/>
                <a:uFillTx/>
                <a:latin typeface="Arial" panose="020B0604020202020204" pitchFamily="34" charset="0"/>
                <a:ea typeface="+mn-ea"/>
                <a:cs typeface="+mn-cs"/>
              </a:rPr>
              <a:t>παραγωγοί οξέων</a:t>
            </a:r>
          </a:p>
          <a:p>
            <a:pPr>
              <a:buFont typeface="Wingdings" panose="05000000000000000000" pitchFamily="2" charset="2"/>
              <a:buChar char="Ø"/>
            </a:pPr>
            <a:endParaRPr lang="el-GR"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5086452" y="290160"/>
            <a:ext cx="1701031" cy="15562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896168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2043955"/>
            <a:ext cx="12192000" cy="48140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l-GR" dirty="0"/>
          </a:p>
        </p:txBody>
      </p:sp>
      <p:sp>
        <p:nvSpPr>
          <p:cNvPr id="2" name="Title 1"/>
          <p:cNvSpPr>
            <a:spLocks noGrp="1"/>
          </p:cNvSpPr>
          <p:nvPr>
            <p:ph type="title"/>
          </p:nvPr>
        </p:nvSpPr>
        <p:spPr/>
        <p:txBody>
          <a:bodyPr/>
          <a:lstStyle/>
          <a:p>
            <a:r>
              <a:rPr lang="el-GR" b="1" dirty="0">
                <a:solidFill>
                  <a:srgbClr val="FFFF00"/>
                </a:solidFill>
              </a:rPr>
              <a:t>Δεύτερη</a:t>
            </a:r>
            <a:r>
              <a:rPr lang="el-GR" dirty="0"/>
              <a:t> γραμμή άμυνας - </a:t>
            </a:r>
            <a:r>
              <a:rPr lang="el-GR" b="1" dirty="0"/>
              <a:t>Ταχεία</a:t>
            </a:r>
            <a:r>
              <a:rPr lang="el-GR" dirty="0"/>
              <a:t> αναπνευστική συμμετοχή</a:t>
            </a:r>
          </a:p>
        </p:txBody>
      </p:sp>
      <p:sp>
        <p:nvSpPr>
          <p:cNvPr id="4" name="Rectangle 3"/>
          <p:cNvSpPr/>
          <p:nvPr/>
        </p:nvSpPr>
        <p:spPr>
          <a:xfrm>
            <a:off x="646110" y="3333078"/>
            <a:ext cx="10837677" cy="646331"/>
          </a:xfrm>
          <a:prstGeom prst="rect">
            <a:avLst/>
          </a:prstGeom>
        </p:spPr>
        <p:txBody>
          <a:bodyPr wrap="square">
            <a:spAutoFit/>
          </a:bodyPr>
          <a:lstStyle/>
          <a:p>
            <a:r>
              <a:rPr lang="el-GR" dirty="0">
                <a:solidFill>
                  <a:srgbClr val="FF0000"/>
                </a:solidFill>
              </a:rPr>
              <a:t>Όλο το παραγόμενο H</a:t>
            </a:r>
            <a:r>
              <a:rPr lang="el-GR" baseline="-25000" dirty="0">
                <a:solidFill>
                  <a:srgbClr val="FF0000"/>
                </a:solidFill>
              </a:rPr>
              <a:t>2</a:t>
            </a:r>
            <a:r>
              <a:rPr lang="el-GR" dirty="0">
                <a:solidFill>
                  <a:srgbClr val="FF0000"/>
                </a:solidFill>
              </a:rPr>
              <a:t>CO</a:t>
            </a:r>
            <a:r>
              <a:rPr lang="el-GR" baseline="-25000" dirty="0">
                <a:solidFill>
                  <a:srgbClr val="FF0000"/>
                </a:solidFill>
              </a:rPr>
              <a:t>3</a:t>
            </a:r>
            <a:r>
              <a:rPr lang="el-GR" dirty="0">
                <a:solidFill>
                  <a:srgbClr val="FF0000"/>
                </a:solidFill>
              </a:rPr>
              <a:t>, μετατρέπεται σε </a:t>
            </a:r>
            <a:r>
              <a:rPr lang="el-GR" b="1" dirty="0">
                <a:solidFill>
                  <a:srgbClr val="FF0000"/>
                </a:solidFill>
              </a:rPr>
              <a:t>CO</a:t>
            </a:r>
            <a:r>
              <a:rPr lang="el-GR" b="1" baseline="-25000" dirty="0">
                <a:solidFill>
                  <a:srgbClr val="FF0000"/>
                </a:solidFill>
              </a:rPr>
              <a:t>2</a:t>
            </a:r>
            <a:r>
              <a:rPr lang="el-GR" dirty="0">
                <a:solidFill>
                  <a:srgbClr val="FF0000"/>
                </a:solidFill>
              </a:rPr>
              <a:t> και H</a:t>
            </a:r>
            <a:r>
              <a:rPr lang="el-GR" baseline="-25000" dirty="0">
                <a:solidFill>
                  <a:srgbClr val="FF0000"/>
                </a:solidFill>
              </a:rPr>
              <a:t>2</a:t>
            </a:r>
            <a:r>
              <a:rPr lang="el-GR" dirty="0">
                <a:solidFill>
                  <a:srgbClr val="FF0000"/>
                </a:solidFill>
              </a:rPr>
              <a:t>O και το </a:t>
            </a:r>
            <a:r>
              <a:rPr lang="el-GR" b="1" dirty="0">
                <a:solidFill>
                  <a:srgbClr val="FF0000"/>
                </a:solidFill>
              </a:rPr>
              <a:t>CO</a:t>
            </a:r>
            <a:r>
              <a:rPr lang="el-GR" b="1" baseline="-25000" dirty="0">
                <a:solidFill>
                  <a:srgbClr val="FF0000"/>
                </a:solidFill>
              </a:rPr>
              <a:t>2</a:t>
            </a:r>
            <a:r>
              <a:rPr lang="el-GR" dirty="0">
                <a:solidFill>
                  <a:srgbClr val="FF0000"/>
                </a:solidFill>
              </a:rPr>
              <a:t> αποβάλλεται από τους πνεύμονες. </a:t>
            </a:r>
          </a:p>
        </p:txBody>
      </p:sp>
      <p:grpSp>
        <p:nvGrpSpPr>
          <p:cNvPr id="12" name="Group 11"/>
          <p:cNvGrpSpPr/>
          <p:nvPr/>
        </p:nvGrpSpPr>
        <p:grpSpPr>
          <a:xfrm>
            <a:off x="667968" y="4095255"/>
            <a:ext cx="2068367" cy="2346554"/>
            <a:chOff x="1459538" y="3806854"/>
            <a:chExt cx="2068367" cy="2346554"/>
          </a:xfrm>
        </p:grpSpPr>
        <p:sp>
          <p:nvSpPr>
            <p:cNvPr id="10" name="Curved Left Arrow 9"/>
            <p:cNvSpPr/>
            <p:nvPr/>
          </p:nvSpPr>
          <p:spPr>
            <a:xfrm rot="7509910">
              <a:off x="2436830" y="4084383"/>
              <a:ext cx="726141" cy="11796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l-GR">
                <a:solidFill>
                  <a:schemeClr val="tx1"/>
                </a:solidFill>
              </a:endParaRPr>
            </a:p>
          </p:txBody>
        </p:sp>
        <p:pic>
          <p:nvPicPr>
            <p:cNvPr id="11" name="Picture 10"/>
            <p:cNvPicPr>
              <a:picLocks noChangeAspect="1"/>
            </p:cNvPicPr>
            <p:nvPr/>
          </p:nvPicPr>
          <p:blipFill>
            <a:blip r:embed="rId3"/>
            <a:stretch>
              <a:fillRect/>
            </a:stretch>
          </p:blipFill>
          <p:spPr>
            <a:xfrm>
              <a:off x="1459538" y="4604129"/>
              <a:ext cx="2068367" cy="1549279"/>
            </a:xfrm>
            <a:prstGeom prst="rect">
              <a:avLst/>
            </a:prstGeom>
          </p:spPr>
        </p:pic>
        <p:sp>
          <p:nvSpPr>
            <p:cNvPr id="7" name="Rectangle 6"/>
            <p:cNvSpPr/>
            <p:nvPr/>
          </p:nvSpPr>
          <p:spPr>
            <a:xfrm>
              <a:off x="2704462" y="3806854"/>
              <a:ext cx="798617" cy="461665"/>
            </a:xfrm>
            <a:prstGeom prst="rect">
              <a:avLst/>
            </a:prstGeom>
          </p:spPr>
          <p:txBody>
            <a:bodyPr wrap="none">
              <a:spAutoFit/>
            </a:bodyPr>
            <a:lstStyle/>
            <a:p>
              <a:r>
                <a:rPr lang="en-US" sz="2400" b="1" dirty="0">
                  <a:solidFill>
                    <a:schemeClr val="bg1"/>
                  </a:solidFill>
                </a:rPr>
                <a:t>CO</a:t>
              </a:r>
              <a:r>
                <a:rPr lang="en-US" sz="2400" b="1" baseline="-25000" dirty="0">
                  <a:solidFill>
                    <a:schemeClr val="bg1"/>
                  </a:solidFill>
                </a:rPr>
                <a:t>2</a:t>
              </a:r>
              <a:endParaRPr lang="el-GR" sz="2400" b="1" baseline="-25000" dirty="0">
                <a:solidFill>
                  <a:schemeClr val="bg1"/>
                </a:solidFill>
              </a:endParaRPr>
            </a:p>
          </p:txBody>
        </p:sp>
      </p:grpSp>
      <p:pic>
        <p:nvPicPr>
          <p:cNvPr id="2050" name="Picture 2" descr="Αποτέλεσμα εικόνας για arr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7088" y="952652"/>
            <a:ext cx="2857500" cy="2028826"/>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4386486" y="4358877"/>
            <a:ext cx="6746262" cy="409053"/>
            <a:chOff x="4386486" y="4358877"/>
            <a:chExt cx="6746262" cy="409053"/>
          </a:xfrm>
        </p:grpSpPr>
        <p:sp>
          <p:nvSpPr>
            <p:cNvPr id="13" name="Rectangle 12"/>
            <p:cNvSpPr/>
            <p:nvPr/>
          </p:nvSpPr>
          <p:spPr>
            <a:xfrm>
              <a:off x="4386486" y="4398598"/>
              <a:ext cx="5184433" cy="369332"/>
            </a:xfrm>
            <a:prstGeom prst="rect">
              <a:avLst/>
            </a:prstGeom>
          </p:spPr>
          <p:txBody>
            <a:bodyPr wrap="none">
              <a:spAutoFit/>
            </a:bodyPr>
            <a:lstStyle/>
            <a:p>
              <a:r>
                <a:rPr lang="sv-SE" dirty="0">
                  <a:solidFill>
                    <a:srgbClr val="FF0000"/>
                  </a:solidFill>
                </a:rPr>
                <a:t>pH = 6,1 + log (12 mmol/L </a:t>
              </a:r>
              <a:r>
                <a:rPr lang="sv-SE" b="1" dirty="0">
                  <a:solidFill>
                    <a:srgbClr val="FF0000"/>
                  </a:solidFill>
                </a:rPr>
                <a:t>/</a:t>
              </a:r>
              <a:r>
                <a:rPr lang="sv-SE" dirty="0">
                  <a:solidFill>
                    <a:srgbClr val="FF0000"/>
                  </a:solidFill>
                </a:rPr>
                <a:t> 1,2</a:t>
              </a:r>
              <a:r>
                <a:rPr lang="sv-SE" dirty="0" smtClean="0">
                  <a:solidFill>
                    <a:srgbClr val="FF0000"/>
                  </a:solidFill>
                </a:rPr>
                <a:t>) = 6,1 + </a:t>
              </a:r>
              <a:r>
                <a:rPr lang="en-US" dirty="0" smtClean="0">
                  <a:solidFill>
                    <a:srgbClr val="FF0000"/>
                  </a:solidFill>
                </a:rPr>
                <a:t>log</a:t>
              </a:r>
              <a:r>
                <a:rPr lang="el-GR" dirty="0" smtClean="0">
                  <a:solidFill>
                    <a:srgbClr val="FF0000"/>
                  </a:solidFill>
                </a:rPr>
                <a:t> 10</a:t>
              </a:r>
              <a:endParaRPr lang="el-GR" dirty="0">
                <a:solidFill>
                  <a:srgbClr val="FF0000"/>
                </a:solidFill>
              </a:endParaRPr>
            </a:p>
          </p:txBody>
        </p:sp>
        <p:sp>
          <p:nvSpPr>
            <p:cNvPr id="15" name="Rectangle 14"/>
            <p:cNvSpPr/>
            <p:nvPr/>
          </p:nvSpPr>
          <p:spPr>
            <a:xfrm>
              <a:off x="9918954" y="4358877"/>
              <a:ext cx="1213794" cy="369332"/>
            </a:xfrm>
            <a:prstGeom prst="rect">
              <a:avLst/>
            </a:prstGeom>
            <a:solidFill>
              <a:srgbClr val="FFFF00"/>
            </a:solidFill>
            <a:ln>
              <a:solidFill>
                <a:srgbClr val="C00000"/>
              </a:solidFill>
            </a:ln>
          </p:spPr>
          <p:txBody>
            <a:bodyPr wrap="none">
              <a:spAutoFit/>
            </a:bodyPr>
            <a:lstStyle/>
            <a:p>
              <a:r>
                <a:rPr lang="en-US" b="1" dirty="0">
                  <a:solidFill>
                    <a:srgbClr val="FF0000"/>
                  </a:solidFill>
                </a:rPr>
                <a:t>pH = 7,10</a:t>
              </a:r>
              <a:endParaRPr lang="el-GR" b="1" dirty="0">
                <a:solidFill>
                  <a:srgbClr val="FF0000"/>
                </a:solidFill>
              </a:endParaRPr>
            </a:p>
          </p:txBody>
        </p:sp>
      </p:grpSp>
      <p:grpSp>
        <p:nvGrpSpPr>
          <p:cNvPr id="14" name="Group 13"/>
          <p:cNvGrpSpPr/>
          <p:nvPr/>
        </p:nvGrpSpPr>
        <p:grpSpPr>
          <a:xfrm>
            <a:off x="3615070" y="5030407"/>
            <a:ext cx="8173807" cy="1616879"/>
            <a:chOff x="3835401" y="5030407"/>
            <a:chExt cx="7953476" cy="1616879"/>
          </a:xfrm>
        </p:grpSpPr>
        <p:sp>
          <p:nvSpPr>
            <p:cNvPr id="8" name="Rectangle 7"/>
            <p:cNvSpPr/>
            <p:nvPr/>
          </p:nvSpPr>
          <p:spPr>
            <a:xfrm>
              <a:off x="4223722" y="6267435"/>
              <a:ext cx="4805546" cy="369332"/>
            </a:xfrm>
            <a:prstGeom prst="rect">
              <a:avLst/>
            </a:prstGeom>
          </p:spPr>
          <p:txBody>
            <a:bodyPr wrap="none">
              <a:spAutoFit/>
            </a:bodyPr>
            <a:lstStyle/>
            <a:p>
              <a:r>
                <a:rPr lang="en-GB" dirty="0">
                  <a:solidFill>
                    <a:srgbClr val="C00000"/>
                  </a:solidFill>
                  <a:latin typeface="Arial" panose="020B0604020202020204" pitchFamily="34" charset="0"/>
                  <a:ea typeface="Times New Roman" panose="02020603050405020304" pitchFamily="18" charset="0"/>
                </a:rPr>
                <a:t>pH</a:t>
              </a:r>
              <a:r>
                <a:rPr lang="en-US" dirty="0">
                  <a:solidFill>
                    <a:srgbClr val="C00000"/>
                  </a:solidFill>
                  <a:latin typeface="Arial" panose="020B0604020202020204" pitchFamily="34" charset="0"/>
                  <a:ea typeface="Times New Roman" panose="02020603050405020304" pitchFamily="18" charset="0"/>
                </a:rPr>
                <a:t> = 6,1 + </a:t>
              </a:r>
              <a:r>
                <a:rPr lang="en-GB" dirty="0">
                  <a:solidFill>
                    <a:srgbClr val="C00000"/>
                  </a:solidFill>
                  <a:latin typeface="Arial" panose="020B0604020202020204" pitchFamily="34" charset="0"/>
                  <a:ea typeface="Times New Roman" panose="02020603050405020304" pitchFamily="18" charset="0"/>
                </a:rPr>
                <a:t>log</a:t>
              </a:r>
              <a:r>
                <a:rPr lang="en-US" dirty="0">
                  <a:solidFill>
                    <a:srgbClr val="C00000"/>
                  </a:solidFill>
                  <a:latin typeface="Arial" panose="020B0604020202020204" pitchFamily="34" charset="0"/>
                  <a:ea typeface="Times New Roman" panose="02020603050405020304" pitchFamily="18" charset="0"/>
                </a:rPr>
                <a:t> (12 </a:t>
              </a:r>
              <a:r>
                <a:rPr lang="en-GB" dirty="0" err="1">
                  <a:solidFill>
                    <a:srgbClr val="C00000"/>
                  </a:solidFill>
                  <a:latin typeface="Arial" panose="020B0604020202020204" pitchFamily="34" charset="0"/>
                  <a:ea typeface="Times New Roman" panose="02020603050405020304" pitchFamily="18" charset="0"/>
                </a:rPr>
                <a:t>mmol</a:t>
              </a:r>
              <a:r>
                <a:rPr lang="en-US" dirty="0">
                  <a:solidFill>
                    <a:srgbClr val="C00000"/>
                  </a:solidFill>
                  <a:latin typeface="Arial" panose="020B0604020202020204" pitchFamily="34" charset="0"/>
                  <a:ea typeface="Times New Roman" panose="02020603050405020304" pitchFamily="18" charset="0"/>
                </a:rPr>
                <a:t>/</a:t>
              </a:r>
              <a:r>
                <a:rPr lang="en-GB" dirty="0">
                  <a:solidFill>
                    <a:srgbClr val="C00000"/>
                  </a:solidFill>
                  <a:latin typeface="Arial" panose="020B0604020202020204" pitchFamily="34" charset="0"/>
                  <a:ea typeface="Times New Roman" panose="02020603050405020304" pitchFamily="18" charset="0"/>
                </a:rPr>
                <a:t>L</a:t>
              </a:r>
              <a:r>
                <a:rPr lang="en-US" dirty="0">
                  <a:solidFill>
                    <a:srgbClr val="C00000"/>
                  </a:solidFill>
                  <a:latin typeface="Arial" panose="020B0604020202020204" pitchFamily="34" charset="0"/>
                  <a:ea typeface="Times New Roman" panose="02020603050405020304" pitchFamily="18" charset="0"/>
                </a:rPr>
                <a:t> / 0,03 x </a:t>
              </a:r>
              <a:r>
                <a:rPr lang="en-US" b="1" dirty="0">
                  <a:solidFill>
                    <a:srgbClr val="C00000"/>
                  </a:solidFill>
                  <a:latin typeface="Arial" panose="020B0604020202020204" pitchFamily="34" charset="0"/>
                  <a:ea typeface="Times New Roman" panose="02020603050405020304" pitchFamily="18" charset="0"/>
                </a:rPr>
                <a:t>23 </a:t>
              </a:r>
              <a:r>
                <a:rPr lang="en-GB" b="1" dirty="0">
                  <a:solidFill>
                    <a:srgbClr val="C00000"/>
                  </a:solidFill>
                  <a:latin typeface="Arial" panose="020B0604020202020204" pitchFamily="34" charset="0"/>
                  <a:ea typeface="Times New Roman" panose="02020603050405020304" pitchFamily="18" charset="0"/>
                </a:rPr>
                <a:t>mmHg</a:t>
              </a:r>
              <a:r>
                <a:rPr lang="en-US" dirty="0">
                  <a:solidFill>
                    <a:srgbClr val="C00000"/>
                  </a:solidFill>
                  <a:latin typeface="Arial" panose="020B0604020202020204" pitchFamily="34" charset="0"/>
                  <a:ea typeface="Times New Roman" panose="02020603050405020304" pitchFamily="18" charset="0"/>
                </a:rPr>
                <a:t>)</a:t>
              </a:r>
              <a:endParaRPr lang="el-GR" dirty="0">
                <a:solidFill>
                  <a:srgbClr val="C00000"/>
                </a:solidFill>
              </a:endParaRPr>
            </a:p>
          </p:txBody>
        </p:sp>
        <p:sp>
          <p:nvSpPr>
            <p:cNvPr id="16" name="Rectangle 15"/>
            <p:cNvSpPr/>
            <p:nvPr/>
          </p:nvSpPr>
          <p:spPr>
            <a:xfrm>
              <a:off x="10036942" y="6267435"/>
              <a:ext cx="1213794" cy="369332"/>
            </a:xfrm>
            <a:prstGeom prst="rect">
              <a:avLst/>
            </a:prstGeom>
            <a:solidFill>
              <a:srgbClr val="FFFF00"/>
            </a:solidFill>
            <a:ln w="57150">
              <a:solidFill>
                <a:srgbClr val="C00000"/>
              </a:solidFill>
            </a:ln>
          </p:spPr>
          <p:txBody>
            <a:bodyPr wrap="none">
              <a:spAutoFit/>
            </a:bodyPr>
            <a:lstStyle/>
            <a:p>
              <a:r>
                <a:rPr lang="en-US" b="1" dirty="0">
                  <a:solidFill>
                    <a:srgbClr val="FF0000"/>
                  </a:solidFill>
                </a:rPr>
                <a:t>pH = 7,34</a:t>
              </a:r>
              <a:endParaRPr lang="el-GR" b="1" dirty="0">
                <a:solidFill>
                  <a:srgbClr val="FF0000"/>
                </a:solidFill>
              </a:endParaRPr>
            </a:p>
          </p:txBody>
        </p:sp>
        <p:sp>
          <p:nvSpPr>
            <p:cNvPr id="9" name="Striped Right Arrow 8"/>
            <p:cNvSpPr/>
            <p:nvPr/>
          </p:nvSpPr>
          <p:spPr>
            <a:xfrm>
              <a:off x="9152104" y="6333786"/>
              <a:ext cx="457200" cy="31350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l-GR"/>
            </a:p>
          </p:txBody>
        </p:sp>
        <p:sp>
          <p:nvSpPr>
            <p:cNvPr id="3" name="Rectangle 2"/>
            <p:cNvSpPr/>
            <p:nvPr/>
          </p:nvSpPr>
          <p:spPr>
            <a:xfrm>
              <a:off x="3848318" y="5030407"/>
              <a:ext cx="7402417" cy="369332"/>
            </a:xfrm>
            <a:prstGeom prst="rect">
              <a:avLst/>
            </a:prstGeom>
            <a:solidFill>
              <a:srgbClr val="FFFF00"/>
            </a:solidFill>
          </p:spPr>
          <p:txBody>
            <a:bodyPr wrap="square">
              <a:spAutoFit/>
            </a:bodyPr>
            <a:lstStyle/>
            <a:p>
              <a:r>
                <a:rPr lang="en-US" sz="1600" b="1" dirty="0" smtClean="0">
                  <a:solidFill>
                    <a:srgbClr val="C00000"/>
                  </a:solidFill>
                </a:rPr>
                <a:t>H </a:t>
              </a:r>
              <a:r>
                <a:rPr lang="el-GR" b="1" dirty="0" smtClean="0">
                  <a:solidFill>
                    <a:srgbClr val="C00000"/>
                  </a:solidFill>
                </a:rPr>
                <a:t>αναπνευστική </a:t>
              </a:r>
              <a:r>
                <a:rPr lang="el-GR" b="1" dirty="0">
                  <a:solidFill>
                    <a:srgbClr val="C00000"/>
                  </a:solidFill>
                </a:rPr>
                <a:t>αντιρρόπηση </a:t>
              </a:r>
              <a:r>
                <a:rPr lang="el-GR" b="1" dirty="0" smtClean="0">
                  <a:solidFill>
                    <a:srgbClr val="C00000"/>
                  </a:solidFill>
                </a:rPr>
                <a:t>συνεχίζεται </a:t>
              </a:r>
              <a:r>
                <a:rPr lang="el-GR" b="1" dirty="0">
                  <a:solidFill>
                    <a:srgbClr val="C00000"/>
                  </a:solidFill>
                </a:rPr>
                <a:t>περαιτέρω</a:t>
              </a:r>
              <a:endParaRPr lang="el-GR" sz="1600" b="1" dirty="0">
                <a:solidFill>
                  <a:srgbClr val="C00000"/>
                </a:solidFill>
              </a:endParaRPr>
            </a:p>
          </p:txBody>
        </p:sp>
        <p:sp>
          <p:nvSpPr>
            <p:cNvPr id="6" name="Rectangle 5"/>
            <p:cNvSpPr/>
            <p:nvPr/>
          </p:nvSpPr>
          <p:spPr>
            <a:xfrm>
              <a:off x="3835401" y="5368961"/>
              <a:ext cx="7953476" cy="830997"/>
            </a:xfrm>
            <a:prstGeom prst="rect">
              <a:avLst/>
            </a:prstGeom>
          </p:spPr>
          <p:txBody>
            <a:bodyPr wrap="square">
              <a:spAutoFit/>
            </a:bodyPr>
            <a:lstStyle/>
            <a:p>
              <a:r>
                <a:rPr lang="el-GR" sz="1600" dirty="0" smtClean="0">
                  <a:solidFill>
                    <a:srgbClr val="C00000"/>
                  </a:solidFill>
                </a:rPr>
                <a:t>Το χαμηλό αρτηριακό pH, διεγείρει το αναπνευστικό Κ με </a:t>
              </a:r>
              <a:r>
                <a:rPr lang="el-GR" sz="1600" dirty="0">
                  <a:solidFill>
                    <a:srgbClr val="C00000"/>
                  </a:solidFill>
                </a:rPr>
                <a:t>συνέπεια </a:t>
              </a:r>
              <a:r>
                <a:rPr lang="el-GR" sz="1600" b="1" dirty="0">
                  <a:solidFill>
                    <a:srgbClr val="C00000"/>
                  </a:solidFill>
                </a:rPr>
                <a:t>ταχύπνοια</a:t>
              </a:r>
              <a:r>
                <a:rPr lang="el-GR" sz="1600" dirty="0">
                  <a:solidFill>
                    <a:srgbClr val="C00000"/>
                  </a:solidFill>
                </a:rPr>
                <a:t>, αύξηση του </a:t>
              </a:r>
              <a:r>
                <a:rPr lang="el-GR" sz="1600" b="1" dirty="0">
                  <a:solidFill>
                    <a:srgbClr val="C00000"/>
                  </a:solidFill>
                </a:rPr>
                <a:t>κυψελιδικού αερισμού </a:t>
              </a:r>
              <a:r>
                <a:rPr lang="el-GR" sz="1600" dirty="0">
                  <a:solidFill>
                    <a:srgbClr val="C00000"/>
                  </a:solidFill>
                </a:rPr>
                <a:t>και </a:t>
              </a:r>
              <a:r>
                <a:rPr lang="el-GR" sz="1600" dirty="0" smtClean="0">
                  <a:solidFill>
                    <a:srgbClr val="C00000"/>
                  </a:solidFill>
                </a:rPr>
                <a:t>αποβολή </a:t>
              </a:r>
              <a:r>
                <a:rPr lang="el-GR" sz="1600" dirty="0">
                  <a:solidFill>
                    <a:srgbClr val="C00000"/>
                  </a:solidFill>
                </a:rPr>
                <a:t>CO</a:t>
              </a:r>
              <a:r>
                <a:rPr lang="el-GR" sz="1600" baseline="-25000" dirty="0">
                  <a:solidFill>
                    <a:srgbClr val="C00000"/>
                  </a:solidFill>
                </a:rPr>
                <a:t>2</a:t>
              </a:r>
              <a:r>
                <a:rPr lang="el-GR" sz="1600" dirty="0">
                  <a:solidFill>
                    <a:srgbClr val="C00000"/>
                  </a:solidFill>
                </a:rPr>
                <a:t> </a:t>
              </a:r>
              <a:r>
                <a:rPr lang="el-GR" sz="1600" dirty="0" smtClean="0">
                  <a:solidFill>
                    <a:srgbClr val="C00000"/>
                  </a:solidFill>
                </a:rPr>
                <a:t>(μείωση αρτηριακής PCO</a:t>
              </a:r>
              <a:r>
                <a:rPr lang="el-GR" sz="1600" baseline="-25000" dirty="0" smtClean="0">
                  <a:solidFill>
                    <a:srgbClr val="C00000"/>
                  </a:solidFill>
                </a:rPr>
                <a:t>2)</a:t>
              </a:r>
              <a:endParaRPr lang="el-GR" sz="1600" baseline="-25000" dirty="0">
                <a:solidFill>
                  <a:srgbClr val="C00000"/>
                </a:solidFill>
              </a:endParaRPr>
            </a:p>
          </p:txBody>
        </p:sp>
      </p:grpSp>
    </p:spTree>
    <p:extLst>
      <p:ext uri="{BB962C8B-B14F-4D97-AF65-F5344CB8AC3E}">
        <p14:creationId xmlns:p14="http://schemas.microsoft.com/office/powerpoint/2010/main" val="103912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75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18989" y="406848"/>
            <a:ext cx="7567451" cy="4773478"/>
            <a:chOff x="1452563" y="0"/>
            <a:chExt cx="9144001" cy="6858000"/>
          </a:xfrm>
        </p:grpSpPr>
        <p:pic>
          <p:nvPicPr>
            <p:cNvPr id="747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563"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3"/>
            <p:cNvSpPr>
              <a:spLocks noChangeArrowheads="1"/>
            </p:cNvSpPr>
            <p:nvPr/>
          </p:nvSpPr>
          <p:spPr bwMode="auto">
            <a:xfrm>
              <a:off x="3071814" y="1"/>
              <a:ext cx="6048375" cy="620713"/>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914400" fontAlgn="base">
                <a:spcBef>
                  <a:spcPct val="0"/>
                </a:spcBef>
                <a:spcAft>
                  <a:spcPct val="0"/>
                </a:spcAft>
                <a:buNone/>
              </a:pPr>
              <a:r>
                <a:rPr lang="el-GR" altLang="el-GR" sz="3000" b="1">
                  <a:solidFill>
                    <a:srgbClr val="0000FF"/>
                  </a:solidFill>
                  <a:latin typeface="Arial" panose="020B0604020202020204" pitchFamily="34" charset="0"/>
                  <a:cs typeface="Arial" panose="020B0604020202020204" pitchFamily="34" charset="0"/>
                </a:rPr>
                <a:t>Ρυθμιστικά συστήματα</a:t>
              </a:r>
            </a:p>
          </p:txBody>
        </p:sp>
        <p:sp>
          <p:nvSpPr>
            <p:cNvPr id="74756" name="Rectangle 4"/>
            <p:cNvSpPr>
              <a:spLocks noChangeArrowheads="1"/>
            </p:cNvSpPr>
            <p:nvPr/>
          </p:nvSpPr>
          <p:spPr bwMode="auto">
            <a:xfrm>
              <a:off x="5232400" y="620713"/>
              <a:ext cx="1943100" cy="6477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914400" fontAlgn="base">
                <a:spcBef>
                  <a:spcPct val="0"/>
                </a:spcBef>
                <a:spcAft>
                  <a:spcPct val="0"/>
                </a:spcAft>
                <a:buNone/>
              </a:pPr>
              <a:r>
                <a:rPr lang="el-GR" altLang="el-GR" sz="3000" b="1">
                  <a:solidFill>
                    <a:srgbClr val="000000"/>
                  </a:solidFill>
                  <a:latin typeface="Arial" panose="020B0604020202020204" pitchFamily="34" charset="0"/>
                  <a:cs typeface="Arial" panose="020B0604020202020204" pitchFamily="34" charset="0"/>
                </a:rPr>
                <a:t>Εντόπιση</a:t>
              </a:r>
            </a:p>
          </p:txBody>
        </p:sp>
        <p:sp>
          <p:nvSpPr>
            <p:cNvPr id="74757" name="Rectangle 5"/>
            <p:cNvSpPr>
              <a:spLocks noChangeArrowheads="1"/>
            </p:cNvSpPr>
            <p:nvPr/>
          </p:nvSpPr>
          <p:spPr bwMode="auto">
            <a:xfrm>
              <a:off x="3216275" y="1341439"/>
              <a:ext cx="2808288" cy="574675"/>
            </a:xfrm>
            <a:prstGeom prst="rect">
              <a:avLst/>
            </a:prstGeom>
            <a:solidFill>
              <a:srgbClr val="FFC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914400" fontAlgn="base">
                <a:spcBef>
                  <a:spcPct val="0"/>
                </a:spcBef>
                <a:spcAft>
                  <a:spcPct val="0"/>
                </a:spcAft>
                <a:buNone/>
              </a:pPr>
              <a:r>
                <a:rPr lang="el-GR" altLang="el-GR" sz="3000" b="1">
                  <a:solidFill>
                    <a:srgbClr val="000000"/>
                  </a:solidFill>
                  <a:latin typeface="Arial" panose="020B0604020202020204" pitchFamily="34" charset="0"/>
                  <a:cs typeface="Arial" panose="020B0604020202020204" pitchFamily="34" charset="0"/>
                </a:rPr>
                <a:t>Ενδοκυττάρια</a:t>
              </a:r>
            </a:p>
          </p:txBody>
        </p:sp>
        <p:sp>
          <p:nvSpPr>
            <p:cNvPr id="74758" name="Rectangle 6"/>
            <p:cNvSpPr>
              <a:spLocks noChangeArrowheads="1"/>
            </p:cNvSpPr>
            <p:nvPr/>
          </p:nvSpPr>
          <p:spPr bwMode="auto">
            <a:xfrm>
              <a:off x="6240464" y="1341439"/>
              <a:ext cx="2808287" cy="574675"/>
            </a:xfrm>
            <a:prstGeom prst="rect">
              <a:avLst/>
            </a:prstGeom>
            <a:solidFill>
              <a:srgbClr val="FFC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914400" fontAlgn="base">
                <a:spcBef>
                  <a:spcPct val="0"/>
                </a:spcBef>
                <a:spcAft>
                  <a:spcPct val="0"/>
                </a:spcAft>
                <a:buNone/>
              </a:pPr>
              <a:r>
                <a:rPr lang="el-GR" altLang="el-GR" sz="3000" b="1">
                  <a:solidFill>
                    <a:srgbClr val="000000"/>
                  </a:solidFill>
                  <a:latin typeface="Arial" panose="020B0604020202020204" pitchFamily="34" charset="0"/>
                  <a:cs typeface="Arial" panose="020B0604020202020204" pitchFamily="34" charset="0"/>
                </a:rPr>
                <a:t>Εξωκυττάρια</a:t>
              </a:r>
            </a:p>
          </p:txBody>
        </p:sp>
        <p:sp>
          <p:nvSpPr>
            <p:cNvPr id="74759" name="Rectangle 7"/>
            <p:cNvSpPr>
              <a:spLocks noChangeArrowheads="1"/>
            </p:cNvSpPr>
            <p:nvPr/>
          </p:nvSpPr>
          <p:spPr bwMode="auto">
            <a:xfrm>
              <a:off x="2279651" y="3141663"/>
              <a:ext cx="1800225" cy="792162"/>
            </a:xfrm>
            <a:prstGeom prst="rect">
              <a:avLst/>
            </a:prstGeom>
            <a:solidFill>
              <a:srgbClr val="C0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914400" fontAlgn="base">
                <a:spcBef>
                  <a:spcPct val="0"/>
                </a:spcBef>
                <a:spcAft>
                  <a:spcPct val="0"/>
                </a:spcAft>
                <a:buNone/>
              </a:pPr>
              <a:r>
                <a:rPr lang="el-GR" altLang="el-GR" sz="2000" b="1">
                  <a:solidFill>
                    <a:srgbClr val="FFFFFF"/>
                  </a:solidFill>
                  <a:latin typeface="Arial" panose="020B0604020202020204" pitchFamily="34" charset="0"/>
                  <a:cs typeface="Arial" panose="020B0604020202020204" pitchFamily="34" charset="0"/>
                </a:rPr>
                <a:t>Οργανικού</a:t>
              </a:r>
            </a:p>
            <a:p>
              <a:pPr algn="ctr" defTabSz="914400" fontAlgn="base">
                <a:spcBef>
                  <a:spcPct val="0"/>
                </a:spcBef>
                <a:spcAft>
                  <a:spcPct val="0"/>
                </a:spcAft>
                <a:buNone/>
              </a:pPr>
              <a:r>
                <a:rPr lang="el-GR" altLang="el-GR" sz="2000" b="1">
                  <a:solidFill>
                    <a:srgbClr val="FFFFFF"/>
                  </a:solidFill>
                  <a:latin typeface="Arial" panose="020B0604020202020204" pitchFamily="34" charset="0"/>
                  <a:cs typeface="Arial" panose="020B0604020202020204" pitchFamily="34" charset="0"/>
                </a:rPr>
                <a:t> φωσφόρου</a:t>
              </a:r>
            </a:p>
          </p:txBody>
        </p:sp>
        <p:sp>
          <p:nvSpPr>
            <p:cNvPr id="74760" name="Rectangle 8"/>
            <p:cNvSpPr>
              <a:spLocks noChangeArrowheads="1"/>
            </p:cNvSpPr>
            <p:nvPr/>
          </p:nvSpPr>
          <p:spPr bwMode="auto">
            <a:xfrm>
              <a:off x="5375276" y="3141663"/>
              <a:ext cx="1800225" cy="79216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914400" fontAlgn="base">
                <a:spcBef>
                  <a:spcPct val="0"/>
                </a:spcBef>
                <a:spcAft>
                  <a:spcPct val="0"/>
                </a:spcAft>
                <a:buNone/>
              </a:pPr>
              <a:r>
                <a:rPr lang="el-GR" altLang="el-GR" sz="2000" b="1">
                  <a:solidFill>
                    <a:srgbClr val="000000"/>
                  </a:solidFill>
                  <a:latin typeface="Arial" panose="020B0604020202020204" pitchFamily="34" charset="0"/>
                  <a:cs typeface="Arial" panose="020B0604020202020204" pitchFamily="34" charset="0"/>
                </a:rPr>
                <a:t>Πρωτεϊνών</a:t>
              </a:r>
            </a:p>
          </p:txBody>
        </p:sp>
        <p:sp>
          <p:nvSpPr>
            <p:cNvPr id="50185" name="Rectangle 9"/>
            <p:cNvSpPr>
              <a:spLocks noChangeArrowheads="1"/>
            </p:cNvSpPr>
            <p:nvPr/>
          </p:nvSpPr>
          <p:spPr bwMode="auto">
            <a:xfrm>
              <a:off x="8183564" y="3068638"/>
              <a:ext cx="2016125" cy="1008062"/>
            </a:xfrm>
            <a:prstGeom prst="rect">
              <a:avLst/>
            </a:prstGeom>
            <a:solidFill>
              <a:schemeClr val="accent1">
                <a:lumMod val="60000"/>
                <a:lumOff val="40000"/>
              </a:schemeClr>
            </a:solidFill>
            <a:ln w="9525">
              <a:solidFill>
                <a:schemeClr val="tx1"/>
              </a:solidFill>
              <a:miter lim="800000"/>
              <a:headEnd/>
              <a:tailEnd/>
            </a:ln>
            <a:effectLst/>
          </p:spPr>
          <p:txBody>
            <a:bodyPr wrap="none" anchor="ctr"/>
            <a:lstStyle/>
            <a:p>
              <a:pPr algn="ctr" defTabSz="914400" fontAlgn="base">
                <a:spcBef>
                  <a:spcPct val="0"/>
                </a:spcBef>
                <a:spcAft>
                  <a:spcPct val="0"/>
                </a:spcAft>
                <a:defRPr/>
              </a:pPr>
              <a:r>
                <a:rPr lang="el-GR" sz="2000" b="1" dirty="0">
                  <a:solidFill>
                    <a:srgbClr val="000000"/>
                  </a:solidFill>
                  <a:latin typeface="Arial" charset="0"/>
                  <a:cs typeface="Arial" charset="0"/>
                </a:rPr>
                <a:t>Διττανθρακικών</a:t>
              </a:r>
            </a:p>
          </p:txBody>
        </p:sp>
        <p:sp>
          <p:nvSpPr>
            <p:cNvPr id="74762" name="Rectangle 10"/>
            <p:cNvSpPr>
              <a:spLocks noChangeArrowheads="1"/>
            </p:cNvSpPr>
            <p:nvPr/>
          </p:nvSpPr>
          <p:spPr bwMode="auto">
            <a:xfrm>
              <a:off x="2279651" y="5229226"/>
              <a:ext cx="1800225" cy="792163"/>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914400" fontAlgn="base">
                <a:spcBef>
                  <a:spcPct val="0"/>
                </a:spcBef>
                <a:spcAft>
                  <a:spcPct val="0"/>
                </a:spcAft>
                <a:buNone/>
              </a:pPr>
              <a:r>
                <a:rPr lang="el-GR" altLang="el-GR" sz="2000" b="1">
                  <a:solidFill>
                    <a:srgbClr val="000000"/>
                  </a:solidFill>
                  <a:latin typeface="Arial" panose="020B0604020202020204" pitchFamily="34" charset="0"/>
                  <a:cs typeface="Arial" panose="020B0604020202020204" pitchFamily="34" charset="0"/>
                </a:rPr>
                <a:t>Hb </a:t>
              </a:r>
            </a:p>
            <a:p>
              <a:pPr algn="ctr" defTabSz="914400" fontAlgn="base">
                <a:spcBef>
                  <a:spcPct val="0"/>
                </a:spcBef>
                <a:spcAft>
                  <a:spcPct val="0"/>
                </a:spcAft>
                <a:buNone/>
              </a:pPr>
              <a:r>
                <a:rPr lang="el-GR" altLang="el-GR" sz="2000" b="1">
                  <a:solidFill>
                    <a:srgbClr val="000000"/>
                  </a:solidFill>
                  <a:latin typeface="Arial" panose="020B0604020202020204" pitchFamily="34" charset="0"/>
                  <a:cs typeface="Arial" panose="020B0604020202020204" pitchFamily="34" charset="0"/>
                </a:rPr>
                <a:t>(ερυθρά)</a:t>
              </a:r>
            </a:p>
          </p:txBody>
        </p:sp>
        <p:sp>
          <p:nvSpPr>
            <p:cNvPr id="74763" name="Rectangle 11"/>
            <p:cNvSpPr>
              <a:spLocks noChangeArrowheads="1"/>
            </p:cNvSpPr>
            <p:nvPr/>
          </p:nvSpPr>
          <p:spPr bwMode="auto">
            <a:xfrm>
              <a:off x="5232401" y="5157789"/>
              <a:ext cx="2016125" cy="935037"/>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914400" fontAlgn="base">
                <a:spcBef>
                  <a:spcPct val="0"/>
                </a:spcBef>
                <a:spcAft>
                  <a:spcPct val="0"/>
                </a:spcAft>
                <a:buNone/>
              </a:pPr>
              <a:r>
                <a:rPr lang="el-GR" altLang="el-GR" sz="2000" b="1">
                  <a:solidFill>
                    <a:srgbClr val="000000"/>
                  </a:solidFill>
                  <a:latin typeface="Arial" panose="020B0604020202020204" pitchFamily="34" charset="0"/>
                  <a:cs typeface="Arial" panose="020B0604020202020204" pitchFamily="34" charset="0"/>
                </a:rPr>
                <a:t>Αμινοξέων</a:t>
              </a:r>
            </a:p>
            <a:p>
              <a:pPr algn="ctr" defTabSz="914400" fontAlgn="base">
                <a:spcBef>
                  <a:spcPct val="0"/>
                </a:spcBef>
                <a:spcAft>
                  <a:spcPct val="0"/>
                </a:spcAft>
                <a:buNone/>
              </a:pPr>
              <a:r>
                <a:rPr lang="el-GR" altLang="el-GR" sz="2000" b="1">
                  <a:solidFill>
                    <a:srgbClr val="000000"/>
                  </a:solidFill>
                  <a:latin typeface="Arial" panose="020B0604020202020204" pitchFamily="34" charset="0"/>
                  <a:cs typeface="Arial" panose="020B0604020202020204" pitchFamily="34" charset="0"/>
                </a:rPr>
                <a:t>(πρωτεϊνών)</a:t>
              </a:r>
            </a:p>
          </p:txBody>
        </p:sp>
        <p:sp>
          <p:nvSpPr>
            <p:cNvPr id="74764" name="Rectangle 12"/>
            <p:cNvSpPr>
              <a:spLocks noChangeArrowheads="1"/>
            </p:cNvSpPr>
            <p:nvPr/>
          </p:nvSpPr>
          <p:spPr bwMode="auto">
            <a:xfrm>
              <a:off x="8256588" y="5157789"/>
              <a:ext cx="1943100" cy="935037"/>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914400" fontAlgn="base">
                <a:spcBef>
                  <a:spcPct val="0"/>
                </a:spcBef>
                <a:spcAft>
                  <a:spcPct val="0"/>
                </a:spcAft>
                <a:buNone/>
              </a:pPr>
              <a:r>
                <a:rPr lang="el-GR" altLang="el-GR" sz="2000" b="1">
                  <a:solidFill>
                    <a:srgbClr val="000000"/>
                  </a:solidFill>
                  <a:latin typeface="Arial" panose="020B0604020202020204" pitchFamily="34" charset="0"/>
                  <a:cs typeface="Arial" panose="020B0604020202020204" pitchFamily="34" charset="0"/>
                </a:rPr>
                <a:t>Πρωτεϊνών</a:t>
              </a:r>
            </a:p>
            <a:p>
              <a:pPr algn="ctr" defTabSz="914400" fontAlgn="base">
                <a:spcBef>
                  <a:spcPct val="0"/>
                </a:spcBef>
                <a:spcAft>
                  <a:spcPct val="0"/>
                </a:spcAft>
                <a:buNone/>
              </a:pPr>
              <a:r>
                <a:rPr lang="el-GR" altLang="el-GR" sz="2000" b="1">
                  <a:solidFill>
                    <a:srgbClr val="000000"/>
                  </a:solidFill>
                  <a:latin typeface="Arial" panose="020B0604020202020204" pitchFamily="34" charset="0"/>
                  <a:cs typeface="Arial" panose="020B0604020202020204" pitchFamily="34" charset="0"/>
                </a:rPr>
                <a:t>πλάσματος</a:t>
              </a:r>
            </a:p>
          </p:txBody>
        </p:sp>
        <p:sp>
          <p:nvSpPr>
            <p:cNvPr id="23565" name="Text Box 13"/>
            <p:cNvSpPr txBox="1">
              <a:spLocks noChangeArrowheads="1"/>
            </p:cNvSpPr>
            <p:nvPr/>
          </p:nvSpPr>
          <p:spPr bwMode="auto">
            <a:xfrm>
              <a:off x="2351088" y="6237289"/>
              <a:ext cx="2030412" cy="396875"/>
            </a:xfrm>
            <a:prstGeom prst="rect">
              <a:avLst/>
            </a:prstGeom>
            <a:solidFill>
              <a:schemeClr val="bg1"/>
            </a:solidFill>
            <a:ln>
              <a:noFill/>
            </a:ln>
            <a:effectLst/>
            <a:extLst/>
          </p:spPr>
          <p:txBody>
            <a:bodyPr wrap="none">
              <a:spAutoFit/>
            </a:bodyPr>
            <a:lstStyle/>
            <a:p>
              <a:pPr algn="ctr" defTabSz="914400" fontAlgn="base">
                <a:spcBef>
                  <a:spcPct val="0"/>
                </a:spcBef>
                <a:spcAft>
                  <a:spcPct val="0"/>
                </a:spcAft>
                <a:defRPr/>
              </a:pPr>
              <a:r>
                <a:rPr lang="el-GR" sz="2000" b="1">
                  <a:solidFill>
                    <a:srgbClr val="000000"/>
                  </a:solidFill>
                  <a:effectLst>
                    <a:outerShdw blurRad="38100" dist="38100" dir="2700000" algn="tl">
                      <a:srgbClr val="C0C0C0"/>
                    </a:outerShdw>
                  </a:effectLst>
                  <a:latin typeface="Arial" panose="020B0604020202020204" pitchFamily="34" charset="0"/>
                  <a:cs typeface="Arial" pitchFamily="34" charset="0"/>
                </a:rPr>
                <a:t>κυταρόπλασμα</a:t>
              </a:r>
            </a:p>
          </p:txBody>
        </p:sp>
        <p:sp>
          <p:nvSpPr>
            <p:cNvPr id="50190" name="Rectangle 14"/>
            <p:cNvSpPr>
              <a:spLocks noChangeArrowheads="1"/>
            </p:cNvSpPr>
            <p:nvPr/>
          </p:nvSpPr>
          <p:spPr bwMode="auto">
            <a:xfrm>
              <a:off x="2855914" y="4292601"/>
              <a:ext cx="3024187" cy="504825"/>
            </a:xfrm>
            <a:prstGeom prst="rect">
              <a:avLst/>
            </a:prstGeom>
            <a:solidFill>
              <a:schemeClr val="accent1">
                <a:lumMod val="60000"/>
                <a:lumOff val="40000"/>
              </a:schemeClr>
            </a:solidFill>
            <a:ln w="9525">
              <a:solidFill>
                <a:schemeClr val="tx1"/>
              </a:solidFill>
              <a:miter lim="800000"/>
              <a:headEnd/>
              <a:tailEnd/>
            </a:ln>
            <a:effectLst/>
          </p:spPr>
          <p:txBody>
            <a:bodyPr wrap="none" anchor="ctr"/>
            <a:lstStyle/>
            <a:p>
              <a:pPr algn="ctr" defTabSz="914400" fontAlgn="base">
                <a:spcBef>
                  <a:spcPct val="0"/>
                </a:spcBef>
                <a:spcAft>
                  <a:spcPct val="0"/>
                </a:spcAft>
                <a:defRPr/>
              </a:pPr>
              <a:r>
                <a:rPr lang="el-GR" sz="2600" b="1">
                  <a:solidFill>
                    <a:srgbClr val="000000"/>
                  </a:solidFill>
                  <a:latin typeface="Arial" charset="0"/>
                </a:rPr>
                <a:t>Διττανθρακικών</a:t>
              </a:r>
            </a:p>
          </p:txBody>
        </p:sp>
        <p:sp>
          <p:nvSpPr>
            <p:cNvPr id="74767" name="AutoShape 15"/>
            <p:cNvSpPr>
              <a:spLocks noChangeArrowheads="1"/>
            </p:cNvSpPr>
            <p:nvPr/>
          </p:nvSpPr>
          <p:spPr bwMode="auto">
            <a:xfrm flipV="1">
              <a:off x="4440239" y="1916113"/>
              <a:ext cx="250825" cy="2305050"/>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l-GR" sz="3000">
                <a:solidFill>
                  <a:srgbClr val="000000"/>
                </a:solidFill>
                <a:latin typeface="Arial" panose="020B0604020202020204" pitchFamily="34" charset="0"/>
              </a:endParaRPr>
            </a:p>
          </p:txBody>
        </p:sp>
        <p:sp>
          <p:nvSpPr>
            <p:cNvPr id="74768" name="Rectangle 14"/>
            <p:cNvSpPr>
              <a:spLocks noChangeArrowheads="1"/>
            </p:cNvSpPr>
            <p:nvPr/>
          </p:nvSpPr>
          <p:spPr bwMode="auto">
            <a:xfrm>
              <a:off x="6275388" y="6308726"/>
              <a:ext cx="3492500" cy="504825"/>
            </a:xfrm>
            <a:prstGeom prst="rect">
              <a:avLst/>
            </a:prstGeom>
            <a:solidFill>
              <a:srgbClr val="C0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914400" fontAlgn="base">
                <a:spcBef>
                  <a:spcPct val="0"/>
                </a:spcBef>
                <a:spcAft>
                  <a:spcPct val="0"/>
                </a:spcAft>
                <a:buNone/>
              </a:pPr>
              <a:r>
                <a:rPr lang="el-GR" altLang="el-GR" sz="2600" b="1">
                  <a:solidFill>
                    <a:srgbClr val="FFFFFF"/>
                  </a:solidFill>
                  <a:latin typeface="Arial" panose="020B0604020202020204" pitchFamily="34" charset="0"/>
                </a:rPr>
                <a:t>Φωσφόρος ούρων</a:t>
              </a:r>
            </a:p>
          </p:txBody>
        </p:sp>
        <p:sp>
          <p:nvSpPr>
            <p:cNvPr id="74769" name="AutoShape 15"/>
            <p:cNvSpPr>
              <a:spLocks noChangeArrowheads="1"/>
            </p:cNvSpPr>
            <p:nvPr/>
          </p:nvSpPr>
          <p:spPr bwMode="auto">
            <a:xfrm flipV="1">
              <a:off x="7535863" y="1916113"/>
              <a:ext cx="215900" cy="4392612"/>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C000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l-GR" sz="3000">
                <a:solidFill>
                  <a:srgbClr val="000000"/>
                </a:solidFill>
                <a:latin typeface="Arial" panose="020B0604020202020204" pitchFamily="34" charset="0"/>
              </a:endParaRPr>
            </a:p>
          </p:txBody>
        </p:sp>
      </p:grpSp>
      <p:sp>
        <p:nvSpPr>
          <p:cNvPr id="3" name="Rectangle 2"/>
          <p:cNvSpPr/>
          <p:nvPr/>
        </p:nvSpPr>
        <p:spPr>
          <a:xfrm>
            <a:off x="121920" y="6052906"/>
            <a:ext cx="11938000" cy="646331"/>
          </a:xfrm>
          <a:prstGeom prst="rect">
            <a:avLst/>
          </a:prstGeom>
          <a:solidFill>
            <a:srgbClr val="FF0000"/>
          </a:solidFill>
        </p:spPr>
        <p:txBody>
          <a:bodyPr wrap="square">
            <a:spAutoFit/>
          </a:bodyPr>
          <a:lstStyle/>
          <a:p>
            <a:pPr algn="ctr"/>
            <a:r>
              <a:rPr lang="el-GR" b="1" dirty="0">
                <a:solidFill>
                  <a:srgbClr val="FFFF00"/>
                </a:solidFill>
                <a:latin typeface="Century Gothic" panose="020B0502020202020204" pitchFamily="34" charset="0"/>
              </a:rPr>
              <a:t>Απουσία ρυθμιστικών διαλυμάτων, η καθημερινή προσθήκη οξέος στον οργανισμό,</a:t>
            </a:r>
          </a:p>
          <a:p>
            <a:pPr algn="ctr"/>
            <a:r>
              <a:rPr lang="el-GR" b="1" dirty="0">
                <a:solidFill>
                  <a:srgbClr val="FFFF00"/>
                </a:solidFill>
                <a:latin typeface="Century Gothic" panose="020B0502020202020204" pitchFamily="34" charset="0"/>
              </a:rPr>
              <a:t>θα οδηγούσε σε αύξηση της [H</a:t>
            </a:r>
            <a:r>
              <a:rPr lang="el-GR" b="1" baseline="30000" dirty="0">
                <a:solidFill>
                  <a:srgbClr val="FFFF00"/>
                </a:solidFill>
                <a:latin typeface="Century Gothic" panose="020B0502020202020204" pitchFamily="34" charset="0"/>
              </a:rPr>
              <a:t>+</a:t>
            </a:r>
            <a:r>
              <a:rPr lang="el-GR" b="1" dirty="0">
                <a:solidFill>
                  <a:srgbClr val="FFFF00"/>
                </a:solidFill>
                <a:latin typeface="Century Gothic" panose="020B0502020202020204" pitchFamily="34" charset="0"/>
              </a:rPr>
              <a:t>] και σε θάνατο</a:t>
            </a:r>
          </a:p>
        </p:txBody>
      </p:sp>
      <p:pic>
        <p:nvPicPr>
          <p:cNvPr id="4" name="Picture 3"/>
          <p:cNvPicPr>
            <a:picLocks noChangeAspect="1"/>
          </p:cNvPicPr>
          <p:nvPr/>
        </p:nvPicPr>
        <p:blipFill>
          <a:blip r:embed="rId4"/>
          <a:stretch>
            <a:fillRect/>
          </a:stretch>
        </p:blipFill>
        <p:spPr>
          <a:xfrm>
            <a:off x="9819376" y="3412654"/>
            <a:ext cx="2054997" cy="2045303"/>
          </a:xfrm>
          <a:prstGeom prst="rect">
            <a:avLst/>
          </a:prstGeom>
        </p:spPr>
      </p:pic>
      <p:sp>
        <p:nvSpPr>
          <p:cNvPr id="5" name="Rectangle 4"/>
          <p:cNvSpPr/>
          <p:nvPr/>
        </p:nvSpPr>
        <p:spPr>
          <a:xfrm>
            <a:off x="399012" y="5290823"/>
            <a:ext cx="11325700" cy="646331"/>
          </a:xfrm>
          <a:prstGeom prst="rect">
            <a:avLst/>
          </a:prstGeom>
        </p:spPr>
        <p:txBody>
          <a:bodyPr wrap="square">
            <a:spAutoFit/>
          </a:bodyPr>
          <a:lstStyle/>
          <a:p>
            <a:r>
              <a:rPr lang="el-GR" dirty="0">
                <a:latin typeface="Century Gothic" panose="020B0502020202020204" pitchFamily="34" charset="0"/>
              </a:rPr>
              <a:t>Κυριότερο εξωκυττάριο ρυθμιστικό διάλυμα είναι το σύστημα HCO3-/CO2</a:t>
            </a:r>
          </a:p>
          <a:p>
            <a:r>
              <a:rPr lang="el-GR" dirty="0">
                <a:latin typeface="Century Gothic" panose="020B0502020202020204" pitchFamily="34" charset="0"/>
              </a:rPr>
              <a:t>Κυριότερα ενδοκυττάρια ρυθμιστικά διαλύματα είναι των πρωτεϊνών, της </a:t>
            </a:r>
            <a:r>
              <a:rPr lang="el-GR" dirty="0" smtClean="0">
                <a:latin typeface="Century Gothic" panose="020B0502020202020204" pitchFamily="34" charset="0"/>
              </a:rPr>
              <a:t> </a:t>
            </a:r>
            <a:r>
              <a:rPr lang="en-US" dirty="0" err="1" smtClean="0">
                <a:latin typeface="Century Gothic" panose="020B0502020202020204" pitchFamily="34" charset="0"/>
              </a:rPr>
              <a:t>Hb</a:t>
            </a:r>
            <a:r>
              <a:rPr lang="en-US" dirty="0" smtClean="0">
                <a:latin typeface="Century Gothic" panose="020B0502020202020204" pitchFamily="34" charset="0"/>
              </a:rPr>
              <a:t> </a:t>
            </a:r>
            <a:r>
              <a:rPr lang="el-GR" dirty="0" smtClean="0">
                <a:latin typeface="Century Gothic" panose="020B0502020202020204" pitchFamily="34" charset="0"/>
              </a:rPr>
              <a:t>και </a:t>
            </a:r>
            <a:r>
              <a:rPr lang="el-GR" dirty="0">
                <a:latin typeface="Century Gothic" panose="020B0502020202020204" pitchFamily="34" charset="0"/>
              </a:rPr>
              <a:t>των H2PO4-/HPO42-</a:t>
            </a:r>
          </a:p>
        </p:txBody>
      </p:sp>
      <p:sp>
        <p:nvSpPr>
          <p:cNvPr id="6" name="Rectangle 5"/>
          <p:cNvSpPr/>
          <p:nvPr/>
        </p:nvSpPr>
        <p:spPr>
          <a:xfrm>
            <a:off x="73186" y="93317"/>
            <a:ext cx="12045627" cy="738664"/>
          </a:xfrm>
          <a:prstGeom prst="rect">
            <a:avLst/>
          </a:prstGeom>
          <a:solidFill>
            <a:srgbClr val="600000"/>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4200" b="1" i="0" u="none" strike="noStrike" kern="0" cap="none" spc="0" normalizeH="0" baseline="0" noProof="0" dirty="0" smtClean="0">
                <a:ln>
                  <a:noFill/>
                </a:ln>
                <a:solidFill>
                  <a:srgbClr val="FFFF00"/>
                </a:solidFill>
                <a:effectLst/>
                <a:uLnTx/>
                <a:uFillTx/>
                <a:latin typeface="Century Gothic" panose="020B0502020202020204"/>
                <a:ea typeface="+mj-ea"/>
                <a:cs typeface="+mj-cs"/>
              </a:rPr>
              <a:t>Πρώτη</a:t>
            </a:r>
            <a:r>
              <a:rPr kumimoji="0" lang="el-GR" sz="4200" b="0" i="0" u="none" strike="noStrike" kern="0" cap="none" spc="0" normalizeH="0" baseline="0" noProof="0" dirty="0" smtClean="0">
                <a:ln>
                  <a:noFill/>
                </a:ln>
                <a:solidFill>
                  <a:srgbClr val="EBEBEB"/>
                </a:solidFill>
                <a:effectLst/>
                <a:uLnTx/>
                <a:uFillTx/>
                <a:latin typeface="Century Gothic" panose="020B0502020202020204"/>
                <a:ea typeface="+mj-ea"/>
                <a:cs typeface="+mj-cs"/>
              </a:rPr>
              <a:t> γραμμή άμυνας </a:t>
            </a:r>
            <a:endParaRPr kumimoji="0" lang="el-GR" sz="18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1875138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58000">
              <a:srgbClr val="8E0000"/>
            </a:gs>
            <a:gs pos="97000">
              <a:schemeClr val="accent1">
                <a:lumMod val="45000"/>
                <a:lumOff val="55000"/>
              </a:schemeClr>
            </a:gs>
            <a:gs pos="100000">
              <a:schemeClr val="accent1">
                <a:lumMod val="45000"/>
                <a:lumOff val="55000"/>
              </a:schemeClr>
            </a:gs>
            <a:gs pos="84949">
              <a:srgbClr val="360000"/>
            </a:gs>
            <a:gs pos="100000">
              <a:schemeClr val="accent1">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b="1" dirty="0">
                <a:solidFill>
                  <a:srgbClr val="FFFF00"/>
                </a:solidFill>
              </a:rPr>
              <a:t>Ποια είναι η λειτουργία των ρυθμιστικών διαλυμάτων στον οργανισμό και ποια η συμβολή τους στη ρύθμιση της οξεοβασικής ισορροπίας;</a:t>
            </a:r>
          </a:p>
        </p:txBody>
      </p:sp>
      <p:sp>
        <p:nvSpPr>
          <p:cNvPr id="3" name="Content Placeholder 2"/>
          <p:cNvSpPr>
            <a:spLocks noGrp="1"/>
          </p:cNvSpPr>
          <p:nvPr>
            <p:ph idx="1"/>
          </p:nvPr>
        </p:nvSpPr>
        <p:spPr/>
        <p:txBody>
          <a:bodyPr/>
          <a:lstStyle/>
          <a:p>
            <a:endParaRPr lang="el-GR" dirty="0"/>
          </a:p>
          <a:p>
            <a:endParaRPr lang="el-GR" dirty="0"/>
          </a:p>
          <a:p>
            <a:pPr marL="0" indent="0" algn="r">
              <a:buNone/>
            </a:pPr>
            <a:r>
              <a:rPr lang="el-GR" b="1" dirty="0"/>
              <a:t>Ε. Φράγγου</a:t>
            </a:r>
            <a:endParaRPr lang="en-US" b="1" dirty="0"/>
          </a:p>
          <a:p>
            <a:pPr marL="0" indent="0" algn="r">
              <a:buNone/>
            </a:pPr>
            <a:r>
              <a:rPr lang="el-GR" i="1" dirty="0"/>
              <a:t>Νεφρολόγος, Γεν. Νοσ. Λευκωσίας </a:t>
            </a:r>
          </a:p>
          <a:p>
            <a:pPr marL="0" indent="0" algn="r">
              <a:buNone/>
            </a:pPr>
            <a:r>
              <a:rPr lang="el-GR" i="1" dirty="0"/>
              <a:t>και Ίδρυμα Ιατροβιολογικών Ερευνών Ακαδημίας Αθηνών</a:t>
            </a:r>
          </a:p>
          <a:p>
            <a:endParaRPr lang="el-GR" dirty="0"/>
          </a:p>
        </p:txBody>
      </p:sp>
    </p:spTree>
    <p:extLst>
      <p:ext uri="{BB962C8B-B14F-4D97-AF65-F5344CB8AC3E}">
        <p14:creationId xmlns:p14="http://schemas.microsoft.com/office/powerpoint/2010/main" val="2660172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838200" y="1193800"/>
            <a:ext cx="10515600" cy="4991100"/>
          </a:xfrm>
        </p:spPr>
        <p:txBody>
          <a:bodyPr>
            <a:noAutofit/>
          </a:bodyPr>
          <a:lstStyle/>
          <a:p>
            <a:pPr marL="0" indent="0" algn="ctr">
              <a:buNone/>
            </a:pPr>
            <a:r>
              <a:rPr lang="el-GR" sz="2400" dirty="0" smtClean="0"/>
              <a:t>      </a:t>
            </a:r>
            <a:endParaRPr lang="el-GR" sz="2400" baseline="30000" dirty="0" smtClean="0"/>
          </a:p>
        </p:txBody>
      </p:sp>
      <p:grpSp>
        <p:nvGrpSpPr>
          <p:cNvPr id="4" name="Ομάδα 14"/>
          <p:cNvGrpSpPr/>
          <p:nvPr/>
        </p:nvGrpSpPr>
        <p:grpSpPr>
          <a:xfrm>
            <a:off x="6810352" y="1616039"/>
            <a:ext cx="4131473" cy="4668611"/>
            <a:chOff x="5076922" y="1893195"/>
            <a:chExt cx="5014175" cy="4668611"/>
          </a:xfrm>
        </p:grpSpPr>
        <p:sp>
          <p:nvSpPr>
            <p:cNvPr id="5" name="2 - Θέση περιεχομένου"/>
            <p:cNvSpPr txBox="1">
              <a:spLocks/>
            </p:cNvSpPr>
            <p:nvPr/>
          </p:nvSpPr>
          <p:spPr>
            <a:xfrm>
              <a:off x="5076922" y="1893195"/>
              <a:ext cx="5014175" cy="42821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defRPr/>
              </a:pPr>
              <a:r>
                <a:rPr lang="en-US" b="1" dirty="0" smtClean="0"/>
                <a:t> pH</a:t>
              </a:r>
              <a:endParaRPr lang="en-US" b="1" dirty="0" smtClean="0"/>
            </a:p>
            <a:p>
              <a:pPr algn="ctr">
                <a:buFont typeface="Arial" panose="020B0604020202020204" pitchFamily="34" charset="0"/>
                <a:buNone/>
                <a:defRPr/>
              </a:pPr>
              <a:endParaRPr lang="en-US" sz="2000" dirty="0" smtClean="0"/>
            </a:p>
            <a:p>
              <a:pPr algn="ctr">
                <a:buFont typeface="Arial" panose="020B0604020202020204" pitchFamily="34" charset="0"/>
                <a:buNone/>
                <a:defRPr/>
              </a:pPr>
              <a:r>
                <a:rPr lang="el-GR" sz="2000" dirty="0" smtClean="0"/>
                <a:t>Περιφερικοί </a:t>
              </a:r>
              <a:r>
                <a:rPr lang="el-GR" sz="2000" dirty="0" err="1" smtClean="0"/>
                <a:t>χημειοϋποδοχείς</a:t>
              </a:r>
              <a:endParaRPr lang="el-GR" sz="2000" dirty="0" smtClean="0"/>
            </a:p>
            <a:p>
              <a:pPr algn="ctr">
                <a:buFont typeface="Arial" panose="020B0604020202020204" pitchFamily="34" charset="0"/>
                <a:buNone/>
                <a:defRPr/>
              </a:pPr>
              <a:endParaRPr lang="el-GR" b="1" dirty="0" smtClean="0">
                <a:solidFill>
                  <a:srgbClr val="FF0000"/>
                </a:solidFill>
              </a:endParaRPr>
            </a:p>
            <a:p>
              <a:pPr algn="ctr">
                <a:buFont typeface="Arial" panose="020B0604020202020204" pitchFamily="34" charset="0"/>
                <a:buNone/>
                <a:defRPr/>
              </a:pPr>
              <a:r>
                <a:rPr lang="el-GR" b="1" dirty="0" smtClean="0">
                  <a:solidFill>
                    <a:srgbClr val="FF0000"/>
                  </a:solidFill>
                </a:rPr>
                <a:t>Αναπνευστικό Κέντρο</a:t>
              </a:r>
            </a:p>
            <a:p>
              <a:pPr algn="ctr">
                <a:buFont typeface="Arial" panose="020B0604020202020204" pitchFamily="34" charset="0"/>
                <a:buNone/>
                <a:defRPr/>
              </a:pPr>
              <a:endParaRPr lang="el-GR" sz="2000" dirty="0"/>
            </a:p>
            <a:p>
              <a:pPr algn="ctr">
                <a:buFont typeface="Arial" panose="020B0604020202020204" pitchFamily="34" charset="0"/>
                <a:buNone/>
                <a:defRPr/>
              </a:pPr>
              <a:r>
                <a:rPr lang="el-GR" sz="2000" dirty="0" smtClean="0"/>
                <a:t>Εύρος και συχνότητα αναπνοής</a:t>
              </a:r>
            </a:p>
            <a:p>
              <a:pPr algn="ctr">
                <a:buFont typeface="Arial" panose="020B0604020202020204" pitchFamily="34" charset="0"/>
                <a:buNone/>
                <a:defRPr/>
              </a:pPr>
              <a:endParaRPr lang="el-GR" sz="2000" dirty="0"/>
            </a:p>
            <a:p>
              <a:pPr algn="ctr">
                <a:buFont typeface="Arial" panose="020B0604020202020204" pitchFamily="34" charset="0"/>
                <a:buNone/>
                <a:defRPr/>
              </a:pPr>
              <a:r>
                <a:rPr lang="en-US" sz="2000" dirty="0" smtClean="0"/>
                <a:t>PCO</a:t>
              </a:r>
              <a:r>
                <a:rPr lang="en-US" sz="2000" baseline="-25000" dirty="0" smtClean="0"/>
                <a:t>2</a:t>
              </a:r>
            </a:p>
            <a:p>
              <a:pPr algn="ctr">
                <a:buFont typeface="Arial" panose="020B0604020202020204" pitchFamily="34" charset="0"/>
                <a:buNone/>
                <a:defRPr/>
              </a:pPr>
              <a:endParaRPr lang="en-US" sz="2000" dirty="0"/>
            </a:p>
            <a:p>
              <a:pPr algn="ctr">
                <a:buFont typeface="Arial" panose="020B0604020202020204" pitchFamily="34" charset="0"/>
                <a:buNone/>
                <a:defRPr/>
              </a:pPr>
              <a:r>
                <a:rPr lang="en-US" sz="2400" b="1" dirty="0" smtClean="0"/>
                <a:t>pH</a:t>
              </a:r>
              <a:endParaRPr lang="en-US" sz="2000" b="1" dirty="0" smtClean="0"/>
            </a:p>
            <a:p>
              <a:pPr algn="ctr">
                <a:buFont typeface="Arial" panose="020B0604020202020204" pitchFamily="34" charset="0"/>
                <a:buNone/>
                <a:defRPr/>
              </a:pPr>
              <a:endParaRPr lang="en-US" sz="2000" dirty="0" smtClean="0"/>
            </a:p>
            <a:p>
              <a:pPr algn="ctr">
                <a:buFont typeface="Arial" panose="020B0604020202020204" pitchFamily="34" charset="0"/>
                <a:buNone/>
                <a:defRPr/>
              </a:pPr>
              <a:endParaRPr lang="en-US" sz="2000" dirty="0" smtClean="0"/>
            </a:p>
            <a:p>
              <a:pPr algn="ctr">
                <a:buFont typeface="Arial" panose="020B0604020202020204" pitchFamily="34" charset="0"/>
                <a:buNone/>
                <a:defRPr/>
              </a:pPr>
              <a:endParaRPr lang="en-US" sz="2000" dirty="0" smtClean="0"/>
            </a:p>
            <a:p>
              <a:pPr algn="ctr">
                <a:buFont typeface="Arial" panose="020B0604020202020204" pitchFamily="34" charset="0"/>
                <a:buNone/>
                <a:defRPr/>
              </a:pPr>
              <a:endParaRPr lang="en-US" sz="2000" dirty="0"/>
            </a:p>
            <a:p>
              <a:pPr algn="ctr">
                <a:buFont typeface="Arial" panose="020B0604020202020204" pitchFamily="34" charset="0"/>
                <a:buNone/>
                <a:defRPr/>
              </a:pPr>
              <a:endParaRPr lang="el-GR" sz="2000" dirty="0" smtClean="0"/>
            </a:p>
            <a:p>
              <a:pPr>
                <a:buFont typeface="Arial" panose="020B0604020202020204" pitchFamily="34" charset="0"/>
                <a:buNone/>
                <a:defRPr/>
              </a:pPr>
              <a:endParaRPr lang="el-GR" sz="2000" dirty="0" smtClean="0"/>
            </a:p>
          </p:txBody>
        </p:sp>
        <p:cxnSp>
          <p:nvCxnSpPr>
            <p:cNvPr id="6" name="Ευθύγραμμο βέλος σύνδεσης 4"/>
            <p:cNvCxnSpPr/>
            <p:nvPr/>
          </p:nvCxnSpPr>
          <p:spPr>
            <a:xfrm>
              <a:off x="7202776" y="1920638"/>
              <a:ext cx="0" cy="34604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Ευθύγραμμο βέλος σύνδεσης 8"/>
            <p:cNvCxnSpPr/>
            <p:nvPr/>
          </p:nvCxnSpPr>
          <p:spPr>
            <a:xfrm flipV="1">
              <a:off x="5456141" y="4612253"/>
              <a:ext cx="0" cy="3348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Ευθύγραμμο βέλος σύνδεσης 11"/>
            <p:cNvCxnSpPr/>
            <p:nvPr/>
          </p:nvCxnSpPr>
          <p:spPr>
            <a:xfrm>
              <a:off x="7119623" y="5458103"/>
              <a:ext cx="0" cy="2833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Ευθύγραμμο βέλος σύνδεσης 13"/>
            <p:cNvCxnSpPr/>
            <p:nvPr/>
          </p:nvCxnSpPr>
          <p:spPr>
            <a:xfrm flipV="1">
              <a:off x="7202776" y="6226956"/>
              <a:ext cx="0" cy="3348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Βέλος προς τα κάτω 10"/>
            <p:cNvSpPr/>
            <p:nvPr/>
          </p:nvSpPr>
          <p:spPr>
            <a:xfrm>
              <a:off x="7456868" y="2383057"/>
              <a:ext cx="193183" cy="3219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Βέλος προς τα κάτω 15"/>
            <p:cNvSpPr/>
            <p:nvPr/>
          </p:nvSpPr>
          <p:spPr>
            <a:xfrm>
              <a:off x="7456865" y="3138276"/>
              <a:ext cx="193183" cy="3219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Βέλος προς τα κάτω 16"/>
            <p:cNvSpPr/>
            <p:nvPr/>
          </p:nvSpPr>
          <p:spPr>
            <a:xfrm>
              <a:off x="7456865" y="4211161"/>
              <a:ext cx="193183" cy="3219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Βέλος προς τα κάτω 17"/>
            <p:cNvSpPr/>
            <p:nvPr/>
          </p:nvSpPr>
          <p:spPr>
            <a:xfrm>
              <a:off x="7456865" y="4952207"/>
              <a:ext cx="193183" cy="3219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Βέλος προς τα κάτω 18"/>
            <p:cNvSpPr/>
            <p:nvPr/>
          </p:nvSpPr>
          <p:spPr>
            <a:xfrm>
              <a:off x="7456865" y="5722109"/>
              <a:ext cx="193183" cy="3219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p:cNvPicPr>
            <a:picLocks noChangeAspect="1"/>
          </p:cNvPicPr>
          <p:nvPr/>
        </p:nvPicPr>
        <p:blipFill>
          <a:blip r:embed="rId3"/>
          <a:stretch>
            <a:fillRect/>
          </a:stretch>
        </p:blipFill>
        <p:spPr>
          <a:xfrm>
            <a:off x="1153319" y="1643482"/>
            <a:ext cx="4818833" cy="4781550"/>
          </a:xfrm>
          <a:prstGeom prst="rect">
            <a:avLst/>
          </a:prstGeom>
        </p:spPr>
      </p:pic>
      <p:sp>
        <p:nvSpPr>
          <p:cNvPr id="17" name="Title 16"/>
          <p:cNvSpPr>
            <a:spLocks noGrp="1"/>
          </p:cNvSpPr>
          <p:nvPr>
            <p:ph type="title"/>
          </p:nvPr>
        </p:nvSpPr>
        <p:spPr>
          <a:xfrm>
            <a:off x="249016" y="800314"/>
            <a:ext cx="10363200" cy="875201"/>
          </a:xfrm>
        </p:spPr>
        <p:txBody>
          <a:bodyPr/>
          <a:lstStyle/>
          <a:p>
            <a:pPr algn="l"/>
            <a:r>
              <a:rPr lang="el-GR" sz="3600" b="1" dirty="0">
                <a:solidFill>
                  <a:srgbClr val="C00000"/>
                </a:solidFill>
              </a:rPr>
              <a:t>η σημασία του πνεύμονα ως αντιρροπιστικού οργάνου στην οξεοβασική </a:t>
            </a:r>
            <a:r>
              <a:rPr lang="el-GR" sz="3600" b="1" dirty="0" smtClean="0">
                <a:solidFill>
                  <a:srgbClr val="C00000"/>
                </a:solidFill>
              </a:rPr>
              <a:t>ισορροπία</a:t>
            </a:r>
            <a:endParaRPr lang="el-GR" sz="3600" b="1" dirty="0">
              <a:solidFill>
                <a:srgbClr val="C00000"/>
              </a:solidFill>
            </a:endParaRPr>
          </a:p>
        </p:txBody>
      </p:sp>
      <p:sp>
        <p:nvSpPr>
          <p:cNvPr id="2" name="Rectangle 1"/>
          <p:cNvSpPr/>
          <p:nvPr/>
        </p:nvSpPr>
        <p:spPr>
          <a:xfrm>
            <a:off x="0" y="21255"/>
            <a:ext cx="12192000" cy="738664"/>
          </a:xfrm>
          <a:prstGeom prst="rect">
            <a:avLst/>
          </a:prstGeom>
          <a:solidFill>
            <a:srgbClr val="600000"/>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4200" b="1" i="0" u="none" strike="noStrike" kern="0" cap="none" spc="0" normalizeH="0" baseline="0" noProof="0" dirty="0" smtClean="0">
                <a:ln>
                  <a:noFill/>
                </a:ln>
                <a:solidFill>
                  <a:srgbClr val="FFFF00"/>
                </a:solidFill>
                <a:effectLst/>
                <a:uLnTx/>
                <a:uFillTx/>
                <a:latin typeface="Century Gothic" panose="020B0502020202020204"/>
                <a:ea typeface="+mj-ea"/>
                <a:cs typeface="+mj-cs"/>
              </a:rPr>
              <a:t>Δεύτερη</a:t>
            </a:r>
            <a:r>
              <a:rPr kumimoji="0" lang="el-GR" sz="4200" b="0" i="0" u="none" strike="noStrike" kern="0" cap="none" spc="0" normalizeH="0" baseline="0" noProof="0" dirty="0" smtClean="0">
                <a:ln>
                  <a:noFill/>
                </a:ln>
                <a:solidFill>
                  <a:srgbClr val="EBEBEB"/>
                </a:solidFill>
                <a:effectLst/>
                <a:uLnTx/>
                <a:uFillTx/>
                <a:latin typeface="Century Gothic" panose="020B0502020202020204"/>
                <a:ea typeface="+mj-ea"/>
                <a:cs typeface="+mj-cs"/>
              </a:rPr>
              <a:t> γραμμή άμυνας </a:t>
            </a:r>
            <a:endParaRPr kumimoji="0" lang="el-GR" sz="18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56346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7965">
              <a:srgbClr val="002060"/>
            </a:gs>
            <a:gs pos="63000">
              <a:srgbClr val="002060"/>
            </a:gs>
            <a:gs pos="97000">
              <a:schemeClr val="accent1">
                <a:lumMod val="45000"/>
                <a:lumOff val="55000"/>
              </a:schemeClr>
            </a:gs>
            <a:gs pos="50000">
              <a:srgbClr val="002060"/>
            </a:gs>
            <a:gs pos="100000">
              <a:srgbClr val="002060"/>
            </a:gs>
            <a:gs pos="77890">
              <a:srgbClr val="360000"/>
            </a:gs>
            <a:gs pos="89000">
              <a:srgbClr val="C000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b="1" dirty="0">
                <a:solidFill>
                  <a:srgbClr val="FFFF00"/>
                </a:solidFill>
              </a:rPr>
              <a:t>Ποια είναι η σημασία του πνεύμονα ως </a:t>
            </a:r>
            <a:r>
              <a:rPr lang="el-GR" sz="3200" b="1" dirty="0" err="1">
                <a:solidFill>
                  <a:srgbClr val="FFFF00"/>
                </a:solidFill>
              </a:rPr>
              <a:t>αντιρροπιστικού</a:t>
            </a:r>
            <a:r>
              <a:rPr lang="el-GR" sz="3200" b="1" dirty="0">
                <a:solidFill>
                  <a:srgbClr val="FFFF00"/>
                </a:solidFill>
              </a:rPr>
              <a:t> οργάνου στην </a:t>
            </a:r>
            <a:r>
              <a:rPr lang="el-GR" sz="3200" b="1" dirty="0" err="1">
                <a:solidFill>
                  <a:srgbClr val="FFFF00"/>
                </a:solidFill>
              </a:rPr>
              <a:t>οξεοβασική</a:t>
            </a:r>
            <a:r>
              <a:rPr lang="el-GR" sz="3200" b="1" dirty="0">
                <a:solidFill>
                  <a:srgbClr val="FFFF00"/>
                </a:solidFill>
              </a:rPr>
              <a:t> ισορροπία;</a:t>
            </a:r>
          </a:p>
        </p:txBody>
      </p:sp>
      <p:sp>
        <p:nvSpPr>
          <p:cNvPr id="5" name="Content Placeholder 4"/>
          <p:cNvSpPr>
            <a:spLocks noGrp="1"/>
          </p:cNvSpPr>
          <p:nvPr>
            <p:ph idx="1"/>
          </p:nvPr>
        </p:nvSpPr>
        <p:spPr/>
        <p:txBody>
          <a:bodyPr/>
          <a:lstStyle/>
          <a:p>
            <a:pPr lvl="0" algn="r">
              <a:buClr>
                <a:srgbClr val="1E5155">
                  <a:lumMod val="40000"/>
                  <a:lumOff val="60000"/>
                </a:srgbClr>
              </a:buClr>
            </a:pPr>
            <a:endParaRPr lang="el-GR" b="1" dirty="0">
              <a:solidFill>
                <a:prstClr val="white"/>
              </a:solidFill>
            </a:endParaRPr>
          </a:p>
          <a:p>
            <a:pPr lvl="0" algn="r">
              <a:buClr>
                <a:srgbClr val="1E5155">
                  <a:lumMod val="40000"/>
                  <a:lumOff val="60000"/>
                </a:srgbClr>
              </a:buClr>
            </a:pPr>
            <a:endParaRPr lang="el-GR" b="1" dirty="0">
              <a:solidFill>
                <a:prstClr val="white"/>
              </a:solidFill>
            </a:endParaRPr>
          </a:p>
          <a:p>
            <a:pPr marL="0" lvl="0" indent="0" algn="r">
              <a:buClr>
                <a:srgbClr val="1E5155">
                  <a:lumMod val="40000"/>
                  <a:lumOff val="60000"/>
                </a:srgbClr>
              </a:buClr>
              <a:buNone/>
            </a:pPr>
            <a:r>
              <a:rPr lang="el-GR" b="1" dirty="0">
                <a:solidFill>
                  <a:prstClr val="white"/>
                </a:solidFill>
              </a:rPr>
              <a:t>Δημήτριος </a:t>
            </a:r>
            <a:r>
              <a:rPr lang="el-GR" b="1" dirty="0" err="1">
                <a:solidFill>
                  <a:prstClr val="white"/>
                </a:solidFill>
              </a:rPr>
              <a:t>Λαγονίδης</a:t>
            </a:r>
            <a:r>
              <a:rPr lang="el-GR" b="1" dirty="0">
                <a:solidFill>
                  <a:prstClr val="white"/>
                </a:solidFill>
              </a:rPr>
              <a:t>,</a:t>
            </a:r>
          </a:p>
          <a:p>
            <a:pPr lvl="0" algn="r">
              <a:buClr>
                <a:srgbClr val="1E5155">
                  <a:lumMod val="40000"/>
                  <a:lumOff val="60000"/>
                </a:srgbClr>
              </a:buClr>
            </a:pPr>
            <a:endParaRPr lang="el-GR" i="1" dirty="0">
              <a:solidFill>
                <a:prstClr val="white"/>
              </a:solidFill>
            </a:endParaRPr>
          </a:p>
          <a:p>
            <a:pPr marL="0" lvl="0" indent="0" algn="r">
              <a:buClr>
                <a:srgbClr val="1E5155">
                  <a:lumMod val="40000"/>
                  <a:lumOff val="60000"/>
                </a:srgbClr>
              </a:buClr>
              <a:buNone/>
            </a:pPr>
            <a:r>
              <a:rPr lang="el-GR" i="1" dirty="0">
                <a:solidFill>
                  <a:prstClr val="white"/>
                </a:solidFill>
              </a:rPr>
              <a:t>Πνευμονολόγος-</a:t>
            </a:r>
            <a:r>
              <a:rPr lang="el-GR" i="1" dirty="0" err="1">
                <a:solidFill>
                  <a:prstClr val="white"/>
                </a:solidFill>
              </a:rPr>
              <a:t>Εντατικολόγος</a:t>
            </a:r>
            <a:r>
              <a:rPr lang="el-GR" i="1" dirty="0">
                <a:solidFill>
                  <a:prstClr val="white"/>
                </a:solidFill>
              </a:rPr>
              <a:t>, Συντονιστής Δ/</a:t>
            </a:r>
            <a:r>
              <a:rPr lang="el-GR" i="1" dirty="0" err="1">
                <a:solidFill>
                  <a:prstClr val="white"/>
                </a:solidFill>
              </a:rPr>
              <a:t>ντής</a:t>
            </a:r>
            <a:r>
              <a:rPr lang="el-GR" i="1" dirty="0">
                <a:solidFill>
                  <a:prstClr val="white"/>
                </a:solidFill>
              </a:rPr>
              <a:t> ΜΕΘ</a:t>
            </a:r>
          </a:p>
          <a:p>
            <a:pPr marL="0" lvl="0" indent="0" algn="r">
              <a:buClr>
                <a:srgbClr val="1E5155">
                  <a:lumMod val="40000"/>
                  <a:lumOff val="60000"/>
                </a:srgbClr>
              </a:buClr>
              <a:buNone/>
            </a:pPr>
            <a:r>
              <a:rPr lang="el-GR" i="1" dirty="0">
                <a:solidFill>
                  <a:prstClr val="white"/>
                </a:solidFill>
              </a:rPr>
              <a:t>Γ</a:t>
            </a:r>
            <a:r>
              <a:rPr lang="el-GR" i="1" dirty="0" smtClean="0">
                <a:solidFill>
                  <a:prstClr val="white"/>
                </a:solidFill>
              </a:rPr>
              <a:t>εν</a:t>
            </a:r>
            <a:r>
              <a:rPr lang="el-GR" i="1" dirty="0">
                <a:solidFill>
                  <a:prstClr val="white"/>
                </a:solidFill>
              </a:rPr>
              <a:t>. Νοσοκομείου Γιαννιτσών</a:t>
            </a:r>
          </a:p>
          <a:p>
            <a:endParaRPr lang="el-GR" i="1" dirty="0"/>
          </a:p>
        </p:txBody>
      </p:sp>
      <p:pic>
        <p:nvPicPr>
          <p:cNvPr id="2050" name="Picture 2" descr="Αποτέλεσμα εικόνας για πνεύμονα">
            <a:extLst>
              <a:ext uri="{FF2B5EF4-FFF2-40B4-BE49-F238E27FC236}">
                <a16:creationId xmlns:a16="http://schemas.microsoft.com/office/drawing/2014/main" xmlns="" id="{8934E26A-FF8C-4066-9D61-73DC9F708F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2649" y="4973741"/>
            <a:ext cx="1905000" cy="159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3145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7965">
              <a:srgbClr val="002060"/>
            </a:gs>
            <a:gs pos="63000">
              <a:srgbClr val="002060"/>
            </a:gs>
            <a:gs pos="97000">
              <a:schemeClr val="accent1">
                <a:lumMod val="45000"/>
                <a:lumOff val="55000"/>
              </a:schemeClr>
            </a:gs>
            <a:gs pos="50000">
              <a:srgbClr val="002060"/>
            </a:gs>
            <a:gs pos="100000">
              <a:srgbClr val="002060"/>
            </a:gs>
            <a:gs pos="77890">
              <a:srgbClr val="360000"/>
            </a:gs>
            <a:gs pos="89000">
              <a:srgbClr val="C000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b="1" dirty="0">
                <a:solidFill>
                  <a:srgbClr val="FFFF00"/>
                </a:solidFill>
              </a:rPr>
              <a:t>η σημασία του πνεύμονα ως αντιρροπιστικού οργάνου στην οξεοβασική ισορροπία;</a:t>
            </a:r>
          </a:p>
        </p:txBody>
      </p:sp>
      <p:sp>
        <p:nvSpPr>
          <p:cNvPr id="5" name="Content Placeholder 4"/>
          <p:cNvSpPr>
            <a:spLocks noGrp="1"/>
          </p:cNvSpPr>
          <p:nvPr>
            <p:ph idx="1"/>
          </p:nvPr>
        </p:nvSpPr>
        <p:spPr>
          <a:xfrm>
            <a:off x="1103312" y="2052920"/>
            <a:ext cx="9252799" cy="4195481"/>
          </a:xfrm>
        </p:spPr>
        <p:txBody>
          <a:bodyPr>
            <a:normAutofit/>
          </a:bodyPr>
          <a:lstStyle/>
          <a:p>
            <a:r>
              <a:rPr lang="el-GR" i="1" dirty="0"/>
              <a:t>Το αναπνευστικό σύστημα ρυθμίζει την οξεοβασική ισορροπία </a:t>
            </a:r>
            <a:r>
              <a:rPr lang="el-GR" b="1" i="1" dirty="0"/>
              <a:t>γρήγορα και αποτελεσματικά</a:t>
            </a:r>
            <a:r>
              <a:rPr lang="el-GR" i="1" dirty="0"/>
              <a:t>, προσαρμόζοντας </a:t>
            </a:r>
            <a:r>
              <a:rPr lang="el-GR" b="1" i="1" dirty="0"/>
              <a:t>τον κυψελιδικό αερισμό </a:t>
            </a:r>
            <a:r>
              <a:rPr lang="el-GR" i="1" dirty="0"/>
              <a:t>(κατά λεπτό αερισμό) στις ανάγκες παραγωγής του CO</a:t>
            </a:r>
            <a:r>
              <a:rPr lang="el-GR" i="1" baseline="-25000" dirty="0"/>
              <a:t>2</a:t>
            </a:r>
            <a:r>
              <a:rPr lang="el-GR" i="1" dirty="0"/>
              <a:t>, με σκοπό τη </a:t>
            </a:r>
            <a:r>
              <a:rPr lang="el-GR" b="1" i="1" dirty="0">
                <a:solidFill>
                  <a:srgbClr val="FFFF00"/>
                </a:solidFill>
              </a:rPr>
              <a:t>διατήρηση της </a:t>
            </a:r>
            <a:r>
              <a:rPr lang="en-US" b="1" i="1" dirty="0">
                <a:solidFill>
                  <a:srgbClr val="FFFF00"/>
                </a:solidFill>
                <a:effectLst>
                  <a:outerShdw blurRad="38100" dist="38100" dir="2700000" algn="tl">
                    <a:srgbClr val="000000">
                      <a:alpha val="43137"/>
                    </a:srgbClr>
                  </a:outerShdw>
                </a:effectLst>
              </a:rPr>
              <a:t>PaCO</a:t>
            </a:r>
            <a:r>
              <a:rPr lang="en-US" b="1" i="1" baseline="-25000" dirty="0">
                <a:solidFill>
                  <a:srgbClr val="FFFF00"/>
                </a:solidFill>
                <a:effectLst>
                  <a:outerShdw blurRad="38100" dist="38100" dir="2700000" algn="tl">
                    <a:srgbClr val="000000">
                      <a:alpha val="43137"/>
                    </a:srgbClr>
                  </a:outerShdw>
                </a:effectLst>
              </a:rPr>
              <a:t>2</a:t>
            </a:r>
            <a:r>
              <a:rPr lang="en-US" i="1" dirty="0"/>
              <a:t> </a:t>
            </a:r>
            <a:r>
              <a:rPr lang="el-GR" i="1" dirty="0" smtClean="0">
                <a:solidFill>
                  <a:srgbClr val="FFFF00"/>
                </a:solidFill>
              </a:rPr>
              <a:t>στα </a:t>
            </a:r>
            <a:r>
              <a:rPr lang="el-GR" i="1" dirty="0">
                <a:solidFill>
                  <a:srgbClr val="FFFF00"/>
                </a:solidFill>
              </a:rPr>
              <a:t>φυσιολογικά όρια</a:t>
            </a:r>
          </a:p>
          <a:p>
            <a:endParaRPr lang="el-GR" i="1" dirty="0"/>
          </a:p>
        </p:txBody>
      </p:sp>
      <p:pic>
        <p:nvPicPr>
          <p:cNvPr id="6" name="Picture 5">
            <a:extLst>
              <a:ext uri="{FF2B5EF4-FFF2-40B4-BE49-F238E27FC236}">
                <a16:creationId xmlns:a16="http://schemas.microsoft.com/office/drawing/2014/main" xmlns="" id="{B82A3CBF-6B4D-4B15-B932-7F84A086671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9048" b="96429" l="3000" r="95667"/>
                    </a14:imgEffect>
                  </a14:imgLayer>
                </a14:imgProps>
              </a:ext>
            </a:extLst>
          </a:blip>
          <a:stretch>
            <a:fillRect/>
          </a:stretch>
        </p:blipFill>
        <p:spPr>
          <a:xfrm>
            <a:off x="759072" y="3393323"/>
            <a:ext cx="4383184" cy="2454583"/>
          </a:xfrm>
          <a:prstGeom prst="rect">
            <a:avLst/>
          </a:prstGeom>
        </p:spPr>
      </p:pic>
      <p:sp>
        <p:nvSpPr>
          <p:cNvPr id="3" name="Rectangle 2"/>
          <p:cNvSpPr/>
          <p:nvPr/>
        </p:nvSpPr>
        <p:spPr>
          <a:xfrm>
            <a:off x="2334095" y="5678821"/>
            <a:ext cx="1015021"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smtClean="0">
                <a:ln>
                  <a:noFill/>
                </a:ln>
                <a:solidFill>
                  <a:srgbClr val="FFFF00"/>
                </a:solidFill>
                <a:effectLst/>
                <a:uLnTx/>
                <a:uFillTx/>
                <a:latin typeface="Century Gothic" panose="020B0502020202020204"/>
                <a:ea typeface="+mn-ea"/>
                <a:cs typeface="+mn-cs"/>
              </a:rPr>
              <a:t>1-3 </a:t>
            </a:r>
            <a:r>
              <a:rPr kumimoji="0" lang="en-US" sz="1800" b="1" i="0" u="none" strike="noStrike" kern="1200" cap="none" spc="0" normalizeH="0" baseline="0" noProof="0" dirty="0" smtClean="0">
                <a:ln>
                  <a:noFill/>
                </a:ln>
                <a:solidFill>
                  <a:srgbClr val="FFFF00"/>
                </a:solidFill>
                <a:effectLst/>
                <a:uLnTx/>
                <a:uFillTx/>
                <a:latin typeface="Century Gothic" panose="020B0502020202020204"/>
                <a:ea typeface="+mn-ea"/>
                <a:cs typeface="+mn-cs"/>
              </a:rPr>
              <a:t>min</a:t>
            </a:r>
            <a:endParaRPr kumimoji="0" lang="el-GR" sz="1800" b="1" i="0" u="none" strike="noStrike" kern="1200" cap="none" spc="0" normalizeH="0" baseline="0" noProof="0" dirty="0">
              <a:ln>
                <a:noFill/>
              </a:ln>
              <a:solidFill>
                <a:srgbClr val="FFFF00"/>
              </a:solidFill>
              <a:effectLst/>
              <a:uLnTx/>
              <a:uFillTx/>
              <a:latin typeface="Century Gothic" panose="020B0502020202020204"/>
              <a:ea typeface="+mn-ea"/>
              <a:cs typeface="+mn-cs"/>
            </a:endParaRPr>
          </a:p>
        </p:txBody>
      </p:sp>
      <p:sp>
        <p:nvSpPr>
          <p:cNvPr id="4" name="Rectangle 3"/>
          <p:cNvSpPr/>
          <p:nvPr/>
        </p:nvSpPr>
        <p:spPr>
          <a:xfrm>
            <a:off x="5986530" y="4629551"/>
            <a:ext cx="4063323" cy="923330"/>
          </a:xfrm>
          <a:prstGeom prst="rect">
            <a:avLst/>
          </a:prstGeom>
          <a:solidFill>
            <a:srgbClr val="600000"/>
          </a:solidFill>
          <a:ln w="57150">
            <a:solidFill>
              <a:srgbClr val="C000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entury Gothic" panose="020B0502020202020204"/>
              </a:rPr>
              <a:t>o</a:t>
            </a:r>
            <a:r>
              <a:rPr kumimoji="0" lang="el-GR" b="0" i="0" u="none" strike="noStrike" kern="1200" cap="none" spc="0" normalizeH="0" baseline="0" noProof="0" dirty="0" smtClean="0">
                <a:ln>
                  <a:noFill/>
                </a:ln>
                <a:solidFill>
                  <a:prstClr val="white"/>
                </a:solidFill>
                <a:effectLst/>
                <a:uLnTx/>
                <a:uFillTx/>
                <a:latin typeface="Century Gothic" panose="020B0502020202020204"/>
                <a:ea typeface="+mn-ea"/>
                <a:cs typeface="+mn-cs"/>
              </a:rPr>
              <a:t>ι </a:t>
            </a:r>
            <a:r>
              <a:rPr kumimoji="0" lang="el-GR" b="0" i="0" u="none" strike="noStrike" kern="1200" cap="none" spc="0" normalizeH="0" baseline="0" noProof="0" dirty="0">
                <a:ln>
                  <a:noFill/>
                </a:ln>
                <a:solidFill>
                  <a:prstClr val="white"/>
                </a:solidFill>
                <a:effectLst/>
                <a:uLnTx/>
                <a:uFillTx/>
                <a:latin typeface="Century Gothic" panose="020B0502020202020204"/>
                <a:ea typeface="+mn-ea"/>
                <a:cs typeface="+mn-cs"/>
              </a:rPr>
              <a:t>πνεύμονες ως αντιρροπιστικά όργανα φτάνουν στο μέγιστο της απόδοσης μετά από </a:t>
            </a:r>
            <a:r>
              <a:rPr kumimoji="0" lang="el-GR" b="1" i="0" u="none" strike="noStrike" kern="1200" cap="none" spc="0" normalizeH="0" baseline="0" noProof="0" dirty="0">
                <a:ln>
                  <a:noFill/>
                </a:ln>
                <a:solidFill>
                  <a:prstClr val="white"/>
                </a:solidFill>
                <a:effectLst/>
                <a:uLnTx/>
                <a:uFillTx/>
                <a:latin typeface="Century Gothic" panose="020B0502020202020204"/>
                <a:ea typeface="+mn-ea"/>
                <a:cs typeface="+mn-cs"/>
              </a:rPr>
              <a:t>12-24 ώρες</a:t>
            </a:r>
          </a:p>
        </p:txBody>
      </p:sp>
    </p:spTree>
    <p:extLst>
      <p:ext uri="{BB962C8B-B14F-4D97-AF65-F5344CB8AC3E}">
        <p14:creationId xmlns:p14="http://schemas.microsoft.com/office/powerpoint/2010/main" val="243284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1250"/>
                            </p:stCondLst>
                            <p:childTnLst>
                              <p:par>
                                <p:cTn id="12" presetID="10" presetClass="entr" presetSubtype="0" fill="hold" grpId="0" nodeType="afterEffect">
                                  <p:stCondLst>
                                    <p:cond delay="5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58000">
              <a:srgbClr val="002060"/>
            </a:gs>
            <a:gs pos="97000">
              <a:schemeClr val="accent1">
                <a:lumMod val="45000"/>
                <a:lumOff val="55000"/>
              </a:schemeClr>
            </a:gs>
            <a:gs pos="23009">
              <a:srgbClr val="002060"/>
            </a:gs>
            <a:gs pos="87601">
              <a:srgbClr val="002060"/>
            </a:gs>
            <a:gs pos="100000">
              <a:srgbClr val="002060"/>
            </a:gs>
            <a:gs pos="100000">
              <a:schemeClr val="accent1">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b="1" dirty="0">
                <a:solidFill>
                  <a:srgbClr val="FFFF00"/>
                </a:solidFill>
              </a:rPr>
              <a:t>Ποια είναι η απάντηση του νεφρού σε ένα φορτίο οξέος ή βάσης;</a:t>
            </a:r>
            <a:br>
              <a:rPr lang="el-GR" sz="3200" b="1" dirty="0">
                <a:solidFill>
                  <a:srgbClr val="FFFF00"/>
                </a:solidFill>
              </a:rPr>
            </a:br>
            <a:r>
              <a:rPr lang="el-GR" sz="3200" b="1" dirty="0">
                <a:solidFill>
                  <a:srgbClr val="FFFF00"/>
                </a:solidFill>
              </a:rPr>
              <a:t/>
            </a:r>
            <a:br>
              <a:rPr lang="el-GR" sz="3200" b="1" dirty="0">
                <a:solidFill>
                  <a:srgbClr val="FFFF00"/>
                </a:solidFill>
              </a:rPr>
            </a:br>
            <a:endParaRPr lang="el-GR" sz="3200" b="1" dirty="0">
              <a:solidFill>
                <a:srgbClr val="FFFF00"/>
              </a:solidFill>
            </a:endParaRPr>
          </a:p>
        </p:txBody>
      </p:sp>
      <p:sp>
        <p:nvSpPr>
          <p:cNvPr id="3" name="Content Placeholder 2"/>
          <p:cNvSpPr>
            <a:spLocks noGrp="1"/>
          </p:cNvSpPr>
          <p:nvPr>
            <p:ph idx="1"/>
          </p:nvPr>
        </p:nvSpPr>
        <p:spPr/>
        <p:txBody>
          <a:bodyPr/>
          <a:lstStyle/>
          <a:p>
            <a:endParaRPr lang="el-GR" dirty="0"/>
          </a:p>
          <a:p>
            <a:endParaRPr lang="el-GR" dirty="0"/>
          </a:p>
          <a:p>
            <a:pPr marL="0" indent="0" algn="r">
              <a:buNone/>
            </a:pPr>
            <a:r>
              <a:rPr lang="el-GR" b="1" dirty="0"/>
              <a:t>Ευστράτιος Κασιμάτης,</a:t>
            </a:r>
            <a:br>
              <a:rPr lang="el-GR" b="1" dirty="0"/>
            </a:br>
            <a:r>
              <a:rPr lang="el-GR" i="1" dirty="0"/>
              <a:t>Νεφρολόγος, Διευθυντής ΕΣΥ Νεφρολογικής Κλινικής Α.Π.Θ.</a:t>
            </a:r>
            <a:br>
              <a:rPr lang="el-GR" i="1" dirty="0"/>
            </a:br>
            <a:r>
              <a:rPr lang="el-GR" i="1" dirty="0"/>
              <a:t>Νοσοκομείο «Ιπποκράτειο» Θεσσαλονίκης</a:t>
            </a:r>
          </a:p>
          <a:p>
            <a:endParaRPr lang="el-GR" dirty="0"/>
          </a:p>
        </p:txBody>
      </p:sp>
      <p:sp>
        <p:nvSpPr>
          <p:cNvPr id="5" name="Rectangle 4"/>
          <p:cNvSpPr/>
          <p:nvPr/>
        </p:nvSpPr>
        <p:spPr>
          <a:xfrm>
            <a:off x="2945130" y="4633560"/>
            <a:ext cx="9124950" cy="461665"/>
          </a:xfrm>
          <a:prstGeom prst="rect">
            <a:avLst/>
          </a:prstGeom>
          <a:solidFill>
            <a:srgbClr val="64000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white"/>
                </a:solidFill>
                <a:effectLst/>
                <a:uLnTx/>
                <a:uFillTx/>
                <a:latin typeface="Century Gothic" panose="020B0502020202020204"/>
                <a:ea typeface="+mn-ea"/>
                <a:cs typeface="+mn-cs"/>
              </a:rPr>
              <a:t>Ο ισχυρότερος ρυθμιστής της οξεοβασικής ισορροπίας</a:t>
            </a:r>
          </a:p>
        </p:txBody>
      </p:sp>
      <p:sp>
        <p:nvSpPr>
          <p:cNvPr id="6" name="Rectangle 5"/>
          <p:cNvSpPr/>
          <p:nvPr/>
        </p:nvSpPr>
        <p:spPr>
          <a:xfrm>
            <a:off x="2945130" y="5181587"/>
            <a:ext cx="9124950" cy="707886"/>
          </a:xfrm>
          <a:prstGeom prst="rect">
            <a:avLst/>
          </a:prstGeom>
          <a:solidFill>
            <a:srgbClr val="64000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white"/>
                </a:solidFill>
                <a:effectLst/>
                <a:uLnTx/>
                <a:uFillTx/>
                <a:latin typeface="Century Gothic" panose="020B0502020202020204"/>
                <a:ea typeface="+mn-ea"/>
                <a:cs typeface="+mn-cs"/>
              </a:rPr>
              <a:t>Έναρξη δράσης: </a:t>
            </a:r>
            <a:r>
              <a:rPr lang="el-GR" sz="2000" b="1" dirty="0">
                <a:solidFill>
                  <a:srgbClr val="FFFF00"/>
                </a:solidFill>
                <a:latin typeface="Century Gothic" panose="020B0502020202020204"/>
              </a:rPr>
              <a:t>ώ</a:t>
            </a:r>
            <a:r>
              <a:rPr kumimoji="0" lang="el-GR" sz="2000" b="1" i="0" u="none" strike="noStrike" kern="1200" cap="none" spc="0" normalizeH="0" baseline="0" noProof="0" dirty="0" smtClean="0">
                <a:ln>
                  <a:noFill/>
                </a:ln>
                <a:solidFill>
                  <a:srgbClr val="FFFF00"/>
                </a:solidFill>
                <a:effectLst/>
                <a:uLnTx/>
                <a:uFillTx/>
                <a:latin typeface="Century Gothic" panose="020B0502020202020204"/>
                <a:ea typeface="+mn-ea"/>
                <a:cs typeface="+mn-cs"/>
              </a:rPr>
              <a:t>ρες</a:t>
            </a:r>
            <a:endParaRPr kumimoji="0" lang="el-GR" sz="2000" b="1" i="0" u="none" strike="noStrike" kern="1200" cap="none" spc="0" normalizeH="0" baseline="0" noProof="0" dirty="0">
              <a:ln>
                <a:noFill/>
              </a:ln>
              <a:solidFill>
                <a:srgbClr val="FFFF00"/>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white"/>
                </a:solidFill>
                <a:effectLst/>
                <a:uLnTx/>
                <a:uFillTx/>
                <a:latin typeface="Century Gothic" panose="020B0502020202020204"/>
                <a:ea typeface="+mn-ea"/>
                <a:cs typeface="+mn-cs"/>
              </a:rPr>
              <a:t>Πλήρης δράση: </a:t>
            </a:r>
            <a:r>
              <a:rPr kumimoji="0" lang="el-GR"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entury Gothic" panose="020B0502020202020204"/>
                <a:ea typeface="+mn-ea"/>
                <a:cs typeface="+mn-cs"/>
              </a:rPr>
              <a:t>3-5 </a:t>
            </a:r>
            <a:r>
              <a:rPr kumimoji="0" lang="el-GR" sz="20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Century Gothic" panose="020B0502020202020204"/>
                <a:ea typeface="+mn-ea"/>
                <a:cs typeface="+mn-cs"/>
              </a:rPr>
              <a:t>ημέρες </a:t>
            </a:r>
            <a:r>
              <a:rPr kumimoji="0" lang="el-GR" sz="2000" b="0" i="0" u="none" strike="noStrike" kern="1200" cap="none" spc="0" normalizeH="0" baseline="0" noProof="0" dirty="0" smtClean="0">
                <a:ln>
                  <a:noFill/>
                </a:ln>
                <a:solidFill>
                  <a:prstClr val="white"/>
                </a:solidFill>
                <a:effectLst/>
                <a:uLnTx/>
                <a:uFillTx/>
                <a:latin typeface="Century Gothic" panose="020B0502020202020204"/>
                <a:ea typeface="+mn-ea"/>
                <a:cs typeface="+mn-cs"/>
              </a:rPr>
              <a:t>(</a:t>
            </a:r>
            <a:r>
              <a:rPr kumimoji="0" lang="el-GR" sz="2000" b="1" i="0" u="none" strike="noStrike" kern="1200" cap="none" spc="0" normalizeH="0" baseline="0" noProof="0" dirty="0" smtClean="0">
                <a:ln>
                  <a:noFill/>
                </a:ln>
                <a:solidFill>
                  <a:prstClr val="white"/>
                </a:solidFill>
                <a:effectLst/>
                <a:uLnTx/>
                <a:uFillTx/>
                <a:latin typeface="Arial" charset="0"/>
                <a:ea typeface="+mn-ea"/>
                <a:cs typeface="+mn-cs"/>
              </a:rPr>
              <a:t>φτάνει </a:t>
            </a:r>
            <a:r>
              <a:rPr kumimoji="0" lang="el-GR" sz="2000" b="1" i="0" u="none" strike="noStrike" kern="1200" cap="none" spc="0" normalizeH="0" baseline="0" noProof="0" dirty="0">
                <a:ln>
                  <a:noFill/>
                </a:ln>
                <a:solidFill>
                  <a:prstClr val="white"/>
                </a:solidFill>
                <a:effectLst/>
                <a:uLnTx/>
                <a:uFillTx/>
                <a:latin typeface="Arial" charset="0"/>
                <a:ea typeface="+mn-ea"/>
                <a:cs typeface="+mn-cs"/>
              </a:rPr>
              <a:t>στο μέγιστο η παραγωγή </a:t>
            </a:r>
            <a:r>
              <a:rPr kumimoji="0" lang="en-US" sz="2000" b="1" i="0" u="none" strike="noStrike" kern="1200" cap="none" spc="0" normalizeH="0" baseline="0" noProof="0" dirty="0">
                <a:ln>
                  <a:noFill/>
                </a:ln>
                <a:solidFill>
                  <a:prstClr val="white"/>
                </a:solidFill>
                <a:effectLst/>
                <a:uLnTx/>
                <a:uFillTx/>
                <a:latin typeface="Arial" charset="0"/>
                <a:ea typeface="+mn-ea"/>
                <a:cs typeface="+mn-cs"/>
              </a:rPr>
              <a:t>NH</a:t>
            </a:r>
            <a:r>
              <a:rPr kumimoji="0" lang="en-US" sz="2000" b="1" i="0" u="none" strike="noStrike" kern="1200" cap="none" spc="0" normalizeH="0" baseline="-25000" noProof="0" dirty="0">
                <a:ln>
                  <a:noFill/>
                </a:ln>
                <a:solidFill>
                  <a:prstClr val="white"/>
                </a:solidFill>
                <a:effectLst/>
                <a:uLnTx/>
                <a:uFillTx/>
                <a:latin typeface="Arial" charset="0"/>
                <a:ea typeface="+mn-ea"/>
                <a:cs typeface="+mn-cs"/>
              </a:rPr>
              <a:t>4</a:t>
            </a:r>
            <a:r>
              <a:rPr kumimoji="0" lang="en-US" sz="2000" b="1" i="0" u="none" strike="noStrike" kern="1200" cap="none" spc="0" normalizeH="0" baseline="30000" noProof="0" dirty="0" smtClean="0">
                <a:ln>
                  <a:noFill/>
                </a:ln>
                <a:solidFill>
                  <a:prstClr val="white"/>
                </a:solidFill>
                <a:effectLst/>
                <a:uLnTx/>
                <a:uFillTx/>
                <a:latin typeface="Arial" charset="0"/>
                <a:ea typeface="+mn-ea"/>
                <a:cs typeface="+mn-cs"/>
              </a:rPr>
              <a:t>+</a:t>
            </a:r>
            <a:r>
              <a:rPr kumimoji="0" lang="el-GR" sz="2000" b="1" i="0" u="none" strike="noStrike" kern="1200" cap="none" spc="0" normalizeH="0" noProof="0" dirty="0" smtClean="0">
                <a:ln>
                  <a:noFill/>
                </a:ln>
                <a:solidFill>
                  <a:prstClr val="white"/>
                </a:solidFill>
                <a:effectLst/>
                <a:uLnTx/>
                <a:uFillTx/>
                <a:latin typeface="Arial" charset="0"/>
                <a:ea typeface="+mn-ea"/>
                <a:cs typeface="+mn-cs"/>
              </a:rPr>
              <a:t>)</a:t>
            </a:r>
            <a:endParaRPr kumimoji="0" lang="el-GR" sz="2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7" name="Picture 2" descr="Αποτέλεσμα εικόνας για kidneys"/>
          <p:cNvPicPr>
            <a:picLocks noChangeAspect="1" noChangeArrowheads="1"/>
          </p:cNvPicPr>
          <p:nvPr/>
        </p:nvPicPr>
        <p:blipFill>
          <a:blip r:embed="rId2">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11021" y="4400550"/>
            <a:ext cx="2466975" cy="1847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3999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2043955"/>
            <a:ext cx="12192000" cy="48140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l-GR" dirty="0"/>
          </a:p>
        </p:txBody>
      </p:sp>
      <p:sp>
        <p:nvSpPr>
          <p:cNvPr id="2" name="Title 1"/>
          <p:cNvSpPr>
            <a:spLocks noGrp="1"/>
          </p:cNvSpPr>
          <p:nvPr>
            <p:ph type="title"/>
          </p:nvPr>
        </p:nvSpPr>
        <p:spPr/>
        <p:txBody>
          <a:bodyPr/>
          <a:lstStyle/>
          <a:p>
            <a:r>
              <a:rPr lang="el-GR" b="1" dirty="0">
                <a:solidFill>
                  <a:srgbClr val="FFFF00"/>
                </a:solidFill>
              </a:rPr>
              <a:t>Τρίτη</a:t>
            </a:r>
            <a:r>
              <a:rPr lang="el-GR" dirty="0"/>
              <a:t> γραμμή άμυνας - Νεφρική συμμετοχή (</a:t>
            </a:r>
            <a:r>
              <a:rPr lang="el-GR" b="1" dirty="0" smtClean="0">
                <a:solidFill>
                  <a:srgbClr val="FFFF00"/>
                </a:solidFill>
              </a:rPr>
              <a:t>βραδεία</a:t>
            </a:r>
            <a:r>
              <a:rPr lang="el-GR" dirty="0" smtClean="0"/>
              <a:t>)</a:t>
            </a:r>
            <a:endParaRPr lang="el-GR" dirty="0"/>
          </a:p>
        </p:txBody>
      </p:sp>
      <p:sp>
        <p:nvSpPr>
          <p:cNvPr id="4" name="Rectangle 3"/>
          <p:cNvSpPr/>
          <p:nvPr/>
        </p:nvSpPr>
        <p:spPr>
          <a:xfrm>
            <a:off x="646110" y="2896788"/>
            <a:ext cx="10837677" cy="923330"/>
          </a:xfrm>
          <a:prstGeom prst="rect">
            <a:avLst/>
          </a:prstGeom>
        </p:spPr>
        <p:txBody>
          <a:bodyPr wrap="square">
            <a:spAutoFit/>
          </a:bodyPr>
          <a:lstStyle/>
          <a:p>
            <a:pPr marL="285750" indent="-285750">
              <a:buFont typeface="Wingdings" panose="05000000000000000000" pitchFamily="2" charset="2"/>
              <a:buChar char="Ø"/>
            </a:pPr>
            <a:r>
              <a:rPr lang="el-GR" dirty="0">
                <a:solidFill>
                  <a:srgbClr val="FF0000"/>
                </a:solidFill>
              </a:rPr>
              <a:t>οι αποθήκες του σημαντικότερου ρυθμιστικού συστήματος του </a:t>
            </a:r>
            <a:r>
              <a:rPr lang="el-GR" dirty="0" smtClean="0">
                <a:solidFill>
                  <a:srgbClr val="FF0000"/>
                </a:solidFill>
              </a:rPr>
              <a:t>ΕΞΥ </a:t>
            </a:r>
            <a:r>
              <a:rPr lang="el-GR" dirty="0">
                <a:solidFill>
                  <a:srgbClr val="FF0000"/>
                </a:solidFill>
              </a:rPr>
              <a:t>έχουν σχεδόν εξαντληθεί, </a:t>
            </a:r>
            <a:r>
              <a:rPr lang="en-US" dirty="0">
                <a:solidFill>
                  <a:srgbClr val="FF0000"/>
                </a:solidFill>
              </a:rPr>
              <a:t>(</a:t>
            </a:r>
            <a:r>
              <a:rPr lang="el-GR" b="1" dirty="0">
                <a:solidFill>
                  <a:srgbClr val="C00000"/>
                </a:solidFill>
              </a:rPr>
              <a:t>μείωση HCO</a:t>
            </a:r>
            <a:r>
              <a:rPr lang="el-GR" b="1" baseline="-25000" dirty="0">
                <a:solidFill>
                  <a:srgbClr val="C00000"/>
                </a:solidFill>
              </a:rPr>
              <a:t>3</a:t>
            </a:r>
            <a:r>
              <a:rPr lang="el-GR" b="1" baseline="30000" dirty="0">
                <a:solidFill>
                  <a:srgbClr val="C00000"/>
                </a:solidFill>
              </a:rPr>
              <a:t>-</a:t>
            </a:r>
            <a:r>
              <a:rPr lang="el-GR" b="1" dirty="0">
                <a:solidFill>
                  <a:srgbClr val="C00000"/>
                </a:solidFill>
              </a:rPr>
              <a:t> </a:t>
            </a:r>
            <a:r>
              <a:rPr lang="el-GR" dirty="0">
                <a:solidFill>
                  <a:srgbClr val="FF0000"/>
                </a:solidFill>
              </a:rPr>
              <a:t>από 24 στα 12 </a:t>
            </a:r>
            <a:r>
              <a:rPr lang="el-GR" dirty="0" err="1">
                <a:solidFill>
                  <a:srgbClr val="FF0000"/>
                </a:solidFill>
              </a:rPr>
              <a:t>mmol</a:t>
            </a:r>
            <a:r>
              <a:rPr lang="el-GR" dirty="0">
                <a:solidFill>
                  <a:srgbClr val="FF0000"/>
                </a:solidFill>
              </a:rPr>
              <a:t>/L</a:t>
            </a:r>
            <a:r>
              <a:rPr lang="en-US" dirty="0">
                <a:solidFill>
                  <a:srgbClr val="FF0000"/>
                </a:solidFill>
              </a:rPr>
              <a:t>)</a:t>
            </a:r>
            <a:r>
              <a:rPr lang="el-GR" dirty="0">
                <a:solidFill>
                  <a:srgbClr val="FF0000"/>
                </a:solidFill>
              </a:rPr>
              <a:t>.</a:t>
            </a:r>
            <a:endParaRPr lang="en-US" dirty="0">
              <a:solidFill>
                <a:srgbClr val="FF0000"/>
              </a:solidFill>
            </a:endParaRPr>
          </a:p>
          <a:p>
            <a:pPr marL="285750" indent="-285750">
              <a:buFont typeface="Wingdings" panose="05000000000000000000" pitchFamily="2" charset="2"/>
              <a:buChar char="Ø"/>
            </a:pPr>
            <a:endParaRPr lang="en-US" dirty="0">
              <a:solidFill>
                <a:srgbClr val="FF0000"/>
              </a:solidFill>
            </a:endParaRPr>
          </a:p>
        </p:txBody>
      </p:sp>
      <p:pic>
        <p:nvPicPr>
          <p:cNvPr id="4098" name="Picture 2" descr="Αποτέλεσμα εικόνας για kidney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701" y="3784578"/>
            <a:ext cx="2466975" cy="18478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8739096" y="0"/>
            <a:ext cx="2095500" cy="2190750"/>
          </a:xfrm>
          <a:prstGeom prst="rect">
            <a:avLst/>
          </a:prstGeom>
        </p:spPr>
      </p:pic>
      <p:sp>
        <p:nvSpPr>
          <p:cNvPr id="6" name="Rectangle 5"/>
          <p:cNvSpPr/>
          <p:nvPr/>
        </p:nvSpPr>
        <p:spPr>
          <a:xfrm>
            <a:off x="2911676" y="5020974"/>
            <a:ext cx="8758548" cy="923330"/>
          </a:xfrm>
          <a:prstGeom prst="rect">
            <a:avLst/>
          </a:prstGeom>
        </p:spPr>
        <p:txBody>
          <a:bodyPr wrap="square">
            <a:spAutoFit/>
          </a:bodyPr>
          <a:lstStyle/>
          <a:p>
            <a:pPr marL="342900" indent="-342900">
              <a:buFont typeface="+mj-lt"/>
              <a:buAutoNum type="arabicPeriod"/>
            </a:pPr>
            <a:r>
              <a:rPr lang="el-GR" b="1" dirty="0" smtClean="0">
                <a:solidFill>
                  <a:srgbClr val="C00000"/>
                </a:solidFill>
              </a:rPr>
              <a:t>Επαναρρόφηση</a:t>
            </a:r>
            <a:r>
              <a:rPr lang="el-GR" dirty="0" smtClean="0">
                <a:solidFill>
                  <a:srgbClr val="C00000"/>
                </a:solidFill>
              </a:rPr>
              <a:t> του συνόλου των διηθούμενων </a:t>
            </a:r>
            <a:r>
              <a:rPr lang="el-GR" b="1" dirty="0">
                <a:solidFill>
                  <a:srgbClr val="C00000"/>
                </a:solidFill>
              </a:rPr>
              <a:t>HCO</a:t>
            </a:r>
            <a:r>
              <a:rPr lang="el-GR" b="1" baseline="-25000" dirty="0">
                <a:solidFill>
                  <a:srgbClr val="C00000"/>
                </a:solidFill>
              </a:rPr>
              <a:t>3</a:t>
            </a:r>
            <a:r>
              <a:rPr lang="el-GR" b="1" baseline="30000" dirty="0">
                <a:solidFill>
                  <a:srgbClr val="C00000"/>
                </a:solidFill>
              </a:rPr>
              <a:t>-</a:t>
            </a:r>
            <a:r>
              <a:rPr lang="el-GR" b="1" dirty="0">
                <a:solidFill>
                  <a:srgbClr val="C00000"/>
                </a:solidFill>
              </a:rPr>
              <a:t> </a:t>
            </a:r>
          </a:p>
          <a:p>
            <a:pPr marL="342900" indent="-342900">
              <a:buFont typeface="+mj-lt"/>
              <a:buAutoNum type="arabicPeriod"/>
            </a:pPr>
            <a:r>
              <a:rPr lang="el-GR" b="1" dirty="0" smtClean="0">
                <a:solidFill>
                  <a:srgbClr val="C00000"/>
                </a:solidFill>
              </a:rPr>
              <a:t>Επανασύνθεση</a:t>
            </a:r>
            <a:r>
              <a:rPr lang="el-GR" dirty="0" smtClean="0">
                <a:solidFill>
                  <a:srgbClr val="C00000"/>
                </a:solidFill>
              </a:rPr>
              <a:t> των καταναλωθέντων </a:t>
            </a:r>
            <a:r>
              <a:rPr lang="el-GR" b="1" dirty="0" smtClean="0">
                <a:solidFill>
                  <a:srgbClr val="C00000"/>
                </a:solidFill>
              </a:rPr>
              <a:t>HCO</a:t>
            </a:r>
            <a:r>
              <a:rPr lang="el-GR" b="1" baseline="-25000" dirty="0" smtClean="0">
                <a:solidFill>
                  <a:srgbClr val="C00000"/>
                </a:solidFill>
              </a:rPr>
              <a:t>3</a:t>
            </a:r>
            <a:r>
              <a:rPr lang="el-GR" b="1" baseline="30000" dirty="0" smtClean="0">
                <a:solidFill>
                  <a:srgbClr val="C00000"/>
                </a:solidFill>
              </a:rPr>
              <a:t>-</a:t>
            </a:r>
            <a:r>
              <a:rPr lang="el-GR" b="1" dirty="0" smtClean="0">
                <a:solidFill>
                  <a:srgbClr val="C00000"/>
                </a:solidFill>
              </a:rPr>
              <a:t> (70 </a:t>
            </a:r>
            <a:r>
              <a:rPr lang="en-US" b="1" dirty="0" err="1" smtClean="0">
                <a:solidFill>
                  <a:srgbClr val="C00000"/>
                </a:solidFill>
              </a:rPr>
              <a:t>mEq</a:t>
            </a:r>
            <a:r>
              <a:rPr lang="en-US" b="1" dirty="0" smtClean="0">
                <a:solidFill>
                  <a:srgbClr val="C00000"/>
                </a:solidFill>
              </a:rPr>
              <a:t> HCO3-)</a:t>
            </a:r>
            <a:r>
              <a:rPr lang="el-GR" dirty="0" smtClean="0">
                <a:solidFill>
                  <a:srgbClr val="C00000"/>
                </a:solidFill>
              </a:rPr>
              <a:t> </a:t>
            </a:r>
            <a:endParaRPr lang="en-US" dirty="0" smtClean="0">
              <a:solidFill>
                <a:srgbClr val="C00000"/>
              </a:solidFill>
            </a:endParaRPr>
          </a:p>
          <a:p>
            <a:pPr marL="342900" indent="-342900">
              <a:buFont typeface="+mj-lt"/>
              <a:buAutoNum type="arabicPeriod"/>
            </a:pPr>
            <a:r>
              <a:rPr lang="el-GR" b="1" dirty="0" smtClean="0">
                <a:solidFill>
                  <a:srgbClr val="C00000"/>
                </a:solidFill>
              </a:rPr>
              <a:t>Αποβολή</a:t>
            </a:r>
            <a:r>
              <a:rPr lang="el-GR" dirty="0" smtClean="0">
                <a:solidFill>
                  <a:srgbClr val="C00000"/>
                </a:solidFill>
              </a:rPr>
              <a:t> </a:t>
            </a:r>
            <a:r>
              <a:rPr lang="el-GR" b="1" dirty="0" smtClean="0">
                <a:solidFill>
                  <a:srgbClr val="C00000"/>
                </a:solidFill>
              </a:rPr>
              <a:t>Η</a:t>
            </a:r>
            <a:r>
              <a:rPr lang="el-GR" b="1" baseline="30000" dirty="0" smtClean="0">
                <a:solidFill>
                  <a:srgbClr val="C00000"/>
                </a:solidFill>
              </a:rPr>
              <a:t>+</a:t>
            </a:r>
            <a:endParaRPr lang="el-GR" baseline="30000" dirty="0" smtClean="0">
              <a:solidFill>
                <a:srgbClr val="C00000"/>
              </a:solidFill>
            </a:endParaRPr>
          </a:p>
        </p:txBody>
      </p:sp>
      <p:pic>
        <p:nvPicPr>
          <p:cNvPr id="11" name="Picture 2" descr="Αποτέλεσμα εικόνας για arro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2926" y="912443"/>
            <a:ext cx="2857500" cy="202882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6"/>
          <p:cNvSpPr txBox="1">
            <a:spLocks noChangeArrowheads="1"/>
          </p:cNvSpPr>
          <p:nvPr/>
        </p:nvSpPr>
        <p:spPr bwMode="auto">
          <a:xfrm>
            <a:off x="4036551" y="5940543"/>
            <a:ext cx="7447235" cy="646331"/>
          </a:xfrm>
          <a:prstGeom prst="rect">
            <a:avLst/>
          </a:prstGeom>
          <a:solidFill>
            <a:srgbClr val="FFFF00"/>
          </a:solidFill>
          <a:ln w="9525">
            <a:noFill/>
            <a:miter lim="800000"/>
            <a:headEnd/>
            <a:tailEnd/>
          </a:ln>
        </p:spPr>
        <p:txBody>
          <a:bodyPr wrap="square">
            <a:spAutoFit/>
          </a:bodyPr>
          <a:lstStyle/>
          <a:p>
            <a:r>
              <a:rPr lang="el-GR" b="1" dirty="0">
                <a:solidFill>
                  <a:srgbClr val="FF0000"/>
                </a:solidFill>
              </a:rPr>
              <a:t>Απέκκριση </a:t>
            </a:r>
            <a:r>
              <a:rPr lang="el-GR" b="1" dirty="0" smtClean="0">
                <a:solidFill>
                  <a:srgbClr val="FF0000"/>
                </a:solidFill>
              </a:rPr>
              <a:t>Η</a:t>
            </a:r>
            <a:r>
              <a:rPr lang="el-GR" b="1" baseline="30000" dirty="0" smtClean="0">
                <a:solidFill>
                  <a:srgbClr val="FF0000"/>
                </a:solidFill>
              </a:rPr>
              <a:t>+</a:t>
            </a:r>
            <a:r>
              <a:rPr lang="el-GR" b="1" dirty="0" smtClean="0">
                <a:solidFill>
                  <a:srgbClr val="FF0000"/>
                </a:solidFill>
              </a:rPr>
              <a:t>  </a:t>
            </a:r>
            <a:r>
              <a:rPr lang="el-GR" dirty="0" smtClean="0">
                <a:solidFill>
                  <a:srgbClr val="FF0000"/>
                </a:solidFill>
              </a:rPr>
              <a:t>	αποβολή </a:t>
            </a:r>
            <a:r>
              <a:rPr lang="el-GR" dirty="0">
                <a:solidFill>
                  <a:srgbClr val="FF0000"/>
                </a:solidFill>
              </a:rPr>
              <a:t>τιτλοποιήσιμης οξύτητας (Τ.Α.)</a:t>
            </a:r>
            <a:r>
              <a:rPr lang="en-US" dirty="0">
                <a:solidFill>
                  <a:srgbClr val="FF0000"/>
                </a:solidFill>
              </a:rPr>
              <a:t> (H</a:t>
            </a:r>
            <a:r>
              <a:rPr lang="en-US" baseline="-25000" dirty="0">
                <a:solidFill>
                  <a:srgbClr val="FF0000"/>
                </a:solidFill>
              </a:rPr>
              <a:t>3</a:t>
            </a:r>
            <a:r>
              <a:rPr lang="en-US" dirty="0">
                <a:solidFill>
                  <a:srgbClr val="FF0000"/>
                </a:solidFill>
              </a:rPr>
              <a:t>PO</a:t>
            </a:r>
            <a:r>
              <a:rPr lang="en-US" baseline="-25000" dirty="0">
                <a:solidFill>
                  <a:srgbClr val="FF0000"/>
                </a:solidFill>
              </a:rPr>
              <a:t>4</a:t>
            </a:r>
            <a:r>
              <a:rPr lang="en-US" dirty="0">
                <a:solidFill>
                  <a:srgbClr val="FF0000"/>
                </a:solidFill>
              </a:rPr>
              <a:t>)</a:t>
            </a:r>
            <a:endParaRPr lang="el-GR" dirty="0">
              <a:solidFill>
                <a:srgbClr val="FF0000"/>
              </a:solidFill>
            </a:endParaRPr>
          </a:p>
          <a:p>
            <a:r>
              <a:rPr lang="el-GR" b="1" dirty="0" smtClean="0">
                <a:solidFill>
                  <a:srgbClr val="FF0000"/>
                </a:solidFill>
              </a:rPr>
              <a:t>Σύνθεση </a:t>
            </a:r>
            <a:r>
              <a:rPr lang="en-US" b="1" dirty="0" smtClean="0">
                <a:solidFill>
                  <a:srgbClr val="FF0000"/>
                </a:solidFill>
              </a:rPr>
              <a:t>NH</a:t>
            </a:r>
            <a:r>
              <a:rPr lang="en-US" b="1" baseline="-25000" dirty="0" smtClean="0">
                <a:solidFill>
                  <a:srgbClr val="FF0000"/>
                </a:solidFill>
              </a:rPr>
              <a:t>4</a:t>
            </a:r>
            <a:r>
              <a:rPr lang="en-US" b="1" baseline="30000" dirty="0" smtClean="0">
                <a:solidFill>
                  <a:srgbClr val="FF0000"/>
                </a:solidFill>
              </a:rPr>
              <a:t>+</a:t>
            </a:r>
            <a:r>
              <a:rPr lang="el-GR" b="1" dirty="0" smtClean="0">
                <a:solidFill>
                  <a:srgbClr val="FF0000"/>
                </a:solidFill>
              </a:rPr>
              <a:t>  </a:t>
            </a:r>
            <a:r>
              <a:rPr lang="el-GR" dirty="0" smtClean="0">
                <a:solidFill>
                  <a:srgbClr val="FF0000"/>
                </a:solidFill>
              </a:rPr>
              <a:t>	αμμωνιογένεση </a:t>
            </a:r>
            <a:r>
              <a:rPr lang="el-GR" dirty="0">
                <a:solidFill>
                  <a:srgbClr val="FF0000"/>
                </a:solidFill>
              </a:rPr>
              <a:t>και αποβολή ΝΗ</a:t>
            </a:r>
            <a:r>
              <a:rPr lang="el-GR" baseline="-25000" dirty="0">
                <a:solidFill>
                  <a:srgbClr val="FF0000"/>
                </a:solidFill>
              </a:rPr>
              <a:t>4</a:t>
            </a:r>
            <a:r>
              <a:rPr lang="el-GR" baseline="30000" dirty="0" smtClean="0">
                <a:solidFill>
                  <a:srgbClr val="FF0000"/>
                </a:solidFill>
              </a:rPr>
              <a:t>+</a:t>
            </a:r>
            <a:endParaRPr lang="el-GR" dirty="0">
              <a:solidFill>
                <a:srgbClr val="FF0000"/>
              </a:solidFill>
            </a:endParaRPr>
          </a:p>
        </p:txBody>
      </p:sp>
    </p:spTree>
    <p:extLst>
      <p:ext uri="{BB962C8B-B14F-4D97-AF65-F5344CB8AC3E}">
        <p14:creationId xmlns:p14="http://schemas.microsoft.com/office/powerpoint/2010/main" val="288993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0" y="2536371"/>
            <a:ext cx="12192000" cy="4321629"/>
          </a:xfrm>
          <a:prstGeom prst="rect">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p:txBody>
          <a:bodyPr/>
          <a:lstStyle/>
          <a:p>
            <a:r>
              <a:rPr lang="el-GR" b="1" dirty="0"/>
              <a:t>Επαναρρόφηση των διηθούμενων διττανθρακικών</a:t>
            </a:r>
          </a:p>
        </p:txBody>
      </p:sp>
      <p:sp>
        <p:nvSpPr>
          <p:cNvPr id="3" name="Content Placeholder 2"/>
          <p:cNvSpPr>
            <a:spLocks noGrp="1"/>
          </p:cNvSpPr>
          <p:nvPr>
            <p:ph idx="1"/>
          </p:nvPr>
        </p:nvSpPr>
        <p:spPr/>
        <p:txBody>
          <a:bodyPr/>
          <a:lstStyle/>
          <a:p>
            <a:r>
              <a:rPr lang="el-GR" dirty="0"/>
              <a:t>διηθούνται περισσότερα από 4.300 mEq/24ωρο </a:t>
            </a:r>
            <a:r>
              <a:rPr lang="en-US" dirty="0" smtClean="0"/>
              <a:t>HCO3-</a:t>
            </a:r>
            <a:r>
              <a:rPr lang="el-GR" dirty="0" smtClean="0"/>
              <a:t> </a:t>
            </a:r>
            <a:endParaRPr lang="el-GR" dirty="0"/>
          </a:p>
        </p:txBody>
      </p:sp>
      <p:pic>
        <p:nvPicPr>
          <p:cNvPr id="4" name="Picture 3"/>
          <p:cNvPicPr>
            <a:picLocks noChangeAspect="1"/>
          </p:cNvPicPr>
          <p:nvPr/>
        </p:nvPicPr>
        <p:blipFill>
          <a:blip r:embed="rId3"/>
          <a:stretch>
            <a:fillRect/>
          </a:stretch>
        </p:blipFill>
        <p:spPr>
          <a:xfrm>
            <a:off x="4186461" y="2536371"/>
            <a:ext cx="3802676" cy="4321629"/>
          </a:xfrm>
          <a:prstGeom prst="rect">
            <a:avLst/>
          </a:prstGeom>
        </p:spPr>
      </p:pic>
    </p:spTree>
    <p:extLst>
      <p:ext uri="{BB962C8B-B14F-4D97-AF65-F5344CB8AC3E}">
        <p14:creationId xmlns:p14="http://schemas.microsoft.com/office/powerpoint/2010/main" val="2308315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5499" y="1853248"/>
            <a:ext cx="12176502" cy="50047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a:noFill/>
        </p:spPr>
        <p:txBody>
          <a:bodyPr/>
          <a:lstStyle/>
          <a:p>
            <a:r>
              <a:rPr lang="el-GR" b="1" dirty="0"/>
              <a:t>Επαναρρόφηση διττανθρακικών στο εγγύς </a:t>
            </a:r>
            <a:r>
              <a:rPr lang="el-GR" b="1" dirty="0" err="1"/>
              <a:t>εσπειραμένο</a:t>
            </a:r>
            <a:r>
              <a:rPr lang="el-GR" b="1" dirty="0"/>
              <a:t> σωληνάριο</a:t>
            </a:r>
          </a:p>
        </p:txBody>
      </p:sp>
      <p:grpSp>
        <p:nvGrpSpPr>
          <p:cNvPr id="17" name="Group 16"/>
          <p:cNvGrpSpPr/>
          <p:nvPr/>
        </p:nvGrpSpPr>
        <p:grpSpPr>
          <a:xfrm>
            <a:off x="54007" y="2052918"/>
            <a:ext cx="6624507" cy="4603376"/>
            <a:chOff x="54007" y="2052918"/>
            <a:chExt cx="6624507" cy="4603376"/>
          </a:xfrm>
        </p:grpSpPr>
        <p:pic>
          <p:nvPicPr>
            <p:cNvPr id="6" name="Εικόνα 10" descr="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07" y="2052918"/>
              <a:ext cx="6624507" cy="4603376"/>
            </a:xfrm>
            <a:prstGeom prst="rect">
              <a:avLst/>
            </a:prstGeom>
            <a:noFill/>
            <a:ln>
              <a:noFill/>
            </a:ln>
          </p:spPr>
        </p:pic>
        <p:sp>
          <p:nvSpPr>
            <p:cNvPr id="7" name="Rectangle 6"/>
            <p:cNvSpPr/>
            <p:nvPr/>
          </p:nvSpPr>
          <p:spPr>
            <a:xfrm>
              <a:off x="2000720" y="2235805"/>
              <a:ext cx="3403432" cy="369332"/>
            </a:xfrm>
            <a:prstGeom prst="rect">
              <a:avLst/>
            </a:prstGeom>
            <a:solidFill>
              <a:srgbClr val="FFFF00"/>
            </a:solidFill>
          </p:spPr>
          <p:txBody>
            <a:bodyPr wrap="none">
              <a:spAutoFit/>
            </a:bodyPr>
            <a:lstStyle/>
            <a:p>
              <a:r>
                <a:rPr lang="el-GR" dirty="0" err="1">
                  <a:solidFill>
                    <a:srgbClr val="C00000"/>
                  </a:solidFill>
                  <a:latin typeface="Arial" panose="020B0604020202020204" pitchFamily="34" charset="0"/>
                  <a:ea typeface="Times New Roman" panose="02020603050405020304" pitchFamily="18" charset="0"/>
                </a:rPr>
                <a:t>αντιμεταφορέας</a:t>
              </a:r>
              <a:r>
                <a:rPr lang="el-GR" dirty="0">
                  <a:solidFill>
                    <a:srgbClr val="C00000"/>
                  </a:solidFill>
                  <a:latin typeface="Arial" panose="020B0604020202020204" pitchFamily="34" charset="0"/>
                  <a:ea typeface="Times New Roman" panose="02020603050405020304" pitchFamily="18" charset="0"/>
                </a:rPr>
                <a:t> </a:t>
              </a:r>
              <a:r>
                <a:rPr lang="en-US" dirty="0">
                  <a:solidFill>
                    <a:srgbClr val="C00000"/>
                  </a:solidFill>
                  <a:latin typeface="Arial" panose="020B0604020202020204" pitchFamily="34" charset="0"/>
                  <a:ea typeface="Times New Roman" panose="02020603050405020304" pitchFamily="18" charset="0"/>
                </a:rPr>
                <a:t>Na</a:t>
              </a:r>
              <a:r>
                <a:rPr lang="el-GR" baseline="30000" dirty="0">
                  <a:solidFill>
                    <a:srgbClr val="C00000"/>
                  </a:solidFill>
                  <a:latin typeface="Arial" panose="020B0604020202020204" pitchFamily="34" charset="0"/>
                  <a:ea typeface="Times New Roman" panose="02020603050405020304" pitchFamily="18" charset="0"/>
                </a:rPr>
                <a:t>+</a:t>
              </a:r>
              <a:r>
                <a:rPr lang="el-GR" dirty="0">
                  <a:solidFill>
                    <a:srgbClr val="C00000"/>
                  </a:solidFill>
                  <a:latin typeface="Arial" panose="020B0604020202020204" pitchFamily="34" charset="0"/>
                  <a:ea typeface="Times New Roman" panose="02020603050405020304" pitchFamily="18" charset="0"/>
                </a:rPr>
                <a:t>-</a:t>
              </a:r>
              <a:r>
                <a:rPr lang="en-US" dirty="0">
                  <a:solidFill>
                    <a:srgbClr val="C00000"/>
                  </a:solidFill>
                  <a:latin typeface="Arial" panose="020B0604020202020204" pitchFamily="34" charset="0"/>
                  <a:ea typeface="Times New Roman" panose="02020603050405020304" pitchFamily="18" charset="0"/>
                </a:rPr>
                <a:t>H</a:t>
              </a:r>
              <a:r>
                <a:rPr lang="el-GR" baseline="30000" dirty="0">
                  <a:solidFill>
                    <a:srgbClr val="C00000"/>
                  </a:solidFill>
                  <a:latin typeface="Arial" panose="020B0604020202020204" pitchFamily="34" charset="0"/>
                  <a:ea typeface="Times New Roman" panose="02020603050405020304" pitchFamily="18" charset="0"/>
                </a:rPr>
                <a:t>+</a:t>
              </a:r>
              <a:r>
                <a:rPr lang="el-GR" dirty="0">
                  <a:solidFill>
                    <a:srgbClr val="C00000"/>
                  </a:solidFill>
                  <a:latin typeface="Arial" panose="020B0604020202020204" pitchFamily="34" charset="0"/>
                  <a:ea typeface="Times New Roman" panose="02020603050405020304" pitchFamily="18" charset="0"/>
                </a:rPr>
                <a:t> (</a:t>
              </a:r>
              <a:r>
                <a:rPr lang="en-US" dirty="0">
                  <a:solidFill>
                    <a:srgbClr val="C00000"/>
                  </a:solidFill>
                  <a:latin typeface="Arial" panose="020B0604020202020204" pitchFamily="34" charset="0"/>
                  <a:ea typeface="Times New Roman" panose="02020603050405020304" pitchFamily="18" charset="0"/>
                </a:rPr>
                <a:t>NHE</a:t>
              </a:r>
              <a:r>
                <a:rPr lang="el-GR" dirty="0">
                  <a:solidFill>
                    <a:srgbClr val="C00000"/>
                  </a:solidFill>
                  <a:latin typeface="Arial" panose="020B0604020202020204" pitchFamily="34" charset="0"/>
                  <a:ea typeface="Times New Roman" panose="02020603050405020304" pitchFamily="18" charset="0"/>
                </a:rPr>
                <a:t>3)</a:t>
              </a:r>
              <a:endParaRPr lang="el-GR" dirty="0">
                <a:solidFill>
                  <a:srgbClr val="C00000"/>
                </a:solidFill>
              </a:endParaRPr>
            </a:p>
          </p:txBody>
        </p:sp>
        <p:sp>
          <p:nvSpPr>
            <p:cNvPr id="8" name="Rectangle 7"/>
            <p:cNvSpPr/>
            <p:nvPr/>
          </p:nvSpPr>
          <p:spPr>
            <a:xfrm>
              <a:off x="3007171" y="6083014"/>
              <a:ext cx="3353803" cy="369332"/>
            </a:xfrm>
            <a:prstGeom prst="rect">
              <a:avLst/>
            </a:prstGeom>
            <a:solidFill>
              <a:srgbClr val="FFFF00"/>
            </a:solidFill>
          </p:spPr>
          <p:txBody>
            <a:bodyPr wrap="none">
              <a:spAutoFit/>
            </a:bodyPr>
            <a:lstStyle/>
            <a:p>
              <a:r>
                <a:rPr lang="en-US" dirty="0">
                  <a:solidFill>
                    <a:srgbClr val="C00000"/>
                  </a:solidFill>
                </a:rPr>
                <a:t>3HCO3--Na+-</a:t>
              </a:r>
              <a:r>
                <a:rPr lang="el-GR" dirty="0" err="1">
                  <a:solidFill>
                    <a:srgbClr val="C00000"/>
                  </a:solidFill>
                </a:rPr>
                <a:t>συμμεταφορέα</a:t>
              </a:r>
              <a:endParaRPr lang="el-GR" dirty="0">
                <a:solidFill>
                  <a:srgbClr val="C00000"/>
                </a:solidFill>
              </a:endParaRPr>
            </a:p>
          </p:txBody>
        </p:sp>
        <p:sp>
          <p:nvSpPr>
            <p:cNvPr id="5" name="Rectangle 4"/>
            <p:cNvSpPr/>
            <p:nvPr/>
          </p:nvSpPr>
          <p:spPr>
            <a:xfrm>
              <a:off x="2675505" y="2688684"/>
              <a:ext cx="606256" cy="369332"/>
            </a:xfrm>
            <a:prstGeom prst="rect">
              <a:avLst/>
            </a:prstGeom>
            <a:solidFill>
              <a:srgbClr val="FFFF00"/>
            </a:solidFill>
          </p:spPr>
          <p:txBody>
            <a:bodyPr wrap="none">
              <a:spAutoFit/>
            </a:bodyPr>
            <a:lstStyle/>
            <a:p>
              <a:r>
                <a:rPr lang="el-GR" dirty="0">
                  <a:solidFill>
                    <a:srgbClr val="FF0000"/>
                  </a:solidFill>
                </a:rPr>
                <a:t>2/3 </a:t>
              </a:r>
            </a:p>
          </p:txBody>
        </p:sp>
        <p:sp>
          <p:nvSpPr>
            <p:cNvPr id="11" name="Rectangle 10"/>
            <p:cNvSpPr/>
            <p:nvPr/>
          </p:nvSpPr>
          <p:spPr>
            <a:xfrm>
              <a:off x="4380944" y="5613847"/>
              <a:ext cx="606256" cy="369332"/>
            </a:xfrm>
            <a:prstGeom prst="rect">
              <a:avLst/>
            </a:prstGeom>
            <a:solidFill>
              <a:srgbClr val="FFFF00"/>
            </a:solidFill>
          </p:spPr>
          <p:txBody>
            <a:bodyPr wrap="none">
              <a:spAutoFit/>
            </a:bodyPr>
            <a:lstStyle/>
            <a:p>
              <a:r>
                <a:rPr lang="en-US" dirty="0" smtClean="0">
                  <a:solidFill>
                    <a:srgbClr val="FF0000"/>
                  </a:solidFill>
                </a:rPr>
                <a:t>1</a:t>
              </a:r>
              <a:r>
                <a:rPr lang="el-GR" dirty="0" smtClean="0">
                  <a:solidFill>
                    <a:srgbClr val="FF0000"/>
                  </a:solidFill>
                </a:rPr>
                <a:t>/3 </a:t>
              </a:r>
              <a:endParaRPr lang="el-GR" dirty="0">
                <a:solidFill>
                  <a:srgbClr val="FF0000"/>
                </a:solidFill>
              </a:endParaRPr>
            </a:p>
          </p:txBody>
        </p:sp>
        <p:sp>
          <p:nvSpPr>
            <p:cNvPr id="14" name="Rectangle 13"/>
            <p:cNvSpPr/>
            <p:nvPr/>
          </p:nvSpPr>
          <p:spPr>
            <a:xfrm>
              <a:off x="1615937" y="5226673"/>
              <a:ext cx="502626" cy="307777"/>
            </a:xfrm>
            <a:prstGeom prst="rect">
              <a:avLst/>
            </a:prstGeom>
            <a:noFill/>
          </p:spPr>
          <p:txBody>
            <a:bodyPr wrap="square">
              <a:spAutoFit/>
            </a:bodyPr>
            <a:lstStyle/>
            <a:p>
              <a:r>
                <a:rPr lang="en-US" sz="1400" b="1" dirty="0">
                  <a:solidFill>
                    <a:srgbClr val="FF0000"/>
                  </a:solidFill>
                </a:rPr>
                <a:t>IV</a:t>
              </a:r>
              <a:endParaRPr lang="el-GR" sz="1400" b="1" dirty="0">
                <a:solidFill>
                  <a:srgbClr val="FF0000"/>
                </a:solidFill>
              </a:endParaRPr>
            </a:p>
          </p:txBody>
        </p:sp>
        <p:sp>
          <p:nvSpPr>
            <p:cNvPr id="15" name="Rectangle 14"/>
            <p:cNvSpPr/>
            <p:nvPr/>
          </p:nvSpPr>
          <p:spPr>
            <a:xfrm>
              <a:off x="2356259" y="5180209"/>
              <a:ext cx="502626" cy="307777"/>
            </a:xfrm>
            <a:prstGeom prst="rect">
              <a:avLst/>
            </a:prstGeom>
            <a:noFill/>
          </p:spPr>
          <p:txBody>
            <a:bodyPr wrap="square">
              <a:spAutoFit/>
            </a:bodyPr>
            <a:lstStyle/>
            <a:p>
              <a:r>
                <a:rPr lang="en-US" sz="1400" b="1" dirty="0" smtClean="0">
                  <a:solidFill>
                    <a:srgbClr val="FF0000"/>
                  </a:solidFill>
                </a:rPr>
                <a:t>II</a:t>
              </a:r>
              <a:endParaRPr lang="el-GR" sz="1400" b="1" dirty="0">
                <a:solidFill>
                  <a:srgbClr val="FF0000"/>
                </a:solidFill>
              </a:endParaRPr>
            </a:p>
          </p:txBody>
        </p:sp>
        <p:sp>
          <p:nvSpPr>
            <p:cNvPr id="12" name="Rectangle 11"/>
            <p:cNvSpPr/>
            <p:nvPr/>
          </p:nvSpPr>
          <p:spPr>
            <a:xfrm>
              <a:off x="3366260" y="4476746"/>
              <a:ext cx="957313" cy="338554"/>
            </a:xfrm>
            <a:prstGeom prst="rect">
              <a:avLst/>
            </a:prstGeom>
            <a:solidFill>
              <a:srgbClr val="FFFF00"/>
            </a:solidFill>
          </p:spPr>
          <p:txBody>
            <a:bodyPr wrap="none">
              <a:spAutoFit/>
            </a:bodyPr>
            <a:lstStyle/>
            <a:p>
              <a:r>
                <a:rPr lang="en-US" sz="1600" dirty="0">
                  <a:solidFill>
                    <a:schemeClr val="bg1"/>
                  </a:solidFill>
                  <a:latin typeface="Arial" panose="020B0604020202020204" pitchFamily="34" charset="0"/>
                  <a:ea typeface="Calibri" panose="020F0502020204030204" pitchFamily="34" charset="0"/>
                </a:rPr>
                <a:t>NBCe</a:t>
              </a:r>
              <a:r>
                <a:rPr lang="el-GR" sz="1600" dirty="0">
                  <a:solidFill>
                    <a:schemeClr val="bg1"/>
                  </a:solidFill>
                  <a:latin typeface="Arial" panose="020B0604020202020204" pitchFamily="34" charset="0"/>
                  <a:ea typeface="Calibri" panose="020F0502020204030204" pitchFamily="34" charset="0"/>
                </a:rPr>
                <a:t>1</a:t>
              </a:r>
              <a:r>
                <a:rPr lang="en-US" sz="1600" dirty="0">
                  <a:solidFill>
                    <a:schemeClr val="bg1"/>
                  </a:solidFill>
                  <a:latin typeface="Arial" panose="020B0604020202020204" pitchFamily="34" charset="0"/>
                  <a:ea typeface="Calibri" panose="020F0502020204030204" pitchFamily="34" charset="0"/>
                </a:rPr>
                <a:t>a</a:t>
              </a:r>
              <a:endParaRPr lang="el-GR" sz="2800" dirty="0">
                <a:solidFill>
                  <a:schemeClr val="bg1"/>
                </a:solidFill>
              </a:endParaRPr>
            </a:p>
          </p:txBody>
        </p:sp>
        <p:sp>
          <p:nvSpPr>
            <p:cNvPr id="16" name="Rectangle 15"/>
            <p:cNvSpPr/>
            <p:nvPr/>
          </p:nvSpPr>
          <p:spPr>
            <a:xfrm>
              <a:off x="3135707" y="4141064"/>
              <a:ext cx="1798826" cy="369332"/>
            </a:xfrm>
            <a:prstGeom prst="rect">
              <a:avLst/>
            </a:prstGeom>
            <a:solidFill>
              <a:srgbClr val="FFFF00"/>
            </a:solidFill>
          </p:spPr>
          <p:txBody>
            <a:bodyPr wrap="none">
              <a:spAutoFit/>
            </a:bodyPr>
            <a:lstStyle/>
            <a:p>
              <a:r>
                <a:rPr lang="el-GR" dirty="0" smtClean="0">
                  <a:solidFill>
                    <a:schemeClr val="bg1"/>
                  </a:solidFill>
                  <a:latin typeface="Arial" panose="020B0604020202020204" pitchFamily="34" charset="0"/>
                  <a:ea typeface="Calibri" panose="020F0502020204030204" pitchFamily="34" charset="0"/>
                </a:rPr>
                <a:t>συμμεταφορέας</a:t>
              </a:r>
              <a:endParaRPr lang="el-GR" dirty="0">
                <a:solidFill>
                  <a:schemeClr val="bg1"/>
                </a:solidFill>
              </a:endParaRPr>
            </a:p>
          </p:txBody>
        </p:sp>
      </p:grpSp>
      <p:sp>
        <p:nvSpPr>
          <p:cNvPr id="19" name="Rectangle 18"/>
          <p:cNvSpPr/>
          <p:nvPr/>
        </p:nvSpPr>
        <p:spPr>
          <a:xfrm>
            <a:off x="6360974" y="2052918"/>
            <a:ext cx="5939988" cy="1200329"/>
          </a:xfrm>
          <a:prstGeom prst="rect">
            <a:avLst/>
          </a:prstGeom>
        </p:spPr>
        <p:txBody>
          <a:bodyPr wrap="square">
            <a:spAutoFit/>
          </a:bodyPr>
          <a:lstStyle/>
          <a:p>
            <a:r>
              <a:rPr lang="el-GR" dirty="0">
                <a:solidFill>
                  <a:schemeClr val="bg1"/>
                </a:solidFill>
              </a:rPr>
              <a:t>H </a:t>
            </a:r>
            <a:r>
              <a:rPr lang="el-GR" b="1" dirty="0">
                <a:solidFill>
                  <a:srgbClr val="C00000"/>
                </a:solidFill>
              </a:rPr>
              <a:t>αγγειοτενσίνη-ΙΙ</a:t>
            </a:r>
            <a:r>
              <a:rPr lang="el-GR" dirty="0">
                <a:solidFill>
                  <a:schemeClr val="bg1"/>
                </a:solidFill>
              </a:rPr>
              <a:t> δρα </a:t>
            </a:r>
            <a:endParaRPr lang="el-GR" dirty="0" smtClean="0">
              <a:solidFill>
                <a:schemeClr val="bg1"/>
              </a:solidFill>
            </a:endParaRPr>
          </a:p>
          <a:p>
            <a:r>
              <a:rPr lang="el-GR" dirty="0">
                <a:solidFill>
                  <a:schemeClr val="bg1"/>
                </a:solidFill>
              </a:rPr>
              <a:t>α</a:t>
            </a:r>
            <a:r>
              <a:rPr lang="el-GR" dirty="0" smtClean="0">
                <a:solidFill>
                  <a:schemeClr val="bg1"/>
                </a:solidFill>
              </a:rPr>
              <a:t>) με ενεργοποιήση </a:t>
            </a:r>
            <a:r>
              <a:rPr lang="el-GR" dirty="0">
                <a:solidFill>
                  <a:schemeClr val="bg1"/>
                </a:solidFill>
              </a:rPr>
              <a:t>της πρωτεϊνικής κινάσης C, </a:t>
            </a:r>
            <a:r>
              <a:rPr lang="el-GR" dirty="0" smtClean="0">
                <a:solidFill>
                  <a:schemeClr val="bg1"/>
                </a:solidFill>
              </a:rPr>
              <a:t>που προκαλεί </a:t>
            </a:r>
            <a:r>
              <a:rPr lang="el-GR" dirty="0">
                <a:solidFill>
                  <a:schemeClr val="bg1"/>
                </a:solidFill>
              </a:rPr>
              <a:t>φωσφορυλίωση των NHE-3 και </a:t>
            </a:r>
            <a:endParaRPr lang="el-GR" dirty="0" smtClean="0">
              <a:solidFill>
                <a:schemeClr val="bg1"/>
              </a:solidFill>
            </a:endParaRPr>
          </a:p>
          <a:p>
            <a:r>
              <a:rPr lang="el-GR" dirty="0" smtClean="0">
                <a:solidFill>
                  <a:schemeClr val="bg1"/>
                </a:solidFill>
              </a:rPr>
              <a:t>β) διεγείρει </a:t>
            </a:r>
            <a:r>
              <a:rPr lang="el-GR" dirty="0">
                <a:solidFill>
                  <a:schemeClr val="bg1"/>
                </a:solidFill>
              </a:rPr>
              <a:t>την έκκριση </a:t>
            </a:r>
            <a:r>
              <a:rPr lang="el-GR" b="1" dirty="0" smtClean="0">
                <a:solidFill>
                  <a:schemeClr val="bg1"/>
                </a:solidFill>
              </a:rPr>
              <a:t>αλδοστερόνης</a:t>
            </a:r>
            <a:endParaRPr lang="el-GR" dirty="0">
              <a:solidFill>
                <a:schemeClr val="bg1"/>
              </a:solidFill>
            </a:endParaRPr>
          </a:p>
        </p:txBody>
      </p:sp>
      <p:sp>
        <p:nvSpPr>
          <p:cNvPr id="20" name="Rectangle 19"/>
          <p:cNvSpPr/>
          <p:nvPr/>
        </p:nvSpPr>
        <p:spPr>
          <a:xfrm>
            <a:off x="6508034" y="5334097"/>
            <a:ext cx="5591039" cy="1200329"/>
          </a:xfrm>
          <a:prstGeom prst="rect">
            <a:avLst/>
          </a:prstGeom>
        </p:spPr>
        <p:txBody>
          <a:bodyPr wrap="square">
            <a:spAutoFit/>
          </a:bodyPr>
          <a:lstStyle/>
          <a:p>
            <a:r>
              <a:rPr lang="el-GR" dirty="0" smtClean="0">
                <a:solidFill>
                  <a:srgbClr val="C00000"/>
                </a:solidFill>
              </a:rPr>
              <a:t>Η </a:t>
            </a:r>
            <a:r>
              <a:rPr lang="el-GR" b="1" dirty="0" smtClean="0">
                <a:solidFill>
                  <a:srgbClr val="C00000"/>
                </a:solidFill>
              </a:rPr>
              <a:t>ακεταζολαμίδη</a:t>
            </a:r>
            <a:r>
              <a:rPr lang="el-GR" dirty="0" smtClean="0">
                <a:solidFill>
                  <a:srgbClr val="C00000"/>
                </a:solidFill>
              </a:rPr>
              <a:t>, αναστέλλει </a:t>
            </a:r>
            <a:r>
              <a:rPr lang="el-GR" dirty="0">
                <a:solidFill>
                  <a:srgbClr val="C00000"/>
                </a:solidFill>
              </a:rPr>
              <a:t>την καρβονική ανυδράση, με </a:t>
            </a:r>
            <a:r>
              <a:rPr lang="el-GR" dirty="0" smtClean="0">
                <a:solidFill>
                  <a:srgbClr val="C00000"/>
                </a:solidFill>
              </a:rPr>
              <a:t>μείωση </a:t>
            </a:r>
            <a:r>
              <a:rPr lang="el-GR" dirty="0">
                <a:solidFill>
                  <a:srgbClr val="C00000"/>
                </a:solidFill>
              </a:rPr>
              <a:t>της έκκρισης Η</a:t>
            </a:r>
            <a:r>
              <a:rPr lang="el-GR" baseline="30000" dirty="0">
                <a:solidFill>
                  <a:srgbClr val="C00000"/>
                </a:solidFill>
              </a:rPr>
              <a:t>+</a:t>
            </a:r>
            <a:r>
              <a:rPr lang="el-GR" dirty="0">
                <a:solidFill>
                  <a:srgbClr val="C00000"/>
                </a:solidFill>
              </a:rPr>
              <a:t> </a:t>
            </a:r>
            <a:r>
              <a:rPr lang="el-GR" dirty="0" smtClean="0">
                <a:solidFill>
                  <a:srgbClr val="C00000"/>
                </a:solidFill>
              </a:rPr>
              <a:t>και </a:t>
            </a:r>
            <a:r>
              <a:rPr lang="el-GR" dirty="0">
                <a:solidFill>
                  <a:srgbClr val="C00000"/>
                </a:solidFill>
              </a:rPr>
              <a:t>συνεπώς </a:t>
            </a:r>
            <a:r>
              <a:rPr lang="el-GR" dirty="0" smtClean="0">
                <a:solidFill>
                  <a:srgbClr val="C00000"/>
                </a:solidFill>
              </a:rPr>
              <a:t>της </a:t>
            </a:r>
            <a:r>
              <a:rPr lang="el-GR" dirty="0">
                <a:solidFill>
                  <a:srgbClr val="C00000"/>
                </a:solidFill>
              </a:rPr>
              <a:t>συγκέντρωσης των Η</a:t>
            </a:r>
            <a:r>
              <a:rPr lang="el-GR" baseline="30000" dirty="0">
                <a:solidFill>
                  <a:srgbClr val="C00000"/>
                </a:solidFill>
              </a:rPr>
              <a:t>+</a:t>
            </a:r>
            <a:r>
              <a:rPr lang="el-GR" dirty="0">
                <a:solidFill>
                  <a:srgbClr val="C00000"/>
                </a:solidFill>
              </a:rPr>
              <a:t>. Έτσι </a:t>
            </a:r>
            <a:r>
              <a:rPr lang="el-GR" b="1" dirty="0">
                <a:solidFill>
                  <a:srgbClr val="C00000"/>
                </a:solidFill>
              </a:rPr>
              <a:t>μειώνεται η επαναρρόφηση των </a:t>
            </a:r>
            <a:r>
              <a:rPr lang="el-GR" b="1" dirty="0" smtClean="0">
                <a:solidFill>
                  <a:srgbClr val="C00000"/>
                </a:solidFill>
              </a:rPr>
              <a:t>HCO</a:t>
            </a:r>
            <a:r>
              <a:rPr lang="el-GR" b="1" baseline="-25000" dirty="0" smtClean="0">
                <a:solidFill>
                  <a:srgbClr val="C00000"/>
                </a:solidFill>
              </a:rPr>
              <a:t>3</a:t>
            </a:r>
            <a:r>
              <a:rPr lang="el-GR" b="1" baseline="30000" dirty="0" smtClean="0">
                <a:solidFill>
                  <a:srgbClr val="C00000"/>
                </a:solidFill>
              </a:rPr>
              <a:t>-</a:t>
            </a:r>
            <a:endParaRPr lang="el-GR" dirty="0">
              <a:solidFill>
                <a:srgbClr val="C00000"/>
              </a:solidFill>
            </a:endParaRPr>
          </a:p>
        </p:txBody>
      </p:sp>
      <p:sp>
        <p:nvSpPr>
          <p:cNvPr id="21" name="Rectangle 20"/>
          <p:cNvSpPr/>
          <p:nvPr/>
        </p:nvSpPr>
        <p:spPr>
          <a:xfrm>
            <a:off x="6508034" y="3406073"/>
            <a:ext cx="5683966" cy="1477328"/>
          </a:xfrm>
          <a:prstGeom prst="rect">
            <a:avLst/>
          </a:prstGeom>
        </p:spPr>
        <p:txBody>
          <a:bodyPr wrap="square">
            <a:spAutoFit/>
          </a:bodyPr>
          <a:lstStyle/>
          <a:p>
            <a:r>
              <a:rPr lang="el-GR" dirty="0">
                <a:solidFill>
                  <a:srgbClr val="C00000"/>
                </a:solidFill>
              </a:rPr>
              <a:t>Η </a:t>
            </a:r>
            <a:r>
              <a:rPr lang="el-GR" b="1" dirty="0">
                <a:solidFill>
                  <a:srgbClr val="C00000"/>
                </a:solidFill>
              </a:rPr>
              <a:t>συστολή του δραστικού αρτηριακού όγκου </a:t>
            </a:r>
            <a:r>
              <a:rPr lang="el-GR" dirty="0">
                <a:solidFill>
                  <a:srgbClr val="C00000"/>
                </a:solidFill>
              </a:rPr>
              <a:t>αίματος προκαλεί αύξηση του ρυθμού επαναρρόφησης Na</a:t>
            </a:r>
            <a:r>
              <a:rPr lang="el-GR" baseline="30000" dirty="0">
                <a:solidFill>
                  <a:srgbClr val="C00000"/>
                </a:solidFill>
              </a:rPr>
              <a:t>+</a:t>
            </a:r>
            <a:r>
              <a:rPr lang="el-GR" dirty="0">
                <a:solidFill>
                  <a:srgbClr val="C00000"/>
                </a:solidFill>
              </a:rPr>
              <a:t> και της απέκκρισης Η</a:t>
            </a:r>
            <a:r>
              <a:rPr lang="el-GR" baseline="30000" dirty="0">
                <a:solidFill>
                  <a:srgbClr val="C00000"/>
                </a:solidFill>
              </a:rPr>
              <a:t>+</a:t>
            </a:r>
            <a:r>
              <a:rPr lang="el-GR" dirty="0">
                <a:solidFill>
                  <a:srgbClr val="C00000"/>
                </a:solidFill>
              </a:rPr>
              <a:t> λόγω των υψηλότερων συγκεντρώσεων της </a:t>
            </a:r>
            <a:r>
              <a:rPr lang="el-GR" b="1" dirty="0" smtClean="0">
                <a:solidFill>
                  <a:srgbClr val="C00000"/>
                </a:solidFill>
              </a:rPr>
              <a:t>αγγειοτενσίνης-ΙΙ</a:t>
            </a:r>
            <a:endParaRPr lang="el-GR" dirty="0">
              <a:solidFill>
                <a:srgbClr val="C00000"/>
              </a:solidFill>
            </a:endParaRPr>
          </a:p>
        </p:txBody>
      </p:sp>
      <p:sp>
        <p:nvSpPr>
          <p:cNvPr id="22" name="Right Arrow 21"/>
          <p:cNvSpPr/>
          <p:nvPr/>
        </p:nvSpPr>
        <p:spPr>
          <a:xfrm rot="5400000" flipH="1">
            <a:off x="5423121" y="5219561"/>
            <a:ext cx="867905" cy="7636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b="1" dirty="0">
              <a:solidFill>
                <a:srgbClr val="FFFF00"/>
              </a:solidFill>
            </a:endParaRPr>
          </a:p>
        </p:txBody>
      </p:sp>
    </p:spTree>
    <p:extLst>
      <p:ext uri="{BB962C8B-B14F-4D97-AF65-F5344CB8AC3E}">
        <p14:creationId xmlns:p14="http://schemas.microsoft.com/office/powerpoint/2010/main" val="168975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Text Box 3"/>
          <p:cNvSpPr txBox="1">
            <a:spLocks noChangeArrowheads="1"/>
          </p:cNvSpPr>
          <p:nvPr/>
        </p:nvSpPr>
        <p:spPr bwMode="auto">
          <a:xfrm>
            <a:off x="1130710" y="1600201"/>
            <a:ext cx="933567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19138">
              <a:spcBef>
                <a:spcPct val="20000"/>
              </a:spcBef>
              <a:buChar char="•"/>
              <a:defRPr sz="3200">
                <a:solidFill>
                  <a:schemeClr val="tx1"/>
                </a:solidFill>
                <a:latin typeface="Times New Roman" panose="02020603050405020304" pitchFamily="18" charset="0"/>
              </a:defRPr>
            </a:lvl1pPr>
            <a:lvl2pPr marL="742950" indent="-285750" defTabSz="719138">
              <a:spcBef>
                <a:spcPct val="20000"/>
              </a:spcBef>
              <a:buChar char="–"/>
              <a:defRPr sz="2800">
                <a:solidFill>
                  <a:schemeClr val="tx1"/>
                </a:solidFill>
                <a:latin typeface="Times New Roman" panose="02020603050405020304" pitchFamily="18" charset="0"/>
              </a:defRPr>
            </a:lvl2pPr>
            <a:lvl3pPr marL="1143000" indent="-228600" defTabSz="719138">
              <a:spcBef>
                <a:spcPct val="20000"/>
              </a:spcBef>
              <a:buChar char="•"/>
              <a:defRPr sz="2400">
                <a:solidFill>
                  <a:schemeClr val="tx1"/>
                </a:solidFill>
                <a:latin typeface="Times New Roman" panose="02020603050405020304" pitchFamily="18" charset="0"/>
              </a:defRPr>
            </a:lvl3pPr>
            <a:lvl4pPr marL="1600200" indent="-228600" defTabSz="719138">
              <a:spcBef>
                <a:spcPct val="20000"/>
              </a:spcBef>
              <a:buChar char="–"/>
              <a:defRPr sz="2000">
                <a:solidFill>
                  <a:schemeClr val="tx1"/>
                </a:solidFill>
                <a:latin typeface="Times New Roman" panose="02020603050405020304" pitchFamily="18" charset="0"/>
              </a:defRPr>
            </a:lvl4pPr>
            <a:lvl5pPr marL="2057400" indent="-228600" defTabSz="719138">
              <a:spcBef>
                <a:spcPct val="20000"/>
              </a:spcBef>
              <a:buChar char="»"/>
              <a:defRPr sz="2000">
                <a:solidFill>
                  <a:schemeClr val="tx1"/>
                </a:solidFill>
                <a:latin typeface="Times New Roman" panose="02020603050405020304" pitchFamily="18" charset="0"/>
              </a:defRPr>
            </a:lvl5pPr>
            <a:lvl6pPr marL="2514600" indent="-228600" defTabSz="71913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1913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1913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1913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fontAlgn="base">
              <a:spcBef>
                <a:spcPct val="0"/>
              </a:spcBef>
              <a:spcAft>
                <a:spcPct val="0"/>
              </a:spcAft>
              <a:buNone/>
            </a:pPr>
            <a:r>
              <a:rPr lang="en-US" altLang="el-GR" sz="2600" b="1" dirty="0">
                <a:solidFill>
                  <a:srgbClr val="000000"/>
                </a:solidFill>
                <a:latin typeface="Calibri" panose="020F0502020204030204" pitchFamily="34" charset="0"/>
                <a:cs typeface="Calibri" panose="020F0502020204030204" pitchFamily="34" charset="0"/>
              </a:rPr>
              <a:t>	</a:t>
            </a:r>
            <a:endParaRPr lang="el-GR" altLang="el-GR" sz="2600" b="1" dirty="0">
              <a:solidFill>
                <a:srgbClr val="9B3309"/>
              </a:solidFill>
              <a:latin typeface="Calibri" panose="020F0502020204030204" pitchFamily="34" charset="0"/>
              <a:cs typeface="Calibri" panose="020F0502020204030204" pitchFamily="34" charset="0"/>
            </a:endParaRPr>
          </a:p>
        </p:txBody>
      </p:sp>
      <p:sp>
        <p:nvSpPr>
          <p:cNvPr id="2" name="Title 1"/>
          <p:cNvSpPr>
            <a:spLocks noGrp="1"/>
          </p:cNvSpPr>
          <p:nvPr>
            <p:ph type="title"/>
          </p:nvPr>
        </p:nvSpPr>
        <p:spPr/>
        <p:txBody>
          <a:bodyPr anchor="t"/>
          <a:lstStyle/>
          <a:p>
            <a:pPr algn="l"/>
            <a:r>
              <a:rPr lang="el-GR" altLang="el-GR" sz="4800" b="1" dirty="0" smtClean="0">
                <a:solidFill>
                  <a:srgbClr val="3333CC"/>
                </a:solidFill>
                <a:latin typeface="Calibri" panose="020F0502020204030204" pitchFamily="34" charset="0"/>
                <a:cs typeface="Calibri" panose="020F0502020204030204" pitchFamily="34" charset="0"/>
              </a:rPr>
              <a:t>Ποσότητες παραγόμενων οξέων</a:t>
            </a:r>
            <a:endParaRPr lang="el-GR" altLang="el-GR" sz="4800" b="1" dirty="0">
              <a:solidFill>
                <a:srgbClr val="3333CC"/>
              </a:solidFill>
              <a:latin typeface="Calibri" panose="020F0502020204030204" pitchFamily="34" charset="0"/>
              <a:cs typeface="Calibri" panose="020F0502020204030204" pitchFamily="34" charset="0"/>
            </a:endParaRPr>
          </a:p>
        </p:txBody>
      </p:sp>
      <p:sp>
        <p:nvSpPr>
          <p:cNvPr id="7" name="Text Box 11"/>
          <p:cNvSpPr txBox="1">
            <a:spLocks noChangeArrowheads="1"/>
          </p:cNvSpPr>
          <p:nvPr/>
        </p:nvSpPr>
        <p:spPr bwMode="auto">
          <a:xfrm>
            <a:off x="1376516" y="2809576"/>
            <a:ext cx="4755633" cy="1246495"/>
          </a:xfrm>
          <a:prstGeom prst="rect">
            <a:avLst/>
          </a:prstGeom>
          <a:noFill/>
          <a:ln>
            <a:noFill/>
          </a:ln>
          <a:effectLst/>
        </p:spPr>
        <p:txBody>
          <a:bodyPr wrap="square">
            <a:spAutoFit/>
          </a:bodyPr>
          <a:lstStyle>
            <a:lvl1pPr eaLnBrk="0" hangingPunct="0">
              <a:defRPr sz="3000">
                <a:solidFill>
                  <a:schemeClr val="tx1"/>
                </a:solidFill>
                <a:latin typeface="Arial" charset="0"/>
              </a:defRPr>
            </a:lvl1pPr>
            <a:lvl2pPr marL="742950" indent="-285750" eaLnBrk="0" hangingPunct="0">
              <a:defRPr sz="3000">
                <a:solidFill>
                  <a:schemeClr val="tx1"/>
                </a:solidFill>
                <a:latin typeface="Arial" charset="0"/>
              </a:defRPr>
            </a:lvl2pPr>
            <a:lvl3pPr marL="1143000" indent="-228600" eaLnBrk="0" hangingPunct="0">
              <a:defRPr sz="3000">
                <a:solidFill>
                  <a:schemeClr val="tx1"/>
                </a:solidFill>
                <a:latin typeface="Arial" charset="0"/>
              </a:defRPr>
            </a:lvl3pPr>
            <a:lvl4pPr marL="1600200" indent="-228600" eaLnBrk="0" hangingPunct="0">
              <a:defRPr sz="3000">
                <a:solidFill>
                  <a:schemeClr val="tx1"/>
                </a:solidFill>
                <a:latin typeface="Arial" charset="0"/>
              </a:defRPr>
            </a:lvl4pPr>
            <a:lvl5pPr marL="2057400" indent="-228600" eaLnBrk="0" hangingPunct="0">
              <a:defRPr sz="3000">
                <a:solidFill>
                  <a:schemeClr val="tx1"/>
                </a:solidFill>
                <a:latin typeface="Arial" charset="0"/>
              </a:defRPr>
            </a:lvl5pPr>
            <a:lvl6pPr marL="2514600" indent="-228600" eaLnBrk="0" fontAlgn="base" hangingPunct="0">
              <a:spcBef>
                <a:spcPct val="0"/>
              </a:spcBef>
              <a:spcAft>
                <a:spcPct val="0"/>
              </a:spcAft>
              <a:defRPr sz="3000">
                <a:solidFill>
                  <a:schemeClr val="tx1"/>
                </a:solidFill>
                <a:latin typeface="Arial" charset="0"/>
              </a:defRPr>
            </a:lvl6pPr>
            <a:lvl7pPr marL="2971800" indent="-228600" eaLnBrk="0" fontAlgn="base" hangingPunct="0">
              <a:spcBef>
                <a:spcPct val="0"/>
              </a:spcBef>
              <a:spcAft>
                <a:spcPct val="0"/>
              </a:spcAft>
              <a:defRPr sz="3000">
                <a:solidFill>
                  <a:schemeClr val="tx1"/>
                </a:solidFill>
                <a:latin typeface="Arial" charset="0"/>
              </a:defRPr>
            </a:lvl7pPr>
            <a:lvl8pPr marL="3429000" indent="-228600" eaLnBrk="0" fontAlgn="base" hangingPunct="0">
              <a:spcBef>
                <a:spcPct val="0"/>
              </a:spcBef>
              <a:spcAft>
                <a:spcPct val="0"/>
              </a:spcAft>
              <a:defRPr sz="3000">
                <a:solidFill>
                  <a:schemeClr val="tx1"/>
                </a:solidFill>
                <a:latin typeface="Arial" charset="0"/>
              </a:defRPr>
            </a:lvl8pPr>
            <a:lvl9pPr marL="3886200" indent="-228600" eaLnBrk="0" fontAlgn="base" hangingPunct="0">
              <a:spcBef>
                <a:spcPct val="0"/>
              </a:spcBef>
              <a:spcAft>
                <a:spcPct val="0"/>
              </a:spcAft>
              <a:defRPr sz="3000">
                <a:solidFill>
                  <a:schemeClr val="tx1"/>
                </a:solidFill>
                <a:latin typeface="Arial" charset="0"/>
              </a:defRPr>
            </a:lvl9pPr>
          </a:lstStyle>
          <a:p>
            <a:pPr algn="ctr" eaLnBrk="1" hangingPunct="1">
              <a:lnSpc>
                <a:spcPct val="150000"/>
              </a:lnSpc>
              <a:spcBef>
                <a:spcPts val="0"/>
              </a:spcBef>
              <a:defRPr/>
            </a:pPr>
            <a:r>
              <a:rPr lang="el-GR" sz="25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Πτητικά </a:t>
            </a:r>
            <a:r>
              <a:rPr lang="el-GR" sz="2500" b="1" dirty="0" smtClean="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ή Ανθρακικά (</a:t>
            </a:r>
            <a:r>
              <a:rPr lang="en-US" sz="25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CO</a:t>
            </a:r>
            <a:r>
              <a:rPr lang="en-US" sz="2500" b="1" baseline="-25000"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2</a:t>
            </a:r>
            <a:r>
              <a:rPr lang="el-GR" sz="2500" b="1" dirty="0" smtClean="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a:t>
            </a:r>
            <a:r>
              <a:rPr lang="en-US" sz="2500" b="1" dirty="0" smtClean="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a:t>
            </a:r>
            <a:endParaRPr lang="el-GR" sz="25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endParaRPr>
          </a:p>
          <a:p>
            <a:pPr eaLnBrk="1" hangingPunct="1">
              <a:lnSpc>
                <a:spcPct val="150000"/>
              </a:lnSpc>
              <a:spcBef>
                <a:spcPts val="0"/>
              </a:spcBef>
              <a:defRPr/>
            </a:pPr>
            <a:r>
              <a:rPr lang="en-US" sz="2500" b="1" dirty="0" smtClean="0">
                <a:latin typeface="Calibri" panose="020F0502020204030204" pitchFamily="34" charset="0"/>
                <a:cs typeface="Calibri" panose="020F0502020204030204" pitchFamily="34" charset="0"/>
              </a:rPr>
              <a:t>          22.</a:t>
            </a:r>
            <a:r>
              <a:rPr lang="el-GR" sz="2500" b="1" dirty="0">
                <a:latin typeface="Calibri" panose="020F0502020204030204" pitchFamily="34" charset="0"/>
                <a:cs typeface="Calibri" panose="020F0502020204030204" pitchFamily="34" charset="0"/>
              </a:rPr>
              <a:t>2</a:t>
            </a:r>
            <a:r>
              <a:rPr lang="en-US" sz="2500" b="1" dirty="0" smtClean="0">
                <a:latin typeface="Calibri" panose="020F0502020204030204" pitchFamily="34" charset="0"/>
                <a:cs typeface="Calibri" panose="020F0502020204030204" pitchFamily="34" charset="0"/>
              </a:rPr>
              <a:t>00</a:t>
            </a:r>
            <a:r>
              <a:rPr lang="el-GR" sz="2500" b="1" dirty="0" smtClean="0">
                <a:latin typeface="Calibri" panose="020F0502020204030204" pitchFamily="34" charset="0"/>
                <a:cs typeface="Calibri" panose="020F0502020204030204" pitchFamily="34" charset="0"/>
              </a:rPr>
              <a:t> </a:t>
            </a:r>
            <a:r>
              <a:rPr lang="en-US" sz="2500" b="1" dirty="0" err="1" smtClean="0">
                <a:latin typeface="Calibri" panose="020F0502020204030204" pitchFamily="34" charset="0"/>
                <a:cs typeface="Calibri" panose="020F0502020204030204" pitchFamily="34" charset="0"/>
              </a:rPr>
              <a:t>mEq</a:t>
            </a:r>
            <a:r>
              <a:rPr lang="en-US" sz="2500" b="1" dirty="0" smtClean="0">
                <a:latin typeface="Calibri" panose="020F0502020204030204" pitchFamily="34" charset="0"/>
                <a:cs typeface="Calibri" panose="020F0502020204030204" pitchFamily="34" charset="0"/>
              </a:rPr>
              <a:t>/24</a:t>
            </a:r>
            <a:r>
              <a:rPr lang="el-GR" sz="2500" b="1" dirty="0" smtClean="0">
                <a:latin typeface="Calibri" panose="020F0502020204030204" pitchFamily="34" charset="0"/>
                <a:cs typeface="Calibri" panose="020F0502020204030204" pitchFamily="34" charset="0"/>
              </a:rPr>
              <a:t>ωρο</a:t>
            </a:r>
            <a:endParaRPr lang="el-GR" sz="2500" b="1" dirty="0">
              <a:latin typeface="Calibri" panose="020F0502020204030204" pitchFamily="34" charset="0"/>
              <a:cs typeface="Calibri" panose="020F0502020204030204" pitchFamily="34" charset="0"/>
            </a:endParaRPr>
          </a:p>
        </p:txBody>
      </p:sp>
      <p:sp>
        <p:nvSpPr>
          <p:cNvPr id="8" name="Rectangle 12"/>
          <p:cNvSpPr>
            <a:spLocks noChangeArrowheads="1"/>
          </p:cNvSpPr>
          <p:nvPr/>
        </p:nvSpPr>
        <p:spPr bwMode="auto">
          <a:xfrm>
            <a:off x="6293057" y="2786446"/>
            <a:ext cx="4307186" cy="1246495"/>
          </a:xfrm>
          <a:prstGeom prst="rect">
            <a:avLst/>
          </a:prstGeom>
          <a:noFill/>
          <a:ln>
            <a:noFill/>
          </a:ln>
          <a:effectLst/>
        </p:spPr>
        <p:txBody>
          <a:bodyPr>
            <a:spAutoFit/>
          </a:bodyPr>
          <a:lstStyle/>
          <a:p>
            <a:pPr algn="ctr" eaLnBrk="1" hangingPunct="1">
              <a:lnSpc>
                <a:spcPct val="150000"/>
              </a:lnSpc>
              <a:spcBef>
                <a:spcPts val="0"/>
              </a:spcBef>
              <a:defRPr/>
            </a:pPr>
            <a:r>
              <a:rPr lang="el-GR" sz="25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Μη πτητικά </a:t>
            </a:r>
            <a:r>
              <a:rPr lang="el-GR" sz="2500" b="1" dirty="0" smtClean="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οξέα</a:t>
            </a:r>
            <a:r>
              <a:rPr lang="en-US" sz="2500" b="1" dirty="0" smtClean="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a:t>
            </a:r>
            <a:endParaRPr lang="el-GR" sz="25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endParaRPr>
          </a:p>
          <a:p>
            <a:pPr algn="ctr" eaLnBrk="1" hangingPunct="1">
              <a:lnSpc>
                <a:spcPct val="150000"/>
              </a:lnSpc>
              <a:spcBef>
                <a:spcPts val="0"/>
              </a:spcBef>
              <a:defRPr/>
            </a:pPr>
            <a:r>
              <a:rPr lang="el-GR" sz="2500" b="1" dirty="0">
                <a:latin typeface="Calibri" panose="020F0502020204030204" pitchFamily="34" charset="0"/>
                <a:cs typeface="Calibri" panose="020F0502020204030204" pitchFamily="34" charset="0"/>
              </a:rPr>
              <a:t>1-1,5 </a:t>
            </a:r>
            <a:r>
              <a:rPr lang="en-US" sz="2500" b="1" dirty="0" err="1">
                <a:latin typeface="Calibri" panose="020F0502020204030204" pitchFamily="34" charset="0"/>
                <a:cs typeface="Calibri" panose="020F0502020204030204" pitchFamily="34" charset="0"/>
              </a:rPr>
              <a:t>mEq</a:t>
            </a:r>
            <a:r>
              <a:rPr lang="el-GR" sz="2500" b="1" dirty="0">
                <a:latin typeface="Calibri" panose="020F0502020204030204" pitchFamily="34" charset="0"/>
                <a:cs typeface="Calibri" panose="020F0502020204030204" pitchFamily="34" charset="0"/>
              </a:rPr>
              <a:t> </a:t>
            </a:r>
            <a:r>
              <a:rPr lang="en-US" sz="2500" b="1" dirty="0">
                <a:latin typeface="Calibri" panose="020F0502020204030204" pitchFamily="34" charset="0"/>
                <a:cs typeface="Calibri" panose="020F0502020204030204" pitchFamily="34" charset="0"/>
              </a:rPr>
              <a:t>H</a:t>
            </a:r>
            <a:r>
              <a:rPr lang="en-US" sz="2500" b="1" baseline="30000" dirty="0">
                <a:latin typeface="Calibri" panose="020F0502020204030204" pitchFamily="34" charset="0"/>
                <a:cs typeface="Calibri" panose="020F0502020204030204" pitchFamily="34" charset="0"/>
              </a:rPr>
              <a:t>+</a:t>
            </a:r>
            <a:r>
              <a:rPr lang="en-US" sz="2500" b="1" dirty="0">
                <a:latin typeface="Calibri" panose="020F0502020204030204" pitchFamily="34" charset="0"/>
                <a:cs typeface="Calibri" panose="020F0502020204030204" pitchFamily="34" charset="0"/>
              </a:rPr>
              <a:t>/kg</a:t>
            </a:r>
            <a:r>
              <a:rPr lang="el-GR" sz="2500" b="1" dirty="0">
                <a:latin typeface="Calibri" panose="020F0502020204030204" pitchFamily="34" charset="0"/>
                <a:cs typeface="Calibri" panose="020F0502020204030204" pitchFamily="34" charset="0"/>
              </a:rPr>
              <a:t>ΒΣ/</a:t>
            </a:r>
            <a:r>
              <a:rPr lang="en-US" sz="2500" b="1" dirty="0">
                <a:latin typeface="Calibri" panose="020F0502020204030204" pitchFamily="34" charset="0"/>
                <a:cs typeface="Calibri" panose="020F0502020204030204" pitchFamily="34" charset="0"/>
              </a:rPr>
              <a:t>24</a:t>
            </a:r>
            <a:r>
              <a:rPr lang="el-GR" sz="2500" b="1" dirty="0" err="1">
                <a:latin typeface="Calibri" panose="020F0502020204030204" pitchFamily="34" charset="0"/>
                <a:cs typeface="Calibri" panose="020F0502020204030204" pitchFamily="34" charset="0"/>
              </a:rPr>
              <a:t>ωρο</a:t>
            </a:r>
            <a:endParaRPr lang="el-GR" sz="2500" b="1" dirty="0">
              <a:latin typeface="Calibri" panose="020F0502020204030204" pitchFamily="34" charset="0"/>
              <a:cs typeface="Calibri" panose="020F0502020204030204" pitchFamily="34" charset="0"/>
            </a:endParaRPr>
          </a:p>
        </p:txBody>
      </p:sp>
      <p:sp>
        <p:nvSpPr>
          <p:cNvPr id="9" name="Rectangle 13"/>
          <p:cNvSpPr>
            <a:spLocks noChangeArrowheads="1"/>
          </p:cNvSpPr>
          <p:nvPr/>
        </p:nvSpPr>
        <p:spPr bwMode="auto">
          <a:xfrm>
            <a:off x="4021395" y="1353925"/>
            <a:ext cx="4050890" cy="754374"/>
          </a:xfrm>
          <a:prstGeom prst="rect">
            <a:avLst/>
          </a:prstGeom>
          <a:noFill/>
          <a:ln>
            <a:noFill/>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130000"/>
              </a:lnSpc>
              <a:spcBef>
                <a:spcPct val="50000"/>
              </a:spcBef>
              <a:buFontTx/>
              <a:buNone/>
            </a:pPr>
            <a:r>
              <a:rPr lang="el-GR" altLang="el-GR" sz="36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Μεταβολισμός</a:t>
            </a:r>
          </a:p>
        </p:txBody>
      </p:sp>
      <p:pic>
        <p:nvPicPr>
          <p:cNvPr id="12" name="Picture 16" descr="https://encrypted-tbn2.google.com/images?q=tbn:ANd9GcTq9wi3mPy74O6uR2aYiB43boeOGn01DqL5495y3z_b7PMTiqw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6133" y="3931397"/>
            <a:ext cx="1998662"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6" descr="C:\Users\AM01337\AppData\Roaming\PixelMetrics\CaptureWiz\Temp\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2414" y="3996124"/>
            <a:ext cx="2411413"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wn Arrow 5"/>
          <p:cNvSpPr/>
          <p:nvPr/>
        </p:nvSpPr>
        <p:spPr>
          <a:xfrm rot="2293136">
            <a:off x="4402114" y="2050694"/>
            <a:ext cx="580103" cy="786074"/>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l-GR">
              <a:latin typeface="Calibri" panose="020F0502020204030204" pitchFamily="34" charset="0"/>
              <a:cs typeface="Calibri" panose="020F0502020204030204" pitchFamily="34" charset="0"/>
            </a:endParaRPr>
          </a:p>
        </p:txBody>
      </p:sp>
      <p:sp>
        <p:nvSpPr>
          <p:cNvPr id="15" name="Down Arrow 14"/>
          <p:cNvSpPr/>
          <p:nvPr/>
        </p:nvSpPr>
        <p:spPr>
          <a:xfrm rot="19306864" flipH="1">
            <a:off x="7028979" y="2024010"/>
            <a:ext cx="580103" cy="786074"/>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l-GR">
              <a:latin typeface="Calibri" panose="020F0502020204030204" pitchFamily="34" charset="0"/>
              <a:cs typeface="Calibri" panose="020F0502020204030204" pitchFamily="34" charset="0"/>
            </a:endParaRPr>
          </a:p>
        </p:txBody>
      </p:sp>
      <p:sp>
        <p:nvSpPr>
          <p:cNvPr id="16" name="Rectangle 15"/>
          <p:cNvSpPr/>
          <p:nvPr/>
        </p:nvSpPr>
        <p:spPr>
          <a:xfrm>
            <a:off x="220313" y="6009922"/>
            <a:ext cx="5325081" cy="723275"/>
          </a:xfrm>
          <a:prstGeom prst="rect">
            <a:avLst/>
          </a:prstGeom>
        </p:spPr>
        <p:txBody>
          <a:bodyPr wrap="square">
            <a:spAutoFit/>
          </a:bodyPr>
          <a:lstStyle/>
          <a:p>
            <a:r>
              <a:rPr lang="en-US" sz="2500" b="1" dirty="0" smtClean="0">
                <a:ln w="22225">
                  <a:solidFill>
                    <a:srgbClr val="3333CC"/>
                  </a:solidFill>
                  <a:prstDash val="solid"/>
                </a:ln>
                <a:solidFill>
                  <a:srgbClr val="3333CC">
                    <a:lumMod val="40000"/>
                    <a:lumOff val="60000"/>
                  </a:srgbClr>
                </a:solidFill>
                <a:latin typeface="Calibri" panose="020F0502020204030204" pitchFamily="34" charset="0"/>
                <a:cs typeface="Calibri" panose="020F0502020204030204" pitchFamily="34" charset="0"/>
              </a:rPr>
              <a:t>*</a:t>
            </a:r>
            <a:r>
              <a:rPr lang="en-US" sz="1600" b="1" dirty="0" smtClean="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 </a:t>
            </a:r>
            <a:r>
              <a:rPr lang="en-US" sz="1600" dirty="0" smtClean="0">
                <a:latin typeface="Calibri" panose="020F0502020204030204" pitchFamily="34" charset="0"/>
                <a:cs typeface="Calibri" panose="020F0502020204030204" pitchFamily="34" charset="0"/>
              </a:rPr>
              <a:t>CO</a:t>
            </a:r>
            <a:r>
              <a:rPr lang="en-US" sz="1600" baseline="-25000" dirty="0" smtClean="0">
                <a:latin typeface="Calibri" panose="020F0502020204030204" pitchFamily="34" charset="0"/>
                <a:cs typeface="Calibri" panose="020F0502020204030204" pitchFamily="34" charset="0"/>
              </a:rPr>
              <a:t>2</a:t>
            </a:r>
            <a:r>
              <a:rPr lang="en-US" sz="1600" dirty="0" smtClean="0">
                <a:latin typeface="Calibri" panose="020F0502020204030204" pitchFamily="34" charset="0"/>
                <a:cs typeface="Calibri" panose="020F0502020204030204" pitchFamily="34" charset="0"/>
              </a:rPr>
              <a:t> =</a:t>
            </a:r>
            <a:r>
              <a:rPr lang="el-GR" sz="1600" dirty="0" smtClean="0">
                <a:latin typeface="Calibri" panose="020F0502020204030204" pitchFamily="34" charset="0"/>
                <a:cs typeface="Calibri" panose="020F0502020204030204" pitchFamily="34" charset="0"/>
              </a:rPr>
              <a:t> </a:t>
            </a:r>
            <a:r>
              <a:rPr lang="el-GR" sz="1600" dirty="0">
                <a:latin typeface="Calibri" panose="020F0502020204030204" pitchFamily="34" charset="0"/>
                <a:cs typeface="Calibri" panose="020F0502020204030204" pitchFamily="34" charset="0"/>
              </a:rPr>
              <a:t>τελικό προϊόν του αερόβιου </a:t>
            </a:r>
            <a:r>
              <a:rPr lang="el-GR" sz="1600" dirty="0" smtClean="0">
                <a:latin typeface="Calibri" panose="020F0502020204030204" pitchFamily="34" charset="0"/>
                <a:cs typeface="Calibri" panose="020F0502020204030204" pitchFamily="34" charset="0"/>
              </a:rPr>
              <a:t>μεταβολισμού </a:t>
            </a:r>
          </a:p>
          <a:p>
            <a:r>
              <a:rPr lang="el-GR" sz="1600" b="1" dirty="0" smtClean="0">
                <a:latin typeface="Calibri" panose="020F0502020204030204" pitchFamily="34" charset="0"/>
                <a:cs typeface="Calibri" panose="020F0502020204030204" pitchFamily="34" charset="0"/>
              </a:rPr>
              <a:t>υδατανθράκων και λιπών </a:t>
            </a:r>
            <a:r>
              <a:rPr lang="el-GR" altLang="el-GR" sz="1600" b="1" dirty="0" smtClean="0">
                <a:latin typeface="Calibri" panose="020F0502020204030204" pitchFamily="34" charset="0"/>
                <a:cs typeface="Calibri" panose="020F0502020204030204" pitchFamily="34" charset="0"/>
              </a:rPr>
              <a:t>(</a:t>
            </a:r>
            <a:r>
              <a:rPr lang="en-US" altLang="el-GR" sz="1600" b="1" dirty="0">
                <a:latin typeface="Calibri" panose="020F0502020204030204" pitchFamily="34" charset="0"/>
                <a:cs typeface="Calibri" panose="020F0502020204030204" pitchFamily="34" charset="0"/>
              </a:rPr>
              <a:t>CO</a:t>
            </a:r>
            <a:r>
              <a:rPr lang="en-US" altLang="el-GR" sz="1600" b="1" baseline="-25000" dirty="0">
                <a:latin typeface="Calibri" panose="020F0502020204030204" pitchFamily="34" charset="0"/>
                <a:cs typeface="Calibri" panose="020F0502020204030204" pitchFamily="34" charset="0"/>
              </a:rPr>
              <a:t>2</a:t>
            </a:r>
            <a:r>
              <a:rPr lang="en-US" altLang="el-GR" sz="1600" b="1" dirty="0">
                <a:latin typeface="Calibri" panose="020F0502020204030204" pitchFamily="34" charset="0"/>
                <a:cs typeface="Calibri" panose="020F0502020204030204" pitchFamily="34" charset="0"/>
              </a:rPr>
              <a:t>+H</a:t>
            </a:r>
            <a:r>
              <a:rPr lang="en-US" altLang="el-GR" sz="1600" b="1" baseline="-25000" dirty="0">
                <a:latin typeface="Calibri" panose="020F0502020204030204" pitchFamily="34" charset="0"/>
                <a:cs typeface="Calibri" panose="020F0502020204030204" pitchFamily="34" charset="0"/>
              </a:rPr>
              <a:t>2</a:t>
            </a:r>
            <a:r>
              <a:rPr lang="en-US" altLang="el-GR" sz="1600" b="1" dirty="0">
                <a:latin typeface="Calibri" panose="020F0502020204030204" pitchFamily="34" charset="0"/>
                <a:cs typeface="Calibri" panose="020F0502020204030204" pitchFamily="34" charset="0"/>
              </a:rPr>
              <a:t>O </a:t>
            </a:r>
            <a:r>
              <a:rPr lang="en-US" altLang="el-GR" sz="1600" b="1" dirty="0">
                <a:latin typeface="Calibri" panose="020F0502020204030204" pitchFamily="34" charset="0"/>
                <a:cs typeface="Calibri" panose="020F0502020204030204" pitchFamily="34" charset="0"/>
                <a:sym typeface="Wingdings 3" panose="05040102010807070707" pitchFamily="18" charset="2"/>
              </a:rPr>
              <a:t> </a:t>
            </a:r>
            <a:r>
              <a:rPr lang="en-US" altLang="el-GR" sz="1600" b="1" dirty="0">
                <a:latin typeface="Calibri" panose="020F0502020204030204" pitchFamily="34" charset="0"/>
                <a:cs typeface="Calibri" panose="020F0502020204030204" pitchFamily="34" charset="0"/>
              </a:rPr>
              <a:t>H</a:t>
            </a:r>
            <a:r>
              <a:rPr lang="en-US" altLang="el-GR" sz="1600" b="1" baseline="-25000" dirty="0">
                <a:latin typeface="Calibri" panose="020F0502020204030204" pitchFamily="34" charset="0"/>
                <a:cs typeface="Calibri" panose="020F0502020204030204" pitchFamily="34" charset="0"/>
              </a:rPr>
              <a:t>2</a:t>
            </a:r>
            <a:r>
              <a:rPr lang="en-US" altLang="el-GR" sz="1600" b="1" dirty="0">
                <a:latin typeface="Calibri" panose="020F0502020204030204" pitchFamily="34" charset="0"/>
                <a:cs typeface="Calibri" panose="020F0502020204030204" pitchFamily="34" charset="0"/>
              </a:rPr>
              <a:t>CO</a:t>
            </a:r>
            <a:r>
              <a:rPr lang="en-US" altLang="el-GR" sz="1600" b="1" baseline="-25000" dirty="0">
                <a:latin typeface="Calibri" panose="020F0502020204030204" pitchFamily="34" charset="0"/>
                <a:cs typeface="Calibri" panose="020F0502020204030204" pitchFamily="34" charset="0"/>
              </a:rPr>
              <a:t>3</a:t>
            </a:r>
            <a:r>
              <a:rPr lang="en-US" altLang="el-GR" sz="1600" b="1" dirty="0">
                <a:latin typeface="Calibri" panose="020F0502020204030204" pitchFamily="34" charset="0"/>
                <a:cs typeface="Calibri" panose="020F0502020204030204" pitchFamily="34" charset="0"/>
              </a:rPr>
              <a:t> </a:t>
            </a:r>
            <a:r>
              <a:rPr lang="en-US" altLang="el-GR" sz="1600" b="1" dirty="0">
                <a:latin typeface="Calibri" panose="020F0502020204030204" pitchFamily="34" charset="0"/>
                <a:cs typeface="Calibri" panose="020F0502020204030204" pitchFamily="34" charset="0"/>
                <a:sym typeface="Wingdings 3" panose="05040102010807070707" pitchFamily="18" charset="2"/>
              </a:rPr>
              <a:t></a:t>
            </a:r>
            <a:r>
              <a:rPr lang="en-US" altLang="el-GR" sz="1600" b="1" dirty="0">
                <a:latin typeface="Calibri" panose="020F0502020204030204" pitchFamily="34" charset="0"/>
                <a:cs typeface="Calibri" panose="020F0502020204030204" pitchFamily="34" charset="0"/>
              </a:rPr>
              <a:t> </a:t>
            </a:r>
            <a:r>
              <a:rPr lang="en-US" altLang="el-GR" sz="1600" b="1" dirty="0">
                <a:solidFill>
                  <a:srgbClr val="C00000"/>
                </a:solidFill>
                <a:latin typeface="Calibri" panose="020F0502020204030204" pitchFamily="34" charset="0"/>
                <a:cs typeface="Calibri" panose="020F0502020204030204" pitchFamily="34" charset="0"/>
              </a:rPr>
              <a:t>H</a:t>
            </a:r>
            <a:r>
              <a:rPr lang="en-US" altLang="el-GR" sz="1600" b="1" baseline="30000" dirty="0">
                <a:solidFill>
                  <a:srgbClr val="C00000"/>
                </a:solidFill>
                <a:latin typeface="Calibri" panose="020F0502020204030204" pitchFamily="34" charset="0"/>
                <a:cs typeface="Calibri" panose="020F0502020204030204" pitchFamily="34" charset="0"/>
              </a:rPr>
              <a:t>+</a:t>
            </a:r>
            <a:r>
              <a:rPr lang="en-US" altLang="el-GR" sz="1600" b="1" dirty="0">
                <a:latin typeface="Calibri" panose="020F0502020204030204" pitchFamily="34" charset="0"/>
                <a:cs typeface="Calibri" panose="020F0502020204030204" pitchFamily="34" charset="0"/>
              </a:rPr>
              <a:t> + HCO</a:t>
            </a:r>
            <a:r>
              <a:rPr lang="en-US" altLang="el-GR" sz="1600" b="1" baseline="-25000" dirty="0">
                <a:latin typeface="Calibri" panose="020F0502020204030204" pitchFamily="34" charset="0"/>
                <a:cs typeface="Calibri" panose="020F0502020204030204" pitchFamily="34" charset="0"/>
              </a:rPr>
              <a:t>3</a:t>
            </a:r>
            <a:r>
              <a:rPr lang="en-US" altLang="el-GR" sz="1600" b="1" baseline="30000" dirty="0">
                <a:latin typeface="Calibri" panose="020F0502020204030204" pitchFamily="34" charset="0"/>
                <a:cs typeface="Calibri" panose="020F0502020204030204" pitchFamily="34" charset="0"/>
              </a:rPr>
              <a:t>-</a:t>
            </a:r>
            <a:r>
              <a:rPr lang="en-US" altLang="el-GR" sz="1600" b="1" dirty="0">
                <a:latin typeface="Calibri" panose="020F0502020204030204" pitchFamily="34" charset="0"/>
                <a:cs typeface="Calibri" panose="020F0502020204030204" pitchFamily="34" charset="0"/>
              </a:rPr>
              <a:t>)</a:t>
            </a:r>
            <a:r>
              <a:rPr lang="el-GR" altLang="el-GR" sz="1600" b="1" dirty="0">
                <a:latin typeface="Calibri" panose="020F0502020204030204" pitchFamily="34" charset="0"/>
                <a:cs typeface="Calibri" panose="020F0502020204030204" pitchFamily="34" charset="0"/>
              </a:rPr>
              <a:t> </a:t>
            </a:r>
            <a:r>
              <a:rPr lang="el-GR" sz="1600" dirty="0" smtClean="0">
                <a:latin typeface="Calibri" panose="020F0502020204030204" pitchFamily="34" charset="0"/>
                <a:cs typeface="Calibri" panose="020F0502020204030204" pitchFamily="34" charset="0"/>
              </a:rPr>
              <a:t> </a:t>
            </a:r>
            <a:endParaRPr lang="el-GR" sz="1600" dirty="0">
              <a:latin typeface="Calibri" panose="020F0502020204030204" pitchFamily="34" charset="0"/>
              <a:cs typeface="Calibri" panose="020F0502020204030204" pitchFamily="34" charset="0"/>
            </a:endParaRPr>
          </a:p>
        </p:txBody>
      </p:sp>
      <p:sp>
        <p:nvSpPr>
          <p:cNvPr id="19" name="Rectangle 18"/>
          <p:cNvSpPr/>
          <p:nvPr/>
        </p:nvSpPr>
        <p:spPr>
          <a:xfrm>
            <a:off x="6096000" y="5814303"/>
            <a:ext cx="6024991" cy="969496"/>
          </a:xfrm>
          <a:prstGeom prst="rect">
            <a:avLst/>
          </a:prstGeom>
        </p:spPr>
        <p:txBody>
          <a:bodyPr wrap="square">
            <a:spAutoFit/>
          </a:bodyPr>
          <a:lstStyle/>
          <a:p>
            <a:r>
              <a:rPr lang="en-US" sz="2500" b="1" dirty="0">
                <a:ln w="22225">
                  <a:solidFill>
                    <a:srgbClr val="3333CC"/>
                  </a:solidFill>
                  <a:prstDash val="solid"/>
                </a:ln>
                <a:solidFill>
                  <a:srgbClr val="3333CC">
                    <a:lumMod val="40000"/>
                    <a:lumOff val="60000"/>
                  </a:srgbClr>
                </a:solidFill>
                <a:latin typeface="Calibri" panose="020F0502020204030204" pitchFamily="34" charset="0"/>
                <a:cs typeface="Calibri" panose="020F0502020204030204" pitchFamily="34" charset="0"/>
              </a:rPr>
              <a:t>** </a:t>
            </a:r>
            <a:r>
              <a:rPr lang="el-GR" sz="1600" dirty="0" smtClean="0">
                <a:latin typeface="Calibri" panose="020F0502020204030204" pitchFamily="34" charset="0"/>
                <a:cs typeface="Calibri" panose="020F0502020204030204" pitchFamily="34" charset="0"/>
              </a:rPr>
              <a:t>καταβολισμός </a:t>
            </a:r>
            <a:r>
              <a:rPr lang="el-GR" sz="1600" b="1" dirty="0" smtClean="0">
                <a:latin typeface="Calibri" panose="020F0502020204030204" pitchFamily="34" charset="0"/>
                <a:cs typeface="Calibri" panose="020F0502020204030204" pitchFamily="34" charset="0"/>
              </a:rPr>
              <a:t>πρωτεϊνών</a:t>
            </a:r>
            <a:r>
              <a:rPr lang="el-GR" sz="1600" dirty="0" smtClean="0">
                <a:latin typeface="Calibri" panose="020F0502020204030204" pitchFamily="34" charset="0"/>
                <a:cs typeface="Calibri" panose="020F0502020204030204" pitchFamily="34" charset="0"/>
              </a:rPr>
              <a:t> </a:t>
            </a:r>
            <a:r>
              <a:rPr lang="en-US" sz="1600" dirty="0" smtClean="0">
                <a:latin typeface="Calibri" panose="020F0502020204030204" pitchFamily="34" charset="0"/>
                <a:cs typeface="Calibri" panose="020F0502020204030204" pitchFamily="34" charset="0"/>
              </a:rPr>
              <a:t>(</a:t>
            </a:r>
            <a:r>
              <a:rPr lang="en-US" sz="1600" b="1" dirty="0" smtClean="0">
                <a:solidFill>
                  <a:srgbClr val="FF0000"/>
                </a:solidFill>
                <a:latin typeface="Calibri" panose="020F0502020204030204" pitchFamily="34" charset="0"/>
                <a:cs typeface="Calibri" panose="020F0502020204030204" pitchFamily="34" charset="0"/>
              </a:rPr>
              <a:t>H</a:t>
            </a:r>
            <a:r>
              <a:rPr lang="en-US" sz="1600" b="1" baseline="-25000" dirty="0" smtClean="0">
                <a:solidFill>
                  <a:srgbClr val="FF0000"/>
                </a:solidFill>
                <a:latin typeface="Calibri" panose="020F0502020204030204" pitchFamily="34" charset="0"/>
                <a:cs typeface="Calibri" panose="020F0502020204030204" pitchFamily="34" charset="0"/>
              </a:rPr>
              <a:t>2</a:t>
            </a:r>
            <a:r>
              <a:rPr lang="en-US" sz="1600" b="1" dirty="0" smtClean="0">
                <a:solidFill>
                  <a:srgbClr val="FF0000"/>
                </a:solidFill>
                <a:latin typeface="Calibri" panose="020F0502020204030204" pitchFamily="34" charset="0"/>
                <a:cs typeface="Calibri" panose="020F0502020204030204" pitchFamily="34" charset="0"/>
              </a:rPr>
              <a:t>SO</a:t>
            </a:r>
            <a:r>
              <a:rPr lang="en-US" sz="1600" b="1" baseline="-25000" dirty="0" smtClean="0">
                <a:solidFill>
                  <a:srgbClr val="FF0000"/>
                </a:solidFill>
                <a:latin typeface="Calibri" panose="020F0502020204030204" pitchFamily="34" charset="0"/>
                <a:cs typeface="Calibri" panose="020F0502020204030204" pitchFamily="34" charset="0"/>
              </a:rPr>
              <a:t>4</a:t>
            </a:r>
            <a:r>
              <a:rPr lang="en-US" sz="1600" dirty="0" smtClean="0">
                <a:latin typeface="Calibri" panose="020F0502020204030204" pitchFamily="34" charset="0"/>
                <a:cs typeface="Calibri" panose="020F0502020204030204" pitchFamily="34" charset="0"/>
              </a:rPr>
              <a:t>)</a:t>
            </a:r>
            <a:r>
              <a:rPr lang="el-GR" sz="1600" dirty="0" smtClean="0">
                <a:latin typeface="Calibri" panose="020F0502020204030204" pitchFamily="34" charset="0"/>
                <a:cs typeface="Calibri" panose="020F0502020204030204" pitchFamily="34" charset="0"/>
              </a:rPr>
              <a:t>,</a:t>
            </a:r>
            <a:r>
              <a:rPr lang="el-GR" sz="1600" b="1" dirty="0" smtClean="0">
                <a:latin typeface="Calibri" panose="020F0502020204030204" pitchFamily="34" charset="0"/>
                <a:cs typeface="Calibri" panose="020F0502020204030204" pitchFamily="34" charset="0"/>
              </a:rPr>
              <a:t>φωσφολιπιδίων</a:t>
            </a:r>
            <a:r>
              <a:rPr lang="el-GR" sz="1600" dirty="0" smtClean="0">
                <a:latin typeface="Calibri" panose="020F0502020204030204" pitchFamily="34" charset="0"/>
                <a:cs typeface="Calibri" panose="020F0502020204030204" pitchFamily="34" charset="0"/>
              </a:rPr>
              <a:t> (</a:t>
            </a:r>
            <a:r>
              <a:rPr lang="en-US" sz="1600" b="1" dirty="0" smtClean="0">
                <a:solidFill>
                  <a:srgbClr val="FF0000"/>
                </a:solidFill>
                <a:latin typeface="Calibri" panose="020F0502020204030204" pitchFamily="34" charset="0"/>
                <a:cs typeface="Calibri" panose="020F0502020204030204" pitchFamily="34" charset="0"/>
              </a:rPr>
              <a:t>H</a:t>
            </a:r>
            <a:r>
              <a:rPr lang="en-US" sz="1600" b="1" baseline="-25000" dirty="0" smtClean="0">
                <a:solidFill>
                  <a:srgbClr val="FF0000"/>
                </a:solidFill>
                <a:latin typeface="Calibri" panose="020F0502020204030204" pitchFamily="34" charset="0"/>
                <a:cs typeface="Calibri" panose="020F0502020204030204" pitchFamily="34" charset="0"/>
              </a:rPr>
              <a:t>3</a:t>
            </a:r>
            <a:r>
              <a:rPr lang="en-US" sz="1600" b="1" dirty="0" smtClean="0">
                <a:solidFill>
                  <a:srgbClr val="FF0000"/>
                </a:solidFill>
                <a:latin typeface="Calibri" panose="020F0502020204030204" pitchFamily="34" charset="0"/>
                <a:cs typeface="Calibri" panose="020F0502020204030204" pitchFamily="34" charset="0"/>
              </a:rPr>
              <a:t>PO</a:t>
            </a:r>
            <a:r>
              <a:rPr lang="en-US" sz="1600" b="1" baseline="-25000" dirty="0" smtClean="0">
                <a:solidFill>
                  <a:srgbClr val="FF0000"/>
                </a:solidFill>
                <a:latin typeface="Calibri" panose="020F0502020204030204" pitchFamily="34" charset="0"/>
                <a:cs typeface="Calibri" panose="020F0502020204030204" pitchFamily="34" charset="0"/>
              </a:rPr>
              <a:t>4</a:t>
            </a:r>
            <a:r>
              <a:rPr lang="en-US" sz="1600" dirty="0">
                <a:latin typeface="Calibri" panose="020F0502020204030204" pitchFamily="34" charset="0"/>
                <a:cs typeface="Calibri" panose="020F0502020204030204" pitchFamily="34" charset="0"/>
              </a:rPr>
              <a:t>)</a:t>
            </a:r>
          </a:p>
          <a:p>
            <a:r>
              <a:rPr lang="el-GR" sz="1600" dirty="0" smtClean="0">
                <a:latin typeface="Calibri" panose="020F0502020204030204" pitchFamily="34" charset="0"/>
                <a:cs typeface="Calibri" panose="020F0502020204030204" pitchFamily="34" charset="0"/>
              </a:rPr>
              <a:t>         αναερόβιος μεταβολισμός </a:t>
            </a:r>
            <a:r>
              <a:rPr lang="el-GR" sz="1600" b="1" dirty="0" smtClean="0">
                <a:latin typeface="Calibri" panose="020F0502020204030204" pitchFamily="34" charset="0"/>
                <a:cs typeface="Calibri" panose="020F0502020204030204" pitchFamily="34" charset="0"/>
              </a:rPr>
              <a:t>υδατανθράκων</a:t>
            </a:r>
            <a:r>
              <a:rPr lang="el-GR" sz="1600" dirty="0" smtClean="0">
                <a:latin typeface="Calibri" panose="020F0502020204030204" pitchFamily="34" charset="0"/>
                <a:cs typeface="Calibri" panose="020F0502020204030204" pitchFamily="34" charset="0"/>
              </a:rPr>
              <a:t> </a:t>
            </a:r>
            <a:r>
              <a:rPr lang="en-US" sz="1600" dirty="0" smtClean="0">
                <a:latin typeface="Calibri" panose="020F0502020204030204" pitchFamily="34" charset="0"/>
                <a:cs typeface="Calibri" panose="020F0502020204030204" pitchFamily="34" charset="0"/>
              </a:rPr>
              <a:t>(</a:t>
            </a:r>
            <a:r>
              <a:rPr lang="el-GR" sz="1600" b="1" dirty="0">
                <a:solidFill>
                  <a:srgbClr val="FF0000"/>
                </a:solidFill>
                <a:latin typeface="Calibri" panose="020F0502020204030204" pitchFamily="34" charset="0"/>
                <a:cs typeface="Calibri" panose="020F0502020204030204" pitchFamily="34" charset="0"/>
              </a:rPr>
              <a:t>γαλακτικό </a:t>
            </a:r>
            <a:r>
              <a:rPr lang="el-GR" sz="1600" b="1" dirty="0" smtClean="0">
                <a:solidFill>
                  <a:srgbClr val="FF0000"/>
                </a:solidFill>
                <a:latin typeface="Calibri" panose="020F0502020204030204" pitchFamily="34" charset="0"/>
                <a:cs typeface="Calibri" panose="020F0502020204030204" pitchFamily="34" charset="0"/>
              </a:rPr>
              <a:t>οξύ</a:t>
            </a:r>
            <a:r>
              <a:rPr lang="el-GR" sz="1600" dirty="0" smtClean="0">
                <a:latin typeface="Calibri" panose="020F0502020204030204" pitchFamily="34" charset="0"/>
                <a:cs typeface="Calibri" panose="020F0502020204030204" pitchFamily="34" charset="0"/>
              </a:rPr>
              <a:t>)</a:t>
            </a:r>
            <a:r>
              <a:rPr lang="el-GR" altLang="el-GR" sz="1600" b="1" dirty="0" smtClean="0">
                <a:solidFill>
                  <a:srgbClr val="C00000"/>
                </a:solidFill>
                <a:latin typeface="Calibri" panose="020F0502020204030204" pitchFamily="34" charset="0"/>
                <a:cs typeface="Calibri" panose="020F0502020204030204" pitchFamily="34" charset="0"/>
              </a:rPr>
              <a:t> </a:t>
            </a:r>
          </a:p>
          <a:p>
            <a:r>
              <a:rPr lang="el-GR" sz="1600" dirty="0" smtClean="0">
                <a:latin typeface="Calibri" panose="020F0502020204030204" pitchFamily="34" charset="0"/>
                <a:cs typeface="Calibri" panose="020F0502020204030204" pitchFamily="34" charset="0"/>
              </a:rPr>
              <a:t>         β- οξείδωση </a:t>
            </a:r>
            <a:r>
              <a:rPr lang="el-GR" sz="1600" b="1" dirty="0" smtClean="0">
                <a:latin typeface="Calibri" panose="020F0502020204030204" pitchFamily="34" charset="0"/>
                <a:cs typeface="Calibri" panose="020F0502020204030204" pitchFamily="34" charset="0"/>
              </a:rPr>
              <a:t>λιπών</a:t>
            </a:r>
            <a:r>
              <a:rPr lang="el-GR" sz="1600" dirty="0" smtClean="0">
                <a:latin typeface="Calibri" panose="020F0502020204030204" pitchFamily="34" charset="0"/>
                <a:cs typeface="Calibri" panose="020F0502020204030204" pitchFamily="34" charset="0"/>
              </a:rPr>
              <a:t> (</a:t>
            </a:r>
            <a:r>
              <a:rPr lang="el-GR" sz="1600" b="1" dirty="0" smtClean="0">
                <a:solidFill>
                  <a:srgbClr val="C00000"/>
                </a:solidFill>
                <a:latin typeface="Calibri" panose="020F0502020204030204" pitchFamily="34" charset="0"/>
                <a:cs typeface="Calibri" panose="020F0502020204030204" pitchFamily="34" charset="0"/>
              </a:rPr>
              <a:t>κετονικά σώματα</a:t>
            </a:r>
            <a:r>
              <a:rPr lang="el-GR" sz="1600" dirty="0" smtClean="0">
                <a:latin typeface="Calibri" panose="020F0502020204030204" pitchFamily="34" charset="0"/>
                <a:cs typeface="Calibri" panose="020F0502020204030204" pitchFamily="34" charset="0"/>
              </a:rPr>
              <a:t>) </a:t>
            </a:r>
            <a:endParaRPr lang="el-GR"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3362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1000"/>
                            </p:stCondLst>
                            <p:childTnLst>
                              <p:par>
                                <p:cTn id="26" presetID="10" presetClass="entr" presetSubtype="0" fill="hold" grpId="0" nodeType="afterEffect">
                                  <p:stCondLst>
                                    <p:cond delay="50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6" grpId="0"/>
      <p:bldP spid="19"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t>Επαναρρόφηση των διηθούμενων </a:t>
            </a:r>
            <a:r>
              <a:rPr lang="el-GR" b="1" dirty="0" err="1"/>
              <a:t>διττανθρακικών</a:t>
            </a:r>
            <a:endParaRPr lang="el-GR" b="1" dirty="0"/>
          </a:p>
        </p:txBody>
      </p:sp>
      <p:sp>
        <p:nvSpPr>
          <p:cNvPr id="3" name="Content Placeholder 2"/>
          <p:cNvSpPr>
            <a:spLocks noGrp="1"/>
          </p:cNvSpPr>
          <p:nvPr>
            <p:ph sz="half" idx="1"/>
          </p:nvPr>
        </p:nvSpPr>
        <p:spPr>
          <a:xfrm>
            <a:off x="754913" y="2060577"/>
            <a:ext cx="4744740" cy="4195763"/>
          </a:xfrm>
          <a:solidFill>
            <a:srgbClr val="002060"/>
          </a:solidFill>
        </p:spPr>
        <p:txBody>
          <a:bodyPr>
            <a:normAutofit fontScale="92500" lnSpcReduction="10000"/>
          </a:bodyPr>
          <a:lstStyle/>
          <a:p>
            <a:r>
              <a:rPr lang="el-GR" dirty="0"/>
              <a:t>Στο άπω </a:t>
            </a:r>
            <a:r>
              <a:rPr lang="el-GR" dirty="0" smtClean="0"/>
              <a:t>σωληνάριο </a:t>
            </a:r>
            <a:r>
              <a:rPr lang="el-GR" b="1" dirty="0">
                <a:solidFill>
                  <a:srgbClr val="FFFF00"/>
                </a:solidFill>
              </a:rPr>
              <a:t>απουσιάζει η αυλική καρβονική ανυδράση IV </a:t>
            </a:r>
            <a:r>
              <a:rPr lang="el-GR" dirty="0" smtClean="0"/>
              <a:t>ώστε σε </a:t>
            </a:r>
            <a:r>
              <a:rPr lang="el-GR" dirty="0"/>
              <a:t>σχέση με το </a:t>
            </a:r>
            <a:r>
              <a:rPr lang="el-GR" dirty="0" smtClean="0"/>
              <a:t>εγγύς η δυνατότητα </a:t>
            </a:r>
            <a:r>
              <a:rPr lang="el-GR" dirty="0"/>
              <a:t>επαναρρόφησης των HCO3- είναι </a:t>
            </a:r>
            <a:r>
              <a:rPr lang="el-GR" dirty="0" smtClean="0"/>
              <a:t>περιορισμένη</a:t>
            </a:r>
            <a:endParaRPr lang="el-GR" dirty="0"/>
          </a:p>
          <a:p>
            <a:endParaRPr lang="el-GR" dirty="0" smtClean="0"/>
          </a:p>
          <a:p>
            <a:r>
              <a:rPr lang="el-GR" dirty="0" smtClean="0"/>
              <a:t>Σε </a:t>
            </a:r>
            <a:r>
              <a:rPr lang="el-GR" dirty="0"/>
              <a:t>περίπτωση που δεν υπάρχει η αναμενόμενη επαναρρόφησή τους στο εγγύς σωληνάριο, όπως </a:t>
            </a:r>
            <a:r>
              <a:rPr lang="el-GR" dirty="0" smtClean="0"/>
              <a:t>π.χ. στην </a:t>
            </a:r>
            <a:r>
              <a:rPr lang="el-GR" b="1" dirty="0">
                <a:solidFill>
                  <a:srgbClr val="FFFF00"/>
                </a:solidFill>
              </a:rPr>
              <a:t>εγγύς νεφροσωληναριακή οξέωση</a:t>
            </a:r>
            <a:r>
              <a:rPr lang="el-GR" dirty="0"/>
              <a:t>, το άπω σωληνάριο αδυνατεί να επαναρροφήσει το σύνολο της αυξημένης ροής των HCO3-, με αποτέλεσμα την απώλειά τους στα ούρα και την </a:t>
            </a:r>
            <a:r>
              <a:rPr lang="el-GR" b="1" dirty="0"/>
              <a:t>εμφάνιση μεταβολικής οξέωσης.</a:t>
            </a:r>
          </a:p>
        </p:txBody>
      </p:sp>
      <p:sp>
        <p:nvSpPr>
          <p:cNvPr id="6" name="Content Placeholder 5"/>
          <p:cNvSpPr>
            <a:spLocks noGrp="1"/>
          </p:cNvSpPr>
          <p:nvPr>
            <p:ph sz="half" idx="2"/>
          </p:nvPr>
        </p:nvSpPr>
        <p:spPr/>
        <p:txBody>
          <a:bodyPr>
            <a:normAutofit fontScale="92500" lnSpcReduction="10000"/>
          </a:bodyPr>
          <a:lstStyle/>
          <a:p>
            <a:endParaRPr lang="el-GR"/>
          </a:p>
        </p:txBody>
      </p:sp>
      <p:pic>
        <p:nvPicPr>
          <p:cNvPr id="5" name="Picture 4"/>
          <p:cNvPicPr>
            <a:picLocks noChangeAspect="1"/>
          </p:cNvPicPr>
          <p:nvPr/>
        </p:nvPicPr>
        <p:blipFill>
          <a:blip r:embed="rId2"/>
          <a:stretch>
            <a:fillRect/>
          </a:stretch>
        </p:blipFill>
        <p:spPr>
          <a:xfrm>
            <a:off x="5678549" y="2056093"/>
            <a:ext cx="4367298" cy="3749284"/>
          </a:xfrm>
          <a:prstGeom prst="rect">
            <a:avLst/>
          </a:prstGeom>
        </p:spPr>
      </p:pic>
    </p:spTree>
    <p:extLst>
      <p:ext uri="{BB962C8B-B14F-4D97-AF65-F5344CB8AC3E}">
        <p14:creationId xmlns:p14="http://schemas.microsoft.com/office/powerpoint/2010/main" val="29394439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bg>
      <p:bgPr>
        <a:pattFill prst="divot">
          <a:fgClr>
            <a:srgbClr val="0000FF"/>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Επαναρρόφηση των διηθούμενων </a:t>
            </a:r>
            <a:r>
              <a:rPr lang="el-GR" dirty="0" err="1"/>
              <a:t>διττανθρακικών</a:t>
            </a:r>
            <a:endParaRPr lang="el-GR" dirty="0"/>
          </a:p>
        </p:txBody>
      </p:sp>
      <p:sp>
        <p:nvSpPr>
          <p:cNvPr id="4" name="Content Placeholder 3"/>
          <p:cNvSpPr>
            <a:spLocks noGrp="1"/>
          </p:cNvSpPr>
          <p:nvPr>
            <p:ph idx="1"/>
          </p:nvPr>
        </p:nvSpPr>
        <p:spPr/>
        <p:txBody>
          <a:bodyPr>
            <a:normAutofit/>
          </a:bodyPr>
          <a:lstStyle/>
          <a:p>
            <a:r>
              <a:rPr lang="el-GR" dirty="0"/>
              <a:t>Ως προς την ορμονική ρύθμιση του NHE3 αξιοσημείωτη είναι και η δράση της </a:t>
            </a:r>
            <a:r>
              <a:rPr lang="el-GR" b="1" dirty="0">
                <a:solidFill>
                  <a:srgbClr val="FFFF00"/>
                </a:solidFill>
              </a:rPr>
              <a:t>παραθορμόνης</a:t>
            </a:r>
            <a:r>
              <a:rPr lang="el-GR" dirty="0"/>
              <a:t>, η οποία διεγείρει τη διττανθρακουρία, δρώντας ανασταλτικά στον </a:t>
            </a:r>
            <a:r>
              <a:rPr lang="el-GR" dirty="0" smtClean="0"/>
              <a:t>NHE3</a:t>
            </a:r>
            <a:endParaRPr lang="en-US" dirty="0"/>
          </a:p>
          <a:p>
            <a:endParaRPr lang="el-GR" dirty="0"/>
          </a:p>
          <a:p>
            <a:r>
              <a:rPr lang="el-GR" dirty="0"/>
              <a:t>Στο άπω σωληνάριο, η δράση της H+-ATPάσης υποβοηθείται από την ύπαρξη αρνητικού ηλεκτρικού φορτίου ενδοαυλικά. Αυτό δημιουργείται </a:t>
            </a:r>
            <a:r>
              <a:rPr lang="el-GR" b="1" dirty="0"/>
              <a:t>όταν το </a:t>
            </a:r>
            <a:r>
              <a:rPr lang="el-GR" b="1" dirty="0" err="1"/>
              <a:t>Na</a:t>
            </a:r>
            <a:r>
              <a:rPr lang="el-GR" b="1" dirty="0"/>
              <a:t>+ επαναρροφάται από τους επιθηλιακούς διαύλους ENaC και η δράση αυτή διεγείρεται από την </a:t>
            </a:r>
            <a:r>
              <a:rPr lang="el-GR" b="1" dirty="0">
                <a:solidFill>
                  <a:srgbClr val="FFFF00"/>
                </a:solidFill>
              </a:rPr>
              <a:t>αλδοστερόνη</a:t>
            </a:r>
            <a:r>
              <a:rPr lang="el-GR" b="1" dirty="0"/>
              <a:t>, που ενισχύει έτσι και την άπω </a:t>
            </a:r>
            <a:r>
              <a:rPr lang="el-GR" b="1" dirty="0" smtClean="0"/>
              <a:t>οξινοποίηση</a:t>
            </a:r>
            <a:endParaRPr lang="el-GR" b="1" dirty="0"/>
          </a:p>
        </p:txBody>
      </p:sp>
    </p:spTree>
    <p:extLst>
      <p:ext uri="{BB962C8B-B14F-4D97-AF65-F5344CB8AC3E}">
        <p14:creationId xmlns:p14="http://schemas.microsoft.com/office/powerpoint/2010/main" val="2564425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58000">
              <a:srgbClr val="002060"/>
            </a:gs>
            <a:gs pos="97000">
              <a:schemeClr val="accent1">
                <a:lumMod val="45000"/>
                <a:lumOff val="55000"/>
              </a:schemeClr>
            </a:gs>
            <a:gs pos="23009">
              <a:srgbClr val="002060"/>
            </a:gs>
            <a:gs pos="87601">
              <a:srgbClr val="002060"/>
            </a:gs>
            <a:gs pos="100000">
              <a:srgbClr val="002060"/>
            </a:gs>
            <a:gs pos="100000">
              <a:schemeClr val="accent1">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b="1" dirty="0">
                <a:solidFill>
                  <a:srgbClr val="FFFF00"/>
                </a:solidFill>
              </a:rPr>
              <a:t>Τιτλοποιήσιμη οξύτητα</a:t>
            </a:r>
          </a:p>
        </p:txBody>
      </p:sp>
      <p:sp>
        <p:nvSpPr>
          <p:cNvPr id="3" name="Content Placeholder 2"/>
          <p:cNvSpPr>
            <a:spLocks noGrp="1"/>
          </p:cNvSpPr>
          <p:nvPr>
            <p:ph idx="1"/>
          </p:nvPr>
        </p:nvSpPr>
        <p:spPr/>
        <p:txBody>
          <a:bodyPr/>
          <a:lstStyle/>
          <a:p>
            <a:r>
              <a:rPr lang="el-GR" dirty="0"/>
              <a:t>Αναφέρεται στο </a:t>
            </a:r>
            <a:r>
              <a:rPr lang="el-GR" b="1" dirty="0"/>
              <a:t>ρυθμιστικό διάλυμα HPO</a:t>
            </a:r>
            <a:r>
              <a:rPr lang="el-GR" b="1" baseline="-25000" dirty="0"/>
              <a:t>4</a:t>
            </a:r>
            <a:r>
              <a:rPr lang="el-GR" b="1" baseline="30000" dirty="0"/>
              <a:t>2-</a:t>
            </a:r>
            <a:r>
              <a:rPr lang="el-GR" b="1" dirty="0"/>
              <a:t>/</a:t>
            </a:r>
            <a:r>
              <a:rPr lang="el-GR" b="1" dirty="0" smtClean="0"/>
              <a:t>Η</a:t>
            </a:r>
            <a:r>
              <a:rPr lang="el-GR" b="1" baseline="-25000" dirty="0" smtClean="0"/>
              <a:t>2</a:t>
            </a:r>
            <a:r>
              <a:rPr lang="el-GR" b="1" dirty="0" smtClean="0"/>
              <a:t>PO</a:t>
            </a:r>
            <a:r>
              <a:rPr lang="el-GR" b="1" baseline="-25000" dirty="0" smtClean="0"/>
              <a:t>4</a:t>
            </a:r>
            <a:r>
              <a:rPr lang="el-GR" b="1" baseline="30000" dirty="0" smtClean="0"/>
              <a:t>-</a:t>
            </a:r>
            <a:r>
              <a:rPr lang="el-GR" dirty="0" smtClean="0"/>
              <a:t>, </a:t>
            </a:r>
            <a:r>
              <a:rPr lang="el-GR" dirty="0"/>
              <a:t>το οποίο παίζει τον κύριο ρόλο του δέκτη των εκκρινόμενων H</a:t>
            </a:r>
            <a:r>
              <a:rPr lang="el-GR" baseline="30000" dirty="0"/>
              <a:t>+</a:t>
            </a:r>
            <a:r>
              <a:rPr lang="el-GR" dirty="0"/>
              <a:t> στα εγγύς σωληνάρια.</a:t>
            </a:r>
          </a:p>
          <a:p>
            <a:r>
              <a:rPr lang="el-GR" dirty="0"/>
              <a:t>Ο φωσφόρος επαναρροφάται στα εγγύς σωληνάρια με συμμεταφορά με </a:t>
            </a:r>
            <a:r>
              <a:rPr lang="el-GR" dirty="0" smtClean="0"/>
              <a:t>N</a:t>
            </a:r>
            <a:r>
              <a:rPr lang="en-US" dirty="0"/>
              <a:t>a</a:t>
            </a:r>
            <a:r>
              <a:rPr lang="el-GR" baseline="30000" dirty="0" smtClean="0"/>
              <a:t>+</a:t>
            </a:r>
            <a:r>
              <a:rPr lang="el-GR" dirty="0" smtClean="0"/>
              <a:t>, </a:t>
            </a:r>
            <a:r>
              <a:rPr lang="el-GR" dirty="0"/>
              <a:t>(3Na</a:t>
            </a:r>
            <a:r>
              <a:rPr lang="el-GR" baseline="30000" dirty="0"/>
              <a:t>+</a:t>
            </a:r>
            <a:r>
              <a:rPr lang="el-GR" dirty="0"/>
              <a:t> μεταφέρονται μαζί με ένα μόριο </a:t>
            </a:r>
            <a:r>
              <a:rPr lang="el-GR" dirty="0" smtClean="0"/>
              <a:t>HPO</a:t>
            </a:r>
            <a:r>
              <a:rPr lang="el-GR" baseline="-25000" dirty="0" smtClean="0"/>
              <a:t>4</a:t>
            </a:r>
            <a:r>
              <a:rPr lang="el-GR" baseline="30000" dirty="0" smtClean="0"/>
              <a:t>2</a:t>
            </a:r>
            <a:r>
              <a:rPr lang="en-US" baseline="30000" dirty="0" smtClean="0"/>
              <a:t>-</a:t>
            </a:r>
            <a:r>
              <a:rPr lang="el-GR" dirty="0" smtClean="0"/>
              <a:t>)</a:t>
            </a:r>
            <a:endParaRPr lang="el-GR" dirty="0"/>
          </a:p>
        </p:txBody>
      </p:sp>
    </p:spTree>
    <p:extLst>
      <p:ext uri="{BB962C8B-B14F-4D97-AF65-F5344CB8AC3E}">
        <p14:creationId xmlns:p14="http://schemas.microsoft.com/office/powerpoint/2010/main" val="12494361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7351" y="1239839"/>
            <a:ext cx="6481763" cy="463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Έλλειψη 3"/>
          <p:cNvSpPr/>
          <p:nvPr/>
        </p:nvSpPr>
        <p:spPr>
          <a:xfrm>
            <a:off x="8237539" y="2636839"/>
            <a:ext cx="1171575" cy="720725"/>
          </a:xfrm>
          <a:prstGeom prst="ellipse">
            <a:avLst/>
          </a:prstGeom>
          <a:noFill/>
          <a:ln w="38100">
            <a:solidFill>
              <a:srgbClr val="9B330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l-GR" sz="3000">
              <a:solidFill>
                <a:srgbClr val="FFFFFF"/>
              </a:solidFill>
              <a:latin typeface="Times New Roman"/>
            </a:endParaRPr>
          </a:p>
        </p:txBody>
      </p:sp>
      <p:sp>
        <p:nvSpPr>
          <p:cNvPr id="2" name="Ορθογώνιο 1"/>
          <p:cNvSpPr/>
          <p:nvPr/>
        </p:nvSpPr>
        <p:spPr>
          <a:xfrm>
            <a:off x="4656138" y="2420939"/>
            <a:ext cx="647700" cy="503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l-GR" sz="3000">
              <a:solidFill>
                <a:srgbClr val="FFFFFF"/>
              </a:solidFill>
              <a:latin typeface="Times New Roman"/>
            </a:endParaRPr>
          </a:p>
        </p:txBody>
      </p:sp>
      <p:sp>
        <p:nvSpPr>
          <p:cNvPr id="6" name="Ορθογώνιο 5"/>
          <p:cNvSpPr/>
          <p:nvPr/>
        </p:nvSpPr>
        <p:spPr>
          <a:xfrm>
            <a:off x="4511676" y="3141664"/>
            <a:ext cx="1223963" cy="1582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l-GR" sz="3000">
              <a:solidFill>
                <a:srgbClr val="FFFFFF"/>
              </a:solidFill>
              <a:latin typeface="Times New Roman"/>
            </a:endParaRPr>
          </a:p>
        </p:txBody>
      </p:sp>
      <p:sp>
        <p:nvSpPr>
          <p:cNvPr id="3" name="Rectangle 2"/>
          <p:cNvSpPr/>
          <p:nvPr/>
        </p:nvSpPr>
        <p:spPr>
          <a:xfrm>
            <a:off x="1166910" y="2051607"/>
            <a:ext cx="1598515" cy="369332"/>
          </a:xfrm>
          <a:prstGeom prst="rect">
            <a:avLst/>
          </a:prstGeom>
        </p:spPr>
        <p:txBody>
          <a:bodyPr wrap="none">
            <a:spAutoFit/>
          </a:bodyPr>
          <a:lstStyle/>
          <a:p>
            <a:r>
              <a:rPr lang="el-GR" dirty="0"/>
              <a:t>ουδέτερο άλας </a:t>
            </a:r>
          </a:p>
        </p:txBody>
      </p:sp>
      <p:sp>
        <p:nvSpPr>
          <p:cNvPr id="5" name="Rectangle 4"/>
          <p:cNvSpPr/>
          <p:nvPr/>
        </p:nvSpPr>
        <p:spPr>
          <a:xfrm>
            <a:off x="1071057" y="4201264"/>
            <a:ext cx="1877437" cy="369332"/>
          </a:xfrm>
          <a:prstGeom prst="rect">
            <a:avLst/>
          </a:prstGeom>
        </p:spPr>
        <p:txBody>
          <a:bodyPr wrap="none">
            <a:spAutoFit/>
          </a:bodyPr>
          <a:lstStyle/>
          <a:p>
            <a:r>
              <a:rPr lang="el-GR" dirty="0"/>
              <a:t>όξινο </a:t>
            </a:r>
            <a:r>
              <a:rPr lang="en-US" dirty="0" smtClean="0"/>
              <a:t>NaH2PO4*</a:t>
            </a:r>
            <a:endParaRPr lang="en-US" dirty="0"/>
          </a:p>
        </p:txBody>
      </p:sp>
      <p:sp>
        <p:nvSpPr>
          <p:cNvPr id="7" name="Rectangle 6"/>
          <p:cNvSpPr/>
          <p:nvPr/>
        </p:nvSpPr>
        <p:spPr>
          <a:xfrm>
            <a:off x="137572" y="6397756"/>
            <a:ext cx="4957832" cy="369332"/>
          </a:xfrm>
          <a:prstGeom prst="rect">
            <a:avLst/>
          </a:prstGeom>
        </p:spPr>
        <p:txBody>
          <a:bodyPr wrap="none">
            <a:spAutoFit/>
          </a:bodyPr>
          <a:lstStyle/>
          <a:p>
            <a:r>
              <a:rPr lang="el-GR" dirty="0" smtClean="0"/>
              <a:t>*Το </a:t>
            </a:r>
            <a:r>
              <a:rPr lang="el-GR" dirty="0"/>
              <a:t>όξινο φωσφορικό άλας, αποβάλλεται ως </a:t>
            </a:r>
            <a:r>
              <a:rPr lang="el-GR" dirty="0" smtClean="0"/>
              <a:t>Τ.Α. </a:t>
            </a:r>
            <a:endParaRPr lang="el-GR" dirty="0"/>
          </a:p>
        </p:txBody>
      </p:sp>
      <p:sp>
        <p:nvSpPr>
          <p:cNvPr id="11" name="Title 10"/>
          <p:cNvSpPr>
            <a:spLocks noGrp="1"/>
          </p:cNvSpPr>
          <p:nvPr>
            <p:ph type="title"/>
          </p:nvPr>
        </p:nvSpPr>
        <p:spPr>
          <a:xfrm>
            <a:off x="914400" y="609600"/>
            <a:ext cx="10363200" cy="658814"/>
          </a:xfrm>
        </p:spPr>
        <p:txBody>
          <a:bodyPr/>
          <a:lstStyle/>
          <a:p>
            <a:r>
              <a:rPr lang="el-GR" sz="3600" b="1" dirty="0">
                <a:solidFill>
                  <a:srgbClr val="FF0000"/>
                </a:solidFill>
              </a:rPr>
              <a:t>Έκκριση </a:t>
            </a:r>
            <a:r>
              <a:rPr lang="el-GR" sz="3600" b="1" dirty="0" smtClean="0">
                <a:solidFill>
                  <a:srgbClr val="FF0000"/>
                </a:solidFill>
              </a:rPr>
              <a:t>Τ.Α</a:t>
            </a:r>
            <a:r>
              <a:rPr lang="el-GR" sz="3600" b="1" dirty="0">
                <a:solidFill>
                  <a:srgbClr val="FF0000"/>
                </a:solidFill>
              </a:rPr>
              <a:t>. και </a:t>
            </a:r>
            <a:r>
              <a:rPr lang="el-GR" sz="3600" b="1" dirty="0" smtClean="0">
                <a:solidFill>
                  <a:srgbClr val="FF0000"/>
                </a:solidFill>
              </a:rPr>
              <a:t>σχηματισμός </a:t>
            </a:r>
            <a:r>
              <a:rPr lang="el-GR" sz="3600" b="1" dirty="0">
                <a:solidFill>
                  <a:srgbClr val="FF0000"/>
                </a:solidFill>
              </a:rPr>
              <a:t>«νέων» HCO</a:t>
            </a:r>
            <a:r>
              <a:rPr lang="el-GR" sz="3600" b="1" baseline="-25000" dirty="0">
                <a:solidFill>
                  <a:srgbClr val="FF0000"/>
                </a:solidFill>
              </a:rPr>
              <a:t>3</a:t>
            </a:r>
            <a:r>
              <a:rPr lang="el-GR" sz="3600" b="1" baseline="30000" dirty="0">
                <a:solidFill>
                  <a:srgbClr val="FF0000"/>
                </a:solidFill>
              </a:rPr>
              <a:t>-</a:t>
            </a:r>
          </a:p>
        </p:txBody>
      </p:sp>
      <p:sp>
        <p:nvSpPr>
          <p:cNvPr id="12" name="Right Arrow 11"/>
          <p:cNvSpPr/>
          <p:nvPr/>
        </p:nvSpPr>
        <p:spPr>
          <a:xfrm rot="16200000" flipH="1">
            <a:off x="8593353" y="1734200"/>
            <a:ext cx="867905" cy="76361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FFFF00"/>
                </a:solidFill>
              </a:rPr>
              <a:t>νέο</a:t>
            </a:r>
          </a:p>
        </p:txBody>
      </p:sp>
    </p:spTree>
    <p:extLst>
      <p:ext uri="{BB962C8B-B14F-4D97-AF65-F5344CB8AC3E}">
        <p14:creationId xmlns:p14="http://schemas.microsoft.com/office/powerpoint/2010/main" val="354948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solidFill>
                  <a:srgbClr val="FFFF00"/>
                </a:solidFill>
              </a:rPr>
              <a:t>Αμμωνιογένεση και αποβολή ΝΗ</a:t>
            </a:r>
            <a:r>
              <a:rPr lang="el-GR" b="1" baseline="-25000" dirty="0">
                <a:solidFill>
                  <a:srgbClr val="FFFF00"/>
                </a:solidFill>
              </a:rPr>
              <a:t>4</a:t>
            </a:r>
            <a:r>
              <a:rPr lang="el-GR" b="1" baseline="30000" dirty="0" smtClean="0">
                <a:solidFill>
                  <a:srgbClr val="FFFF00"/>
                </a:solidFill>
              </a:rPr>
              <a:t>+</a:t>
            </a:r>
            <a:endParaRPr lang="el-GR" b="1" dirty="0">
              <a:solidFill>
                <a:srgbClr val="FFFF00"/>
              </a:solidFill>
            </a:endParaRPr>
          </a:p>
        </p:txBody>
      </p:sp>
      <p:sp>
        <p:nvSpPr>
          <p:cNvPr id="3" name="Content Placeholder 2"/>
          <p:cNvSpPr>
            <a:spLocks noGrp="1"/>
          </p:cNvSpPr>
          <p:nvPr>
            <p:ph sz="half" idx="1"/>
          </p:nvPr>
        </p:nvSpPr>
        <p:spPr>
          <a:xfrm>
            <a:off x="449451" y="2007293"/>
            <a:ext cx="6004512" cy="4195763"/>
          </a:xfrm>
        </p:spPr>
        <p:txBody>
          <a:bodyPr>
            <a:normAutofit/>
          </a:bodyPr>
          <a:lstStyle/>
          <a:p>
            <a:r>
              <a:rPr lang="el-GR" sz="2000" b="1" dirty="0" smtClean="0">
                <a:solidFill>
                  <a:srgbClr val="FFFF00"/>
                </a:solidFill>
                <a:effectLst>
                  <a:outerShdw blurRad="38100" dist="38100" dir="2700000" algn="tl">
                    <a:srgbClr val="000000">
                      <a:alpha val="43137"/>
                    </a:srgbClr>
                  </a:outerShdw>
                </a:effectLst>
              </a:rPr>
              <a:t>βιοσύνθεση </a:t>
            </a:r>
            <a:r>
              <a:rPr lang="el-GR" sz="2000" b="1" dirty="0">
                <a:solidFill>
                  <a:srgbClr val="FFFF00"/>
                </a:solidFill>
                <a:effectLst>
                  <a:outerShdw blurRad="38100" dist="38100" dir="2700000" algn="tl">
                    <a:srgbClr val="000000">
                      <a:alpha val="43137"/>
                    </a:srgbClr>
                  </a:outerShdw>
                </a:effectLst>
              </a:rPr>
              <a:t>του ΝΗ</a:t>
            </a:r>
            <a:r>
              <a:rPr lang="el-GR" sz="2000" b="1" baseline="-25000" dirty="0">
                <a:solidFill>
                  <a:srgbClr val="FFFF00"/>
                </a:solidFill>
                <a:effectLst>
                  <a:outerShdw blurRad="38100" dist="38100" dir="2700000" algn="tl">
                    <a:srgbClr val="000000">
                      <a:alpha val="43137"/>
                    </a:srgbClr>
                  </a:outerShdw>
                </a:effectLst>
              </a:rPr>
              <a:t>4</a:t>
            </a:r>
            <a:r>
              <a:rPr lang="el-GR" sz="2000" b="1" baseline="30000" dirty="0">
                <a:solidFill>
                  <a:srgbClr val="FFFF00"/>
                </a:solidFill>
                <a:effectLst>
                  <a:outerShdw blurRad="38100" dist="38100" dir="2700000" algn="tl">
                    <a:srgbClr val="000000">
                      <a:alpha val="43137"/>
                    </a:srgbClr>
                  </a:outerShdw>
                </a:effectLst>
              </a:rPr>
              <a:t>+</a:t>
            </a:r>
            <a:r>
              <a:rPr lang="el-GR" sz="2000" b="1" dirty="0">
                <a:solidFill>
                  <a:srgbClr val="FFFF00"/>
                </a:solidFill>
                <a:effectLst>
                  <a:outerShdw blurRad="38100" dist="38100" dir="2700000" algn="tl">
                    <a:srgbClr val="000000">
                      <a:alpha val="43137"/>
                    </a:srgbClr>
                  </a:outerShdw>
                </a:effectLst>
              </a:rPr>
              <a:t> </a:t>
            </a:r>
            <a:r>
              <a:rPr lang="el-GR" sz="2000" b="1" dirty="0" smtClean="0">
                <a:solidFill>
                  <a:srgbClr val="FFFF00"/>
                </a:solidFill>
                <a:effectLst>
                  <a:outerShdw blurRad="38100" dist="38100" dir="2700000" algn="tl">
                    <a:srgbClr val="000000">
                      <a:alpha val="43137"/>
                    </a:srgbClr>
                  </a:outerShdw>
                </a:effectLst>
              </a:rPr>
              <a:t>σε </a:t>
            </a:r>
            <a:r>
              <a:rPr lang="en-US" sz="2000" b="1" dirty="0" smtClean="0">
                <a:solidFill>
                  <a:srgbClr val="FFFF00"/>
                </a:solidFill>
                <a:effectLst>
                  <a:outerShdw blurRad="38100" dist="38100" dir="2700000" algn="tl">
                    <a:srgbClr val="000000">
                      <a:alpha val="43137"/>
                    </a:srgbClr>
                  </a:outerShdw>
                </a:effectLst>
              </a:rPr>
              <a:t>3</a:t>
            </a:r>
            <a:r>
              <a:rPr lang="el-GR" sz="2000" b="1" dirty="0" smtClean="0">
                <a:solidFill>
                  <a:srgbClr val="FFFF00"/>
                </a:solidFill>
                <a:effectLst>
                  <a:outerShdw blurRad="38100" dist="38100" dir="2700000" algn="tl">
                    <a:srgbClr val="000000">
                      <a:alpha val="43137"/>
                    </a:srgbClr>
                  </a:outerShdw>
                </a:effectLst>
              </a:rPr>
              <a:t> </a:t>
            </a:r>
            <a:r>
              <a:rPr lang="el-GR" sz="2000" b="1" dirty="0">
                <a:solidFill>
                  <a:srgbClr val="FFFF00"/>
                </a:solidFill>
                <a:effectLst>
                  <a:outerShdw blurRad="38100" dist="38100" dir="2700000" algn="tl">
                    <a:srgbClr val="000000">
                      <a:alpha val="43137"/>
                    </a:srgbClr>
                  </a:outerShdw>
                </a:effectLst>
              </a:rPr>
              <a:t>στάδια</a:t>
            </a:r>
            <a:r>
              <a:rPr lang="el-GR" sz="2000" dirty="0"/>
              <a:t>, </a:t>
            </a:r>
          </a:p>
          <a:p>
            <a:pPr marL="800100" lvl="1" indent="-342900">
              <a:buSzPct val="110000"/>
              <a:buFont typeface="+mj-lt"/>
              <a:buAutoNum type="arabicPeriod"/>
            </a:pPr>
            <a:r>
              <a:rPr lang="el-GR" sz="1800" dirty="0"/>
              <a:t>πρόσληψη </a:t>
            </a:r>
            <a:r>
              <a:rPr lang="el-GR" sz="1800" dirty="0" smtClean="0"/>
              <a:t>γλουταμίνης </a:t>
            </a:r>
            <a:r>
              <a:rPr lang="el-GR" sz="1800" dirty="0"/>
              <a:t>και την είσοδό της στα μιτοχόνδρια των κυττάρων των </a:t>
            </a:r>
            <a:r>
              <a:rPr lang="el-GR" sz="1800" dirty="0" smtClean="0"/>
              <a:t>ΕΕΣ, </a:t>
            </a:r>
            <a:endParaRPr lang="el-GR" sz="1800" dirty="0"/>
          </a:p>
          <a:p>
            <a:pPr marL="800100" lvl="1" indent="-342900">
              <a:buSzPct val="110000"/>
              <a:buFont typeface="+mj-lt"/>
              <a:buAutoNum type="arabicPeriod"/>
            </a:pPr>
            <a:r>
              <a:rPr lang="el-GR" sz="1800" dirty="0" smtClean="0"/>
              <a:t>υδρόλυση από </a:t>
            </a:r>
            <a:r>
              <a:rPr lang="el-GR" sz="1800" dirty="0"/>
              <a:t>την γλουταμινάση προς σχηματισμό γλουταμικού και </a:t>
            </a:r>
          </a:p>
          <a:p>
            <a:pPr marL="800100" lvl="1" indent="-342900">
              <a:buSzPct val="110000"/>
              <a:buFont typeface="+mj-lt"/>
              <a:buAutoNum type="arabicPeriod"/>
            </a:pPr>
            <a:r>
              <a:rPr lang="el-GR" sz="1800" dirty="0"/>
              <a:t>τη μετατροπή του γλουταμικού στο ανιόν </a:t>
            </a:r>
            <a:br>
              <a:rPr lang="el-GR" sz="1800" dirty="0"/>
            </a:br>
            <a:r>
              <a:rPr lang="el-GR" sz="1800" dirty="0" smtClean="0"/>
              <a:t>2-οξογλουταρικό</a:t>
            </a:r>
            <a:endParaRPr lang="el-GR" sz="1800" dirty="0"/>
          </a:p>
        </p:txBody>
      </p:sp>
      <p:sp>
        <p:nvSpPr>
          <p:cNvPr id="7" name="Rectangle 6"/>
          <p:cNvSpPr/>
          <p:nvPr/>
        </p:nvSpPr>
        <p:spPr>
          <a:xfrm>
            <a:off x="2331" y="6110066"/>
            <a:ext cx="6096000" cy="646331"/>
          </a:xfrm>
          <a:prstGeom prst="rect">
            <a:avLst/>
          </a:prstGeom>
          <a:solidFill>
            <a:srgbClr val="600000"/>
          </a:solidFill>
        </p:spPr>
        <p:txBody>
          <a:bodyPr>
            <a:spAutoFit/>
          </a:bodyPr>
          <a:lstStyle/>
          <a:p>
            <a:r>
              <a:rPr lang="el-GR" dirty="0"/>
              <a:t>Με αυτό το μηχανισμό αποβάλλονται τα 2/3 </a:t>
            </a:r>
            <a:r>
              <a:rPr lang="el-GR" dirty="0" smtClean="0"/>
              <a:t>του </a:t>
            </a:r>
            <a:r>
              <a:rPr lang="el-GR" dirty="0"/>
              <a:t>συνολικού ποσού οξέος των </a:t>
            </a:r>
            <a:r>
              <a:rPr lang="el-GR" dirty="0" smtClean="0"/>
              <a:t>ούρων</a:t>
            </a:r>
            <a:endParaRPr lang="el-GR" dirty="0"/>
          </a:p>
        </p:txBody>
      </p:sp>
      <p:sp>
        <p:nvSpPr>
          <p:cNvPr id="8" name="Rectangle 7"/>
          <p:cNvSpPr/>
          <p:nvPr/>
        </p:nvSpPr>
        <p:spPr>
          <a:xfrm>
            <a:off x="6879602" y="1931333"/>
            <a:ext cx="2653290" cy="707886"/>
          </a:xfrm>
          <a:prstGeom prst="rect">
            <a:avLst/>
          </a:prstGeom>
        </p:spPr>
        <p:txBody>
          <a:bodyPr wrap="none">
            <a:spAutoFit/>
          </a:bodyPr>
          <a:lstStyle/>
          <a:p>
            <a:r>
              <a:rPr lang="en-US" sz="4000" b="1" dirty="0" smtClean="0">
                <a:solidFill>
                  <a:srgbClr val="FFFF00"/>
                </a:solidFill>
                <a:ea typeface="+mj-ea"/>
                <a:cs typeface="+mj-cs"/>
              </a:rPr>
              <a:t>E</a:t>
            </a:r>
            <a:r>
              <a:rPr lang="el-GR" sz="2000" b="1" dirty="0" smtClean="0">
                <a:solidFill>
                  <a:srgbClr val="FFFF00"/>
                </a:solidFill>
                <a:ea typeface="+mj-ea"/>
                <a:cs typeface="+mj-cs"/>
              </a:rPr>
              <a:t>γγύς</a:t>
            </a:r>
            <a:r>
              <a:rPr lang="el-GR" sz="4000" b="1" dirty="0" smtClean="0">
                <a:solidFill>
                  <a:srgbClr val="FFFF00"/>
                </a:solidFill>
                <a:ea typeface="+mj-ea"/>
                <a:cs typeface="+mj-cs"/>
              </a:rPr>
              <a:t>Ε</a:t>
            </a:r>
            <a:r>
              <a:rPr lang="el-GR" sz="2000" b="1" dirty="0" smtClean="0">
                <a:solidFill>
                  <a:srgbClr val="FFFF00"/>
                </a:solidFill>
                <a:ea typeface="+mj-ea"/>
                <a:cs typeface="+mj-cs"/>
              </a:rPr>
              <a:t>σπ.</a:t>
            </a:r>
            <a:r>
              <a:rPr lang="el-GR" sz="4000" b="1" dirty="0" smtClean="0">
                <a:solidFill>
                  <a:srgbClr val="FFFF00"/>
                </a:solidFill>
                <a:ea typeface="+mj-ea"/>
                <a:cs typeface="+mj-cs"/>
              </a:rPr>
              <a:t>Σ</a:t>
            </a:r>
            <a:r>
              <a:rPr lang="el-GR" sz="2000" b="1" dirty="0" smtClean="0">
                <a:solidFill>
                  <a:srgbClr val="FFFF00"/>
                </a:solidFill>
                <a:ea typeface="+mj-ea"/>
                <a:cs typeface="+mj-cs"/>
              </a:rPr>
              <a:t>ωλ</a:t>
            </a:r>
            <a:r>
              <a:rPr lang="el-GR" sz="4000" b="1" dirty="0" smtClean="0">
                <a:solidFill>
                  <a:srgbClr val="FFFF00"/>
                </a:solidFill>
                <a:ea typeface="+mj-ea"/>
                <a:cs typeface="+mj-cs"/>
              </a:rPr>
              <a:t>. </a:t>
            </a:r>
            <a:endParaRPr lang="el-GR" sz="3600" b="1" dirty="0">
              <a:solidFill>
                <a:srgbClr val="FFFF00"/>
              </a:solidFill>
            </a:endParaRPr>
          </a:p>
        </p:txBody>
      </p:sp>
      <p:sp>
        <p:nvSpPr>
          <p:cNvPr id="9" name="Rectangle 8"/>
          <p:cNvSpPr/>
          <p:nvPr/>
        </p:nvSpPr>
        <p:spPr>
          <a:xfrm>
            <a:off x="5104917" y="1445185"/>
            <a:ext cx="3070071" cy="369332"/>
          </a:xfrm>
          <a:prstGeom prst="rect">
            <a:avLst/>
          </a:prstGeom>
          <a:solidFill>
            <a:srgbClr val="FFF682"/>
          </a:solidFill>
        </p:spPr>
        <p:txBody>
          <a:bodyPr wrap="none">
            <a:spAutoFit/>
          </a:bodyPr>
          <a:lstStyle/>
          <a:p>
            <a:r>
              <a:rPr lang="el-GR" dirty="0">
                <a:solidFill>
                  <a:srgbClr val="C00000"/>
                </a:solidFill>
              </a:rPr>
              <a:t>Η</a:t>
            </a:r>
            <a:r>
              <a:rPr lang="el-GR" baseline="30000" dirty="0">
                <a:solidFill>
                  <a:srgbClr val="C00000"/>
                </a:solidFill>
              </a:rPr>
              <a:t>+</a:t>
            </a:r>
            <a:r>
              <a:rPr lang="el-GR" dirty="0">
                <a:solidFill>
                  <a:srgbClr val="C00000"/>
                </a:solidFill>
              </a:rPr>
              <a:t> + Cl</a:t>
            </a:r>
            <a:r>
              <a:rPr lang="el-GR" baseline="30000" dirty="0">
                <a:solidFill>
                  <a:srgbClr val="C00000"/>
                </a:solidFill>
              </a:rPr>
              <a:t>-</a:t>
            </a:r>
            <a:r>
              <a:rPr lang="el-GR" dirty="0">
                <a:solidFill>
                  <a:srgbClr val="C00000"/>
                </a:solidFill>
              </a:rPr>
              <a:t> + NH</a:t>
            </a:r>
            <a:r>
              <a:rPr lang="el-GR" baseline="-25000" dirty="0">
                <a:solidFill>
                  <a:srgbClr val="C00000"/>
                </a:solidFill>
              </a:rPr>
              <a:t>3</a:t>
            </a:r>
            <a:r>
              <a:rPr lang="el-GR" dirty="0">
                <a:solidFill>
                  <a:srgbClr val="C00000"/>
                </a:solidFill>
              </a:rPr>
              <a:t> </a:t>
            </a:r>
            <a:r>
              <a:rPr lang="el-GR" dirty="0" smtClean="0">
                <a:solidFill>
                  <a:srgbClr val="C00000"/>
                </a:solidFill>
              </a:rPr>
              <a:t>↔ΝΗ</a:t>
            </a:r>
            <a:r>
              <a:rPr lang="el-GR" baseline="-25000" dirty="0" smtClean="0">
                <a:solidFill>
                  <a:srgbClr val="C00000"/>
                </a:solidFill>
              </a:rPr>
              <a:t>4</a:t>
            </a:r>
            <a:r>
              <a:rPr lang="el-GR" baseline="30000" dirty="0">
                <a:solidFill>
                  <a:srgbClr val="C00000"/>
                </a:solidFill>
              </a:rPr>
              <a:t>+</a:t>
            </a:r>
            <a:r>
              <a:rPr lang="el-GR" dirty="0">
                <a:solidFill>
                  <a:srgbClr val="C00000"/>
                </a:solidFill>
              </a:rPr>
              <a:t> </a:t>
            </a:r>
            <a:r>
              <a:rPr lang="el-GR" dirty="0" smtClean="0">
                <a:solidFill>
                  <a:srgbClr val="C00000"/>
                </a:solidFill>
              </a:rPr>
              <a:t>+ </a:t>
            </a:r>
            <a:r>
              <a:rPr lang="el-GR" dirty="0">
                <a:solidFill>
                  <a:srgbClr val="C00000"/>
                </a:solidFill>
              </a:rPr>
              <a:t>Cl</a:t>
            </a:r>
            <a:r>
              <a:rPr lang="el-GR" baseline="30000" dirty="0">
                <a:solidFill>
                  <a:srgbClr val="C00000"/>
                </a:solidFill>
              </a:rPr>
              <a:t>-</a:t>
            </a:r>
          </a:p>
        </p:txBody>
      </p:sp>
      <p:sp>
        <p:nvSpPr>
          <p:cNvPr id="10" name="Rectangle 9"/>
          <p:cNvSpPr/>
          <p:nvPr/>
        </p:nvSpPr>
        <p:spPr>
          <a:xfrm>
            <a:off x="6096000" y="6105021"/>
            <a:ext cx="6061516" cy="646331"/>
          </a:xfrm>
          <a:prstGeom prst="rect">
            <a:avLst/>
          </a:prstGeom>
          <a:solidFill>
            <a:srgbClr val="600000"/>
          </a:solidFill>
        </p:spPr>
        <p:txBody>
          <a:bodyPr wrap="square">
            <a:spAutoFit/>
          </a:bodyPr>
          <a:lstStyle/>
          <a:p>
            <a:r>
              <a:rPr lang="el-GR" dirty="0"/>
              <a:t>Για κάθε mEq ΝΗ</a:t>
            </a:r>
            <a:r>
              <a:rPr lang="el-GR" baseline="-25000" dirty="0"/>
              <a:t>4</a:t>
            </a:r>
            <a:r>
              <a:rPr lang="el-GR" baseline="30000" dirty="0"/>
              <a:t>+</a:t>
            </a:r>
            <a:r>
              <a:rPr lang="el-GR" dirty="0"/>
              <a:t> εκκρινόμενου στα ούρα </a:t>
            </a:r>
            <a:r>
              <a:rPr lang="el-GR" dirty="0" smtClean="0"/>
              <a:t/>
            </a:r>
            <a:br>
              <a:rPr lang="el-GR" dirty="0" smtClean="0"/>
            </a:br>
            <a:r>
              <a:rPr lang="el-GR" dirty="0" smtClean="0"/>
              <a:t>            1 </a:t>
            </a:r>
            <a:r>
              <a:rPr lang="el-GR" dirty="0"/>
              <a:t>mEq νέου HCO</a:t>
            </a:r>
            <a:r>
              <a:rPr lang="el-GR" baseline="-25000" dirty="0"/>
              <a:t>3</a:t>
            </a:r>
            <a:r>
              <a:rPr lang="el-GR" baseline="30000" dirty="0"/>
              <a:t>-</a:t>
            </a:r>
            <a:r>
              <a:rPr lang="el-GR" dirty="0"/>
              <a:t> επιστρέφει στο </a:t>
            </a:r>
            <a:r>
              <a:rPr lang="el-GR" dirty="0" smtClean="0"/>
              <a:t>αίμα</a:t>
            </a:r>
            <a:endParaRPr lang="el-GR" dirty="0"/>
          </a:p>
        </p:txBody>
      </p:sp>
      <p:grpSp>
        <p:nvGrpSpPr>
          <p:cNvPr id="6" name="Group 5"/>
          <p:cNvGrpSpPr/>
          <p:nvPr/>
        </p:nvGrpSpPr>
        <p:grpSpPr>
          <a:xfrm>
            <a:off x="6098331" y="2726504"/>
            <a:ext cx="5710639" cy="3261701"/>
            <a:chOff x="6098331" y="2726504"/>
            <a:chExt cx="5710639" cy="3261701"/>
          </a:xfrm>
        </p:grpSpPr>
        <p:pic>
          <p:nvPicPr>
            <p:cNvPr id="4" name="Picture 3"/>
            <p:cNvPicPr>
              <a:picLocks noChangeAspect="1"/>
            </p:cNvPicPr>
            <p:nvPr/>
          </p:nvPicPr>
          <p:blipFill>
            <a:blip r:embed="rId3"/>
            <a:stretch>
              <a:fillRect/>
            </a:stretch>
          </p:blipFill>
          <p:spPr>
            <a:xfrm>
              <a:off x="6098332" y="2726504"/>
              <a:ext cx="5710638" cy="2754931"/>
            </a:xfrm>
            <a:prstGeom prst="rect">
              <a:avLst/>
            </a:prstGeom>
          </p:spPr>
        </p:pic>
        <p:sp>
          <p:nvSpPr>
            <p:cNvPr id="5" name="Rectangle 4"/>
            <p:cNvSpPr/>
            <p:nvPr/>
          </p:nvSpPr>
          <p:spPr>
            <a:xfrm>
              <a:off x="6098331" y="5481435"/>
              <a:ext cx="5710639" cy="5067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1" name="Right Arrow 10"/>
          <p:cNvSpPr/>
          <p:nvPr/>
        </p:nvSpPr>
        <p:spPr>
          <a:xfrm rot="3295516" flipH="1">
            <a:off x="8519698" y="5126550"/>
            <a:ext cx="867905" cy="7636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FFFF00"/>
                </a:solidFill>
              </a:rPr>
              <a:t>νέο</a:t>
            </a:r>
          </a:p>
        </p:txBody>
      </p:sp>
    </p:spTree>
    <p:extLst>
      <p:ext uri="{BB962C8B-B14F-4D97-AF65-F5344CB8AC3E}">
        <p14:creationId xmlns:p14="http://schemas.microsoft.com/office/powerpoint/2010/main" val="394762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12000">
              <a:srgbClr val="0000FF"/>
            </a:gs>
            <a:gs pos="23000">
              <a:schemeClr val="accent1">
                <a:lumMod val="89000"/>
              </a:schemeClr>
            </a:gs>
            <a:gs pos="69000">
              <a:schemeClr val="accent1">
                <a:lumMod val="75000"/>
              </a:schemeClr>
            </a:gs>
            <a:gs pos="97000">
              <a:schemeClr val="accent1">
                <a:lumMod val="70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t>Παράγοντες που μεταβάλλουν τη νεφρική αποβολή οξέος</a:t>
            </a:r>
          </a:p>
        </p:txBody>
      </p:sp>
      <p:sp>
        <p:nvSpPr>
          <p:cNvPr id="3" name="Content Placeholder 2"/>
          <p:cNvSpPr>
            <a:spLocks noGrp="1"/>
          </p:cNvSpPr>
          <p:nvPr>
            <p:ph idx="1"/>
          </p:nvPr>
        </p:nvSpPr>
        <p:spPr>
          <a:xfrm>
            <a:off x="1103312" y="2052920"/>
            <a:ext cx="9233868" cy="4195481"/>
          </a:xfrm>
        </p:spPr>
        <p:txBody>
          <a:bodyPr>
            <a:normAutofit/>
          </a:bodyPr>
          <a:lstStyle/>
          <a:p>
            <a:r>
              <a:rPr lang="el-GR" sz="2400" dirty="0"/>
              <a:t>Η </a:t>
            </a:r>
            <a:r>
              <a:rPr lang="el-GR" sz="2400" b="1" dirty="0">
                <a:solidFill>
                  <a:srgbClr val="FFFF00"/>
                </a:solidFill>
              </a:rPr>
              <a:t>υποκαλιαιμία</a:t>
            </a:r>
            <a:r>
              <a:rPr lang="el-GR" sz="2400" dirty="0">
                <a:solidFill>
                  <a:srgbClr val="FFFF00"/>
                </a:solidFill>
              </a:rPr>
              <a:t> </a:t>
            </a:r>
            <a:r>
              <a:rPr lang="el-GR" sz="2400" b="1" dirty="0">
                <a:solidFill>
                  <a:srgbClr val="FFFF00"/>
                </a:solidFill>
              </a:rPr>
              <a:t>διεγείρει την επαναρρόφηση HCO</a:t>
            </a:r>
            <a:r>
              <a:rPr lang="el-GR" sz="2400" b="1" baseline="-25000" dirty="0">
                <a:solidFill>
                  <a:srgbClr val="FFFF00"/>
                </a:solidFill>
              </a:rPr>
              <a:t>3</a:t>
            </a:r>
            <a:r>
              <a:rPr lang="el-GR" sz="2400" b="1" dirty="0">
                <a:solidFill>
                  <a:srgbClr val="FFFF00"/>
                </a:solidFill>
              </a:rPr>
              <a:t>- και την αμμωνιογένεση</a:t>
            </a:r>
            <a:r>
              <a:rPr lang="el-GR" sz="2400" dirty="0"/>
              <a:t> στα εγγύς εσπειραμένα σωληνάρια, ενώ το αντίθετο προκαλεί η </a:t>
            </a:r>
            <a:r>
              <a:rPr lang="el-GR" sz="2400" dirty="0" smtClean="0"/>
              <a:t>υπερκαλιαιμία</a:t>
            </a:r>
            <a:endParaRPr lang="el-GR" sz="2400" dirty="0"/>
          </a:p>
          <a:p>
            <a:pPr lvl="1"/>
            <a:r>
              <a:rPr lang="el-GR" sz="2200" dirty="0"/>
              <a:t>Οι </a:t>
            </a:r>
            <a:r>
              <a:rPr lang="el-GR" sz="2200" dirty="0" smtClean="0"/>
              <a:t>μηχανισμοί </a:t>
            </a:r>
            <a:r>
              <a:rPr lang="el-GR" sz="2200" dirty="0"/>
              <a:t>δεν είναι γνωστοί, </a:t>
            </a:r>
            <a:r>
              <a:rPr lang="el-GR" sz="2200" dirty="0" smtClean="0"/>
              <a:t>μπορεί </a:t>
            </a:r>
            <a:r>
              <a:rPr lang="el-GR" sz="2200" dirty="0"/>
              <a:t>να συνδέονται με τις μεταβολές του ενδοκυττάριου </a:t>
            </a:r>
            <a:r>
              <a:rPr lang="el-GR" sz="2200" dirty="0" smtClean="0"/>
              <a:t>pH</a:t>
            </a:r>
            <a:endParaRPr lang="el-GR" sz="2200" dirty="0"/>
          </a:p>
          <a:p>
            <a:endParaRPr lang="el-GR" sz="2400" dirty="0" smtClean="0"/>
          </a:p>
          <a:p>
            <a:r>
              <a:rPr lang="el-GR" sz="2400" dirty="0" smtClean="0"/>
              <a:t>H </a:t>
            </a:r>
            <a:r>
              <a:rPr lang="el-GR" sz="2400" b="1" dirty="0">
                <a:solidFill>
                  <a:srgbClr val="FFFF00"/>
                </a:solidFill>
              </a:rPr>
              <a:t>υποκαλιαιμία</a:t>
            </a:r>
            <a:r>
              <a:rPr lang="el-GR" sz="2400" dirty="0"/>
              <a:t> </a:t>
            </a:r>
            <a:r>
              <a:rPr lang="el-GR" sz="2400" dirty="0" smtClean="0"/>
              <a:t>αυξάνει </a:t>
            </a:r>
            <a:r>
              <a:rPr lang="el-GR" sz="2400" dirty="0"/>
              <a:t>την έκφραση της Η</a:t>
            </a:r>
            <a:r>
              <a:rPr lang="el-GR" sz="2400" baseline="30000" dirty="0"/>
              <a:t>+</a:t>
            </a:r>
            <a:r>
              <a:rPr lang="el-GR" sz="2400" dirty="0"/>
              <a:t>-Κ</a:t>
            </a:r>
            <a:r>
              <a:rPr lang="el-GR" sz="2400" baseline="30000" dirty="0"/>
              <a:t>+</a:t>
            </a:r>
            <a:r>
              <a:rPr lang="el-GR" sz="2400" dirty="0"/>
              <a:t>-ΑΤPάση στα εμβόλιμα κύτταρα και έτσι </a:t>
            </a:r>
            <a:r>
              <a:rPr lang="el-GR" sz="2400" b="1" dirty="0"/>
              <a:t>διεγείρει την έκκριση </a:t>
            </a:r>
            <a:r>
              <a:rPr lang="el-GR" sz="2400" b="1" dirty="0" smtClean="0"/>
              <a:t>Η</a:t>
            </a:r>
            <a:r>
              <a:rPr lang="el-GR" sz="2400" b="1" baseline="30000" dirty="0" smtClean="0"/>
              <a:t>+</a:t>
            </a:r>
            <a:endParaRPr lang="el-GR" sz="2400" b="1" dirty="0"/>
          </a:p>
        </p:txBody>
      </p:sp>
    </p:spTree>
    <p:extLst>
      <p:ext uri="{BB962C8B-B14F-4D97-AF65-F5344CB8AC3E}">
        <p14:creationId xmlns:p14="http://schemas.microsoft.com/office/powerpoint/2010/main" val="141272975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l-GR" altLang="el-GR" b="1" dirty="0" smtClean="0">
                <a:solidFill>
                  <a:srgbClr val="3333CC"/>
                </a:solidFill>
                <a:latin typeface="Arial" panose="020B0604020202020204" pitchFamily="34" charset="0"/>
              </a:rPr>
              <a:t>Επισήμανση</a:t>
            </a:r>
            <a:endParaRPr lang="el-GR" dirty="0"/>
          </a:p>
        </p:txBody>
      </p:sp>
      <p:sp>
        <p:nvSpPr>
          <p:cNvPr id="5" name="Content Placeholder 4"/>
          <p:cNvSpPr>
            <a:spLocks noGrp="1"/>
          </p:cNvSpPr>
          <p:nvPr>
            <p:ph sz="half" idx="1"/>
          </p:nvPr>
        </p:nvSpPr>
        <p:spPr>
          <a:xfrm>
            <a:off x="382771" y="1981200"/>
            <a:ext cx="6039293" cy="4114800"/>
          </a:xfrm>
        </p:spPr>
        <p:txBody>
          <a:bodyPr/>
          <a:lstStyle/>
          <a:p>
            <a:r>
              <a:rPr lang="el-GR" sz="2400" dirty="0">
                <a:latin typeface="Calibri" panose="020F0502020204030204" pitchFamily="34" charset="0"/>
                <a:cs typeface="Calibri" panose="020F0502020204030204" pitchFamily="34" charset="0"/>
              </a:rPr>
              <a:t>Ενώ στα </a:t>
            </a:r>
            <a:r>
              <a:rPr lang="el-GR" sz="2400" b="1" dirty="0">
                <a:latin typeface="Calibri" panose="020F0502020204030204" pitchFamily="34" charset="0"/>
                <a:cs typeface="Calibri" panose="020F0502020204030204" pitchFamily="34" charset="0"/>
              </a:rPr>
              <a:t>εγγύς</a:t>
            </a:r>
            <a:r>
              <a:rPr lang="el-GR" sz="2400" dirty="0">
                <a:latin typeface="Calibri" panose="020F0502020204030204" pitchFamily="34" charset="0"/>
                <a:cs typeface="Calibri" panose="020F0502020204030204" pitchFamily="34" charset="0"/>
              </a:rPr>
              <a:t> </a:t>
            </a:r>
            <a:r>
              <a:rPr lang="el-GR" sz="2400" dirty="0" smtClean="0">
                <a:latin typeface="Calibri" panose="020F0502020204030204" pitchFamily="34" charset="0"/>
                <a:cs typeface="Calibri" panose="020F0502020204030204" pitchFamily="34" charset="0"/>
              </a:rPr>
              <a:t>σωληνάρια</a:t>
            </a:r>
            <a:r>
              <a:rPr lang="en-US" sz="2400" dirty="0" smtClean="0">
                <a:latin typeface="Calibri" panose="020F0502020204030204" pitchFamily="34" charset="0"/>
                <a:cs typeface="Calibri" panose="020F0502020204030204" pitchFamily="34" charset="0"/>
              </a:rPr>
              <a:t> </a:t>
            </a:r>
            <a:r>
              <a:rPr lang="el-GR" sz="2400" dirty="0" smtClean="0">
                <a:latin typeface="Calibri" panose="020F0502020204030204" pitchFamily="34" charset="0"/>
                <a:cs typeface="Calibri" panose="020F0502020204030204" pitchFamily="34" charset="0"/>
              </a:rPr>
              <a:t>επαναρροφάται το </a:t>
            </a:r>
            <a:r>
              <a:rPr lang="el-GR" sz="2400" dirty="0">
                <a:latin typeface="Calibri" panose="020F0502020204030204" pitchFamily="34" charset="0"/>
                <a:cs typeface="Calibri" panose="020F0502020204030204" pitchFamily="34" charset="0"/>
              </a:rPr>
              <a:t>σύνολο </a:t>
            </a:r>
            <a:r>
              <a:rPr lang="el-GR" sz="2400" dirty="0" smtClean="0">
                <a:latin typeface="Calibri" panose="020F0502020204030204" pitchFamily="34" charset="0"/>
                <a:cs typeface="Calibri" panose="020F0502020204030204" pitchFamily="34" charset="0"/>
              </a:rPr>
              <a:t>σχεδόν</a:t>
            </a:r>
            <a:r>
              <a:rPr lang="en-US" sz="2400" dirty="0" smtClean="0">
                <a:latin typeface="Calibri" panose="020F0502020204030204" pitchFamily="34" charset="0"/>
                <a:cs typeface="Calibri" panose="020F0502020204030204" pitchFamily="34" charset="0"/>
              </a:rPr>
              <a:t> </a:t>
            </a:r>
            <a:r>
              <a:rPr lang="el-GR" sz="2400" dirty="0" smtClean="0">
                <a:latin typeface="Calibri" panose="020F0502020204030204" pitchFamily="34" charset="0"/>
                <a:cs typeface="Calibri" panose="020F0502020204030204" pitchFamily="34" charset="0"/>
              </a:rPr>
              <a:t>των </a:t>
            </a:r>
            <a:r>
              <a:rPr lang="el-GR" sz="2400" dirty="0">
                <a:latin typeface="Calibri" panose="020F0502020204030204" pitchFamily="34" charset="0"/>
                <a:cs typeface="Calibri" panose="020F0502020204030204" pitchFamily="34" charset="0"/>
              </a:rPr>
              <a:t>διηθούμενων HCO</a:t>
            </a:r>
            <a:r>
              <a:rPr lang="el-GR" sz="2400" baseline="-25000" dirty="0">
                <a:latin typeface="Calibri" panose="020F0502020204030204" pitchFamily="34" charset="0"/>
                <a:cs typeface="Calibri" panose="020F0502020204030204" pitchFamily="34" charset="0"/>
              </a:rPr>
              <a:t>3</a:t>
            </a:r>
            <a:r>
              <a:rPr lang="el-GR" sz="2400" baseline="30000" dirty="0">
                <a:latin typeface="Calibri" panose="020F0502020204030204" pitchFamily="34" charset="0"/>
                <a:cs typeface="Calibri" panose="020F0502020204030204" pitchFamily="34" charset="0"/>
              </a:rPr>
              <a:t>-</a:t>
            </a:r>
            <a:r>
              <a:rPr lang="el-GR" sz="2400" dirty="0">
                <a:latin typeface="Calibri" panose="020F0502020204030204" pitchFamily="34" charset="0"/>
                <a:cs typeface="Calibri" panose="020F0502020204030204" pitchFamily="34" charset="0"/>
              </a:rPr>
              <a:t>, </a:t>
            </a:r>
            <a:r>
              <a:rPr lang="el-GR" sz="2400" dirty="0" smtClean="0">
                <a:latin typeface="Calibri" panose="020F0502020204030204" pitchFamily="34" charset="0"/>
                <a:cs typeface="Calibri" panose="020F0502020204030204" pitchFamily="34" charset="0"/>
              </a:rPr>
              <a:t>στα </a:t>
            </a:r>
            <a:r>
              <a:rPr lang="el-GR" sz="2400" b="1" dirty="0">
                <a:latin typeface="Calibri" panose="020F0502020204030204" pitchFamily="34" charset="0"/>
                <a:cs typeface="Calibri" panose="020F0502020204030204" pitchFamily="34" charset="0"/>
              </a:rPr>
              <a:t>άπω</a:t>
            </a:r>
            <a:r>
              <a:rPr lang="el-GR" sz="2400" dirty="0">
                <a:latin typeface="Calibri" panose="020F0502020204030204" pitchFamily="34" charset="0"/>
                <a:cs typeface="Calibri" panose="020F0502020204030204" pitchFamily="34" charset="0"/>
              </a:rPr>
              <a:t> </a:t>
            </a:r>
            <a:r>
              <a:rPr lang="el-GR" sz="2400" dirty="0" smtClean="0">
                <a:latin typeface="Calibri" panose="020F0502020204030204" pitchFamily="34" charset="0"/>
                <a:cs typeface="Calibri" panose="020F0502020204030204" pitchFamily="34" charset="0"/>
              </a:rPr>
              <a:t>σωληνάρια</a:t>
            </a:r>
            <a:r>
              <a:rPr lang="en-US" sz="2400" dirty="0" smtClean="0">
                <a:latin typeface="Calibri" panose="020F0502020204030204" pitchFamily="34" charset="0"/>
                <a:cs typeface="Calibri" panose="020F0502020204030204" pitchFamily="34" charset="0"/>
              </a:rPr>
              <a:t> </a:t>
            </a:r>
            <a:r>
              <a:rPr lang="el-GR" sz="2400" dirty="0" smtClean="0">
                <a:latin typeface="Calibri" panose="020F0502020204030204" pitchFamily="34" charset="0"/>
                <a:cs typeface="Calibri" panose="020F0502020204030204" pitchFamily="34" charset="0"/>
              </a:rPr>
              <a:t>τα </a:t>
            </a:r>
            <a:r>
              <a:rPr lang="el-GR" sz="2400" dirty="0">
                <a:latin typeface="Calibri" panose="020F0502020204030204" pitchFamily="34" charset="0"/>
                <a:cs typeface="Calibri" panose="020F0502020204030204" pitchFamily="34" charset="0"/>
              </a:rPr>
              <a:t>ούρα </a:t>
            </a:r>
            <a:r>
              <a:rPr lang="el-GR" sz="2400" dirty="0" smtClean="0">
                <a:latin typeface="Calibri" panose="020F0502020204030204" pitchFamily="34" charset="0"/>
                <a:cs typeface="Calibri" panose="020F0502020204030204" pitchFamily="34" charset="0"/>
              </a:rPr>
              <a:t>οξινο-ποιούνται (αποβολή 50-70 </a:t>
            </a:r>
            <a:r>
              <a:rPr lang="el-GR" sz="2400" dirty="0">
                <a:latin typeface="Calibri" panose="020F0502020204030204" pitchFamily="34" charset="0"/>
                <a:cs typeface="Calibri" panose="020F0502020204030204" pitchFamily="34" charset="0"/>
              </a:rPr>
              <a:t>mEq Η</a:t>
            </a:r>
            <a:r>
              <a:rPr lang="el-GR" sz="2400" baseline="30000" dirty="0">
                <a:latin typeface="Calibri" panose="020F0502020204030204" pitchFamily="34" charset="0"/>
                <a:cs typeface="Calibri" panose="020F0502020204030204" pitchFamily="34" charset="0"/>
              </a:rPr>
              <a:t>+</a:t>
            </a:r>
            <a:r>
              <a:rPr lang="el-GR" sz="2400" dirty="0">
                <a:latin typeface="Calibri" panose="020F0502020204030204" pitchFamily="34" charset="0"/>
                <a:cs typeface="Calibri" panose="020F0502020204030204" pitchFamily="34" charset="0"/>
              </a:rPr>
              <a:t>/24ωρο), με αποτέλεσμα να διατηρείται η οξεοβασική ισορροπία</a:t>
            </a:r>
          </a:p>
          <a:p>
            <a:endParaRPr lang="el-GR" sz="2400" dirty="0">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a:stretch>
            <a:fillRect/>
          </a:stretch>
        </p:blipFill>
        <p:spPr>
          <a:xfrm>
            <a:off x="5341737" y="0"/>
            <a:ext cx="2292295" cy="2145978"/>
          </a:xfrm>
          <a:prstGeom prst="rect">
            <a:avLst/>
          </a:prstGeom>
        </p:spPr>
      </p:pic>
      <p:pic>
        <p:nvPicPr>
          <p:cNvPr id="10" name="Picture 9"/>
          <p:cNvPicPr>
            <a:picLocks noChangeAspect="1"/>
          </p:cNvPicPr>
          <p:nvPr/>
        </p:nvPicPr>
        <p:blipFill>
          <a:blip r:embed="rId3"/>
          <a:stretch>
            <a:fillRect/>
          </a:stretch>
        </p:blipFill>
        <p:spPr>
          <a:xfrm>
            <a:off x="6315740" y="2231824"/>
            <a:ext cx="5036218" cy="3348037"/>
          </a:xfrm>
          <a:prstGeom prst="rect">
            <a:avLst/>
          </a:prstGeom>
        </p:spPr>
      </p:pic>
    </p:spTree>
    <p:extLst>
      <p:ext uri="{BB962C8B-B14F-4D97-AF65-F5344CB8AC3E}">
        <p14:creationId xmlns:p14="http://schemas.microsoft.com/office/powerpoint/2010/main" val="31189088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l-GR" b="1" dirty="0"/>
              <a:t>Επαναρρόφηση διττανθρακικών </a:t>
            </a:r>
            <a:br>
              <a:rPr lang="el-GR" b="1" dirty="0"/>
            </a:br>
            <a:r>
              <a:rPr lang="el-GR" b="1" dirty="0">
                <a:solidFill>
                  <a:srgbClr val="FFFF00"/>
                </a:solidFill>
              </a:rPr>
              <a:t>μετά από ένα φορτίο οξέος</a:t>
            </a:r>
          </a:p>
        </p:txBody>
      </p:sp>
      <p:sp>
        <p:nvSpPr>
          <p:cNvPr id="5" name="Content Placeholder 4">
            <a:extLst>
              <a:ext uri="{FF2B5EF4-FFF2-40B4-BE49-F238E27FC236}">
                <a16:creationId xmlns:a16="http://schemas.microsoft.com/office/drawing/2014/main" xmlns="" id="{7D6D83F4-2667-4110-B051-74204382C5AD}"/>
              </a:ext>
            </a:extLst>
          </p:cNvPr>
          <p:cNvSpPr>
            <a:spLocks noGrp="1"/>
          </p:cNvSpPr>
          <p:nvPr>
            <p:ph idx="1"/>
          </p:nvPr>
        </p:nvSpPr>
        <p:spPr>
          <a:xfrm>
            <a:off x="1103312" y="2052920"/>
            <a:ext cx="10357554" cy="4195481"/>
          </a:xfrm>
        </p:spPr>
        <p:txBody>
          <a:bodyPr/>
          <a:lstStyle/>
          <a:p>
            <a:r>
              <a:rPr lang="el-GR" dirty="0"/>
              <a:t>Η προσθήκη φορτίου </a:t>
            </a:r>
            <a:r>
              <a:rPr lang="el-GR" dirty="0" smtClean="0"/>
              <a:t>οξέος ισοδυναμεί με </a:t>
            </a:r>
            <a:r>
              <a:rPr lang="el-GR" b="1" dirty="0" smtClean="0">
                <a:solidFill>
                  <a:srgbClr val="FFFF00"/>
                </a:solidFill>
              </a:rPr>
              <a:t>σημαντική </a:t>
            </a:r>
            <a:r>
              <a:rPr lang="el-GR" b="1" dirty="0">
                <a:solidFill>
                  <a:srgbClr val="FFFF00"/>
                </a:solidFill>
              </a:rPr>
              <a:t>απώλεια </a:t>
            </a:r>
            <a:r>
              <a:rPr lang="el-GR" b="1" dirty="0" smtClean="0">
                <a:solidFill>
                  <a:srgbClr val="FFFF00"/>
                </a:solidFill>
              </a:rPr>
              <a:t>βάσεων</a:t>
            </a:r>
            <a:endParaRPr lang="el-GR" dirty="0"/>
          </a:p>
        </p:txBody>
      </p:sp>
      <p:graphicFrame>
        <p:nvGraphicFramePr>
          <p:cNvPr id="14" name="Table 13">
            <a:extLst>
              <a:ext uri="{FF2B5EF4-FFF2-40B4-BE49-F238E27FC236}">
                <a16:creationId xmlns:a16="http://schemas.microsoft.com/office/drawing/2014/main" xmlns="" id="{216E2578-21A4-46DC-AF37-646A2AA0FF13}"/>
              </a:ext>
            </a:extLst>
          </p:cNvPr>
          <p:cNvGraphicFramePr>
            <a:graphicFrameLocks noGrp="1"/>
          </p:cNvGraphicFramePr>
          <p:nvPr>
            <p:extLst>
              <p:ext uri="{D42A27DB-BD31-4B8C-83A1-F6EECF244321}">
                <p14:modId xmlns:p14="http://schemas.microsoft.com/office/powerpoint/2010/main" val="3241561314"/>
              </p:ext>
            </p:extLst>
          </p:nvPr>
        </p:nvGraphicFramePr>
        <p:xfrm>
          <a:off x="731134" y="2662647"/>
          <a:ext cx="10729732" cy="3846386"/>
        </p:xfrm>
        <a:graphic>
          <a:graphicData uri="http://schemas.openxmlformats.org/drawingml/2006/table">
            <a:tbl>
              <a:tblPr bandRow="1"/>
              <a:tblGrid>
                <a:gridCol w="5123128">
                  <a:extLst>
                    <a:ext uri="{9D8B030D-6E8A-4147-A177-3AD203B41FA5}">
                      <a16:colId xmlns:a16="http://schemas.microsoft.com/office/drawing/2014/main" xmlns="" val="2250259003"/>
                    </a:ext>
                  </a:extLst>
                </a:gridCol>
                <a:gridCol w="5606604">
                  <a:extLst>
                    <a:ext uri="{9D8B030D-6E8A-4147-A177-3AD203B41FA5}">
                      <a16:colId xmlns:a16="http://schemas.microsoft.com/office/drawing/2014/main" xmlns="" val="1721099663"/>
                    </a:ext>
                  </a:extLst>
                </a:gridCol>
              </a:tblGrid>
              <a:tr h="508434">
                <a:tc>
                  <a:txBody>
                    <a:bodyPr/>
                    <a:lstStyle/>
                    <a:p>
                      <a:pPr algn="ctr">
                        <a:spcAft>
                          <a:spcPts val="0"/>
                        </a:spcAft>
                      </a:pPr>
                      <a:r>
                        <a:rPr lang="el-GR" sz="20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ΠΑΘΟΓΕΝΕΙΑ</a:t>
                      </a:r>
                      <a:endParaRPr lang="el-GR" sz="16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l-GR" sz="20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ΚΛΙΝΙΚΕΣ ΠΕΡΙΠΤΩΣΕΙΣ</a:t>
                      </a:r>
                      <a:endParaRPr lang="el-GR" sz="24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xmlns="" val="2318019857"/>
                  </a:ext>
                </a:extLst>
              </a:tr>
              <a:tr h="535277">
                <a:tc>
                  <a:txBody>
                    <a:bodyPr/>
                    <a:lstStyle/>
                    <a:p>
                      <a:pPr algn="l">
                        <a:spcBef>
                          <a:spcPts val="1200"/>
                        </a:spcBef>
                        <a:spcAft>
                          <a:spcPts val="0"/>
                        </a:spcAft>
                      </a:pPr>
                      <a:r>
                        <a:rPr lang="el-GR" sz="18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PaCO</a:t>
                      </a:r>
                      <a:r>
                        <a:rPr lang="en-US" sz="1800" b="1" baseline="-250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2</a:t>
                      </a:r>
                      <a:endParaRPr lang="el-GR" sz="28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a:spcBef>
                          <a:spcPts val="1200"/>
                        </a:spcBef>
                        <a:spcAft>
                          <a:spcPts val="0"/>
                        </a:spcAft>
                      </a:pPr>
                      <a:r>
                        <a:rPr lang="el-GR" sz="16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Αναπνευστική οξέωση</a:t>
                      </a:r>
                      <a:endParaRPr lang="el-GR" sz="24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xmlns="" val="259634774"/>
                  </a:ext>
                </a:extLst>
              </a:tr>
              <a:tr h="877134">
                <a:tc>
                  <a:txBody>
                    <a:bodyPr/>
                    <a:lstStyle/>
                    <a:p>
                      <a:pPr algn="l">
                        <a:lnSpc>
                          <a:spcPct val="200000"/>
                        </a:lnSpc>
                        <a:spcAft>
                          <a:spcPts val="0"/>
                        </a:spcAft>
                      </a:pPr>
                      <a:r>
                        <a:rPr lang="el-GR" sz="1800" dirty="0">
                          <a:effectLst/>
                          <a:latin typeface="Arial" panose="020B0604020202020204" pitchFamily="34" charset="0"/>
                          <a:ea typeface="Times New Roman" panose="02020603050405020304" pitchFamily="18" charset="0"/>
                          <a:cs typeface="Times New Roman" panose="02020603050405020304" pitchFamily="18" charset="0"/>
                        </a:rPr>
                        <a:t> Εξωγενής πρόσληψη οξέων</a:t>
                      </a:r>
                      <a:endParaRPr lang="el-GR" sz="2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00"/>
                    </a:solidFill>
                  </a:tcPr>
                </a:tc>
                <a:tc>
                  <a:txBody>
                    <a:bodyPr/>
                    <a:lstStyle/>
                    <a:p>
                      <a:pPr marL="342900" lvl="0" indent="-342900" algn="l">
                        <a:lnSpc>
                          <a:spcPct val="100000"/>
                        </a:lnSpc>
                        <a:buFont typeface="Symbol" panose="05050102010706020507" pitchFamily="18" charset="2"/>
                        <a:buChar char=""/>
                      </a:pPr>
                      <a:r>
                        <a:rPr lang="el-GR" sz="1800" dirty="0">
                          <a:effectLst/>
                          <a:latin typeface="Calibri" panose="020F0502020204030204" pitchFamily="34" charset="0"/>
                          <a:ea typeface="Times New Roman" panose="02020603050405020304" pitchFamily="18" charset="0"/>
                          <a:cs typeface="Times New Roman" panose="02020603050405020304" pitchFamily="18" charset="0"/>
                        </a:rPr>
                        <a:t>Δηλητηρίαση από σαλικυλικά</a:t>
                      </a:r>
                    </a:p>
                    <a:p>
                      <a:pPr marL="342900" lvl="0" indent="-342900" algn="l">
                        <a:lnSpc>
                          <a:spcPct val="100000"/>
                        </a:lnSpc>
                        <a:buFont typeface="Symbol" panose="05050102010706020507" pitchFamily="18" charset="2"/>
                        <a:buChar char=""/>
                      </a:pPr>
                      <a:r>
                        <a:rPr lang="el-GR" sz="1800" dirty="0">
                          <a:effectLst/>
                          <a:latin typeface="Calibri" panose="020F0502020204030204" pitchFamily="34" charset="0"/>
                          <a:ea typeface="Times New Roman" panose="02020603050405020304" pitchFamily="18" charset="0"/>
                          <a:cs typeface="Times New Roman" panose="02020603050405020304" pitchFamily="18" charset="0"/>
                        </a:rPr>
                        <a:t>Μεθανόλη - Αιθυλενογλυκόλη</a:t>
                      </a:r>
                      <a:r>
                        <a:rPr lang="el-GR"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l-G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FF"/>
                    </a:solidFill>
                  </a:tcPr>
                </a:tc>
                <a:extLst>
                  <a:ext uri="{0D108BD9-81ED-4DB2-BD59-A6C34878D82A}">
                    <a16:rowId xmlns:a16="http://schemas.microsoft.com/office/drawing/2014/main" xmlns="" val="3836759527"/>
                  </a:ext>
                </a:extLst>
              </a:tr>
              <a:tr h="739631">
                <a:tc>
                  <a:txBody>
                    <a:bodyPr/>
                    <a:lstStyle/>
                    <a:p>
                      <a:pPr algn="l">
                        <a:lnSpc>
                          <a:spcPct val="200000"/>
                        </a:lnSpc>
                        <a:spcAft>
                          <a:spcPts val="0"/>
                        </a:spcAft>
                      </a:pPr>
                      <a:r>
                        <a:rPr lang="el-GR" sz="1800" dirty="0">
                          <a:effectLst/>
                          <a:latin typeface="Arial" panose="020B0604020202020204" pitchFamily="34" charset="0"/>
                          <a:ea typeface="Times New Roman" panose="02020603050405020304" pitchFamily="18" charset="0"/>
                          <a:cs typeface="Times New Roman" panose="02020603050405020304" pitchFamily="18" charset="0"/>
                        </a:rPr>
                        <a:t> Παθολογική ενδογενής παραγωγή οξέων</a:t>
                      </a:r>
                      <a:endParaRPr lang="el-GR" sz="2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00"/>
                    </a:solidFill>
                  </a:tcPr>
                </a:tc>
                <a:tc>
                  <a:txBody>
                    <a:bodyPr/>
                    <a:lstStyle/>
                    <a:p>
                      <a:pPr algn="ctr">
                        <a:lnSpc>
                          <a:spcPct val="100000"/>
                        </a:lnSpc>
                        <a:spcAft>
                          <a:spcPts val="0"/>
                        </a:spcAft>
                      </a:pPr>
                      <a:r>
                        <a:rPr lang="el-GR" sz="1100" dirty="0">
                          <a:effectLst/>
                          <a:latin typeface="Arial" panose="020B0604020202020204" pitchFamily="34" charset="0"/>
                          <a:ea typeface="Times New Roman" panose="02020603050405020304" pitchFamily="18" charset="0"/>
                          <a:cs typeface="Times New Roman" panose="02020603050405020304" pitchFamily="18" charset="0"/>
                        </a:rPr>
                        <a:t> </a:t>
                      </a:r>
                      <a:endParaRPr lang="el-GR" sz="16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l">
                        <a:lnSpc>
                          <a:spcPct val="100000"/>
                        </a:lnSpc>
                        <a:buFont typeface="Symbol" panose="05050102010706020507" pitchFamily="18" charset="2"/>
                        <a:buChar char=""/>
                      </a:pPr>
                      <a:r>
                        <a:rPr lang="el-GR" sz="1800" dirty="0">
                          <a:effectLst/>
                          <a:latin typeface="Calibri" panose="020F0502020204030204" pitchFamily="34" charset="0"/>
                          <a:ea typeface="Times New Roman" panose="02020603050405020304" pitchFamily="18" charset="0"/>
                          <a:cs typeface="Times New Roman" panose="02020603050405020304" pitchFamily="18" charset="0"/>
                        </a:rPr>
                        <a:t>Γαλακτική οξέωση</a:t>
                      </a:r>
                    </a:p>
                    <a:p>
                      <a:pPr marL="342900" lvl="0" indent="-342900" algn="l">
                        <a:lnSpc>
                          <a:spcPct val="100000"/>
                        </a:lnSpc>
                        <a:buFont typeface="Symbol" panose="05050102010706020507" pitchFamily="18" charset="2"/>
                        <a:buChar char=""/>
                      </a:pPr>
                      <a:r>
                        <a:rPr lang="el-GR" sz="1800" dirty="0">
                          <a:effectLst/>
                          <a:latin typeface="Calibri" panose="020F0502020204030204" pitchFamily="34" charset="0"/>
                          <a:ea typeface="Times New Roman" panose="02020603050405020304" pitchFamily="18" charset="0"/>
                          <a:cs typeface="Times New Roman" panose="02020603050405020304" pitchFamily="18" charset="0"/>
                        </a:rPr>
                        <a:t>Διαβητική κετοξέωση</a:t>
                      </a:r>
                      <a:endParaRPr lang="el-GR"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0000"/>
                        </a:lnSpc>
                        <a:spcAft>
                          <a:spcPts val="0"/>
                        </a:spcAft>
                      </a:pPr>
                      <a:r>
                        <a:rPr lang="el-GR" sz="1100" dirty="0">
                          <a:effectLst/>
                          <a:latin typeface="Arial" panose="020B0604020202020204" pitchFamily="34" charset="0"/>
                          <a:ea typeface="Times New Roman" panose="02020603050405020304" pitchFamily="18" charset="0"/>
                          <a:cs typeface="Times New Roman" panose="02020603050405020304" pitchFamily="18" charset="0"/>
                        </a:rPr>
                        <a:t> </a:t>
                      </a:r>
                      <a:endParaRPr lang="el-GR"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FF"/>
                    </a:solidFill>
                  </a:tcPr>
                </a:tc>
                <a:extLst>
                  <a:ext uri="{0D108BD9-81ED-4DB2-BD59-A6C34878D82A}">
                    <a16:rowId xmlns:a16="http://schemas.microsoft.com/office/drawing/2014/main" xmlns="" val="1365930692"/>
                  </a:ext>
                </a:extLst>
              </a:tr>
              <a:tr h="1041621">
                <a:tc>
                  <a:txBody>
                    <a:bodyPr/>
                    <a:lstStyle/>
                    <a:p>
                      <a:pPr algn="l">
                        <a:lnSpc>
                          <a:spcPct val="200000"/>
                        </a:lnSpc>
                        <a:spcAft>
                          <a:spcPts val="0"/>
                        </a:spcAft>
                      </a:pPr>
                      <a:r>
                        <a:rPr lang="el-GR" sz="1800" dirty="0">
                          <a:effectLst/>
                          <a:latin typeface="Arial" panose="020B0604020202020204" pitchFamily="34" charset="0"/>
                          <a:ea typeface="Times New Roman" panose="02020603050405020304" pitchFamily="18" charset="0"/>
                          <a:cs typeface="Times New Roman" panose="02020603050405020304" pitchFamily="18" charset="0"/>
                        </a:rPr>
                        <a:t> Απώλεια βάσεων</a:t>
                      </a:r>
                      <a:endParaRPr lang="el-GR" sz="2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marL="342900" lvl="0" indent="-342900" algn="l">
                        <a:lnSpc>
                          <a:spcPct val="100000"/>
                        </a:lnSpc>
                        <a:buFont typeface="Symbol" panose="05050102010706020507" pitchFamily="18" charset="2"/>
                        <a:buChar char=""/>
                      </a:pPr>
                      <a:r>
                        <a:rPr lang="el-GR" sz="1800" dirty="0">
                          <a:effectLst/>
                          <a:latin typeface="Calibri" panose="020F0502020204030204" pitchFamily="34" charset="0"/>
                          <a:ea typeface="Times New Roman" panose="02020603050405020304" pitchFamily="18" charset="0"/>
                          <a:cs typeface="Times New Roman" panose="02020603050405020304" pitchFamily="18" charset="0"/>
                        </a:rPr>
                        <a:t>Διάρροιες</a:t>
                      </a:r>
                    </a:p>
                    <a:p>
                      <a:pPr marL="342900" lvl="0" indent="-342900" algn="l">
                        <a:lnSpc>
                          <a:spcPct val="100000"/>
                        </a:lnSpc>
                        <a:buFont typeface="Symbol" panose="05050102010706020507" pitchFamily="18" charset="2"/>
                        <a:buChar char=""/>
                      </a:pPr>
                      <a:r>
                        <a:rPr lang="el-GR" sz="1800" dirty="0">
                          <a:effectLst/>
                          <a:latin typeface="Calibri" panose="020F0502020204030204" pitchFamily="34" charset="0"/>
                          <a:ea typeface="Times New Roman" panose="02020603050405020304" pitchFamily="18" charset="0"/>
                          <a:cs typeface="Times New Roman" panose="02020603050405020304" pitchFamily="18" charset="0"/>
                        </a:rPr>
                        <a:t>Εγγύς νεφροσωληναριακή οξέωση</a:t>
                      </a:r>
                      <a:endParaRPr lang="el-G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xmlns="" val="1033555688"/>
                  </a:ext>
                </a:extLst>
              </a:tr>
            </a:tbl>
          </a:graphicData>
        </a:graphic>
      </p:graphicFrame>
      <p:sp>
        <p:nvSpPr>
          <p:cNvPr id="3" name="Arrow: Down 2">
            <a:extLst>
              <a:ext uri="{FF2B5EF4-FFF2-40B4-BE49-F238E27FC236}">
                <a16:creationId xmlns:a16="http://schemas.microsoft.com/office/drawing/2014/main" xmlns="" id="{15B9E1D4-C86C-4101-976B-710CF8B0E1DB}"/>
              </a:ext>
            </a:extLst>
          </p:cNvPr>
          <p:cNvSpPr/>
          <p:nvPr/>
        </p:nvSpPr>
        <p:spPr>
          <a:xfrm flipV="1">
            <a:off x="1003464" y="3254676"/>
            <a:ext cx="199696" cy="296643"/>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27858437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58000">
              <a:srgbClr val="002060"/>
            </a:gs>
            <a:gs pos="97000">
              <a:schemeClr val="accent1">
                <a:lumMod val="45000"/>
                <a:lumOff val="55000"/>
              </a:schemeClr>
            </a:gs>
            <a:gs pos="23009">
              <a:srgbClr val="002060"/>
            </a:gs>
            <a:gs pos="87601">
              <a:srgbClr val="002060"/>
            </a:gs>
            <a:gs pos="100000">
              <a:srgbClr val="002060"/>
            </a:gs>
            <a:gs pos="100000">
              <a:schemeClr val="accent1">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46112" y="452718"/>
            <a:ext cx="10124669" cy="1400530"/>
          </a:xfrm>
        </p:spPr>
        <p:txBody>
          <a:bodyPr/>
          <a:lstStyle/>
          <a:p>
            <a:r>
              <a:rPr lang="el-GR" sz="3200" b="1" dirty="0" smtClean="0">
                <a:solidFill>
                  <a:srgbClr val="FFFF00"/>
                </a:solidFill>
              </a:rPr>
              <a:t>Δίαιτα &amp; Αμμωνιογένεση-αποβολή </a:t>
            </a:r>
            <a:r>
              <a:rPr lang="el-GR" sz="3200" b="1" dirty="0">
                <a:solidFill>
                  <a:srgbClr val="FFFF00"/>
                </a:solidFill>
              </a:rPr>
              <a:t>NH</a:t>
            </a:r>
            <a:r>
              <a:rPr lang="el-GR" sz="3200" b="1" baseline="-25000" dirty="0">
                <a:solidFill>
                  <a:srgbClr val="FFFF00"/>
                </a:solidFill>
              </a:rPr>
              <a:t>4</a:t>
            </a:r>
            <a:r>
              <a:rPr lang="el-GR" sz="3200" b="1" baseline="30000" dirty="0">
                <a:solidFill>
                  <a:srgbClr val="FFFF00"/>
                </a:solidFill>
              </a:rPr>
              <a:t>+</a:t>
            </a:r>
            <a:r>
              <a:rPr lang="el-GR" sz="3200" b="1" dirty="0">
                <a:solidFill>
                  <a:srgbClr val="FFFF00"/>
                </a:solidFill>
              </a:rPr>
              <a:t> στα ούρα</a:t>
            </a:r>
            <a:endParaRPr lang="el-GR" dirty="0"/>
          </a:p>
        </p:txBody>
      </p:sp>
      <p:sp>
        <p:nvSpPr>
          <p:cNvPr id="5" name="Content Placeholder 4"/>
          <p:cNvSpPr>
            <a:spLocks noGrp="1"/>
          </p:cNvSpPr>
          <p:nvPr>
            <p:ph sz="half" idx="1"/>
          </p:nvPr>
        </p:nvSpPr>
        <p:spPr/>
        <p:txBody>
          <a:bodyPr>
            <a:normAutofit fontScale="85000" lnSpcReduction="10000"/>
          </a:bodyPr>
          <a:lstStyle/>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smtClean="0"/>
          </a:p>
          <a:p>
            <a:r>
              <a:rPr lang="el-GR" sz="1700" dirty="0" smtClean="0"/>
              <a:t>Σε Δυτικού </a:t>
            </a:r>
            <a:r>
              <a:rPr lang="el-GR" sz="1700" dirty="0"/>
              <a:t>τύπου δίαιτα, πλούσια σε ζωικά λευκώματα, ο μεταβολισμός των φωσφορικών και θειικών ενώσεων των τροφών οδηγεί σε παραγωγή </a:t>
            </a:r>
            <a:r>
              <a:rPr lang="el-GR" sz="1700" b="1" dirty="0"/>
              <a:t>50-70 mmol Η</a:t>
            </a:r>
            <a:r>
              <a:rPr lang="el-GR" sz="1700" b="1" baseline="30000" dirty="0"/>
              <a:t>+</a:t>
            </a:r>
          </a:p>
          <a:p>
            <a:endParaRPr lang="el-GR" dirty="0"/>
          </a:p>
        </p:txBody>
      </p:sp>
      <p:sp>
        <p:nvSpPr>
          <p:cNvPr id="6" name="Content Placeholder 5"/>
          <p:cNvSpPr>
            <a:spLocks noGrp="1"/>
          </p:cNvSpPr>
          <p:nvPr>
            <p:ph sz="half" idx="2"/>
          </p:nvPr>
        </p:nvSpPr>
        <p:spPr>
          <a:xfrm>
            <a:off x="5654493" y="2056093"/>
            <a:ext cx="6296502" cy="4200245"/>
          </a:xfrm>
        </p:spPr>
        <p:txBody>
          <a:bodyPr>
            <a:normAutofit fontScale="85000" lnSpcReduction="10000"/>
          </a:bodyPr>
          <a:lstStyle/>
          <a:p>
            <a:r>
              <a:rPr lang="el-GR" sz="1900" dirty="0" smtClean="0"/>
              <a:t>εξουδετερώνονται </a:t>
            </a:r>
            <a:r>
              <a:rPr lang="el-GR" sz="1900" dirty="0"/>
              <a:t>από αντίστοιχη ποσότητα </a:t>
            </a:r>
            <a:r>
              <a:rPr lang="el-GR" sz="1900" dirty="0" smtClean="0"/>
              <a:t>HCO</a:t>
            </a:r>
            <a:r>
              <a:rPr lang="el-GR" sz="1900" baseline="-25000" dirty="0" smtClean="0"/>
              <a:t>3</a:t>
            </a:r>
            <a:r>
              <a:rPr lang="el-GR" sz="1900" dirty="0" smtClean="0"/>
              <a:t>-</a:t>
            </a:r>
            <a:endParaRPr lang="el-GR" sz="1900" dirty="0"/>
          </a:p>
          <a:p>
            <a:r>
              <a:rPr lang="el-GR" sz="1900" dirty="0"/>
              <a:t>Οι </a:t>
            </a:r>
            <a:r>
              <a:rPr lang="el-GR" sz="1900" dirty="0" smtClean="0"/>
              <a:t>νεφροί, </a:t>
            </a:r>
            <a:r>
              <a:rPr lang="el-GR" sz="1900" dirty="0"/>
              <a:t>αναγεννούν την ποσότητα </a:t>
            </a:r>
            <a:r>
              <a:rPr lang="el-GR" sz="1900" dirty="0" smtClean="0"/>
              <a:t>των </a:t>
            </a:r>
            <a:r>
              <a:rPr lang="el-GR" sz="1900" dirty="0" smtClean="0"/>
              <a:t>HCO</a:t>
            </a:r>
            <a:r>
              <a:rPr lang="el-GR" sz="1900" baseline="-25000" dirty="0" smtClean="0"/>
              <a:t>3</a:t>
            </a:r>
            <a:r>
              <a:rPr lang="el-GR" sz="1900" dirty="0" smtClean="0"/>
              <a:t>- </a:t>
            </a:r>
            <a:r>
              <a:rPr lang="el-GR" sz="1900" dirty="0"/>
              <a:t>που έχει καταναλωθεί, εκκρίνοντας αντίστοιχη ποσότητα οξέος στα </a:t>
            </a:r>
            <a:r>
              <a:rPr lang="el-GR" sz="1900" dirty="0" smtClean="0"/>
              <a:t>ούρα:</a:t>
            </a:r>
          </a:p>
          <a:p>
            <a:pPr lvl="1"/>
            <a:r>
              <a:rPr lang="el-GR" sz="1900" dirty="0"/>
              <a:t>παραγωγή και απέκκριση ιόντων αμμωνίου (NH</a:t>
            </a:r>
            <a:r>
              <a:rPr lang="el-GR" sz="1900" baseline="-25000" dirty="0"/>
              <a:t>4</a:t>
            </a:r>
            <a:r>
              <a:rPr lang="el-GR" sz="1900" baseline="30000" dirty="0" smtClean="0"/>
              <a:t>+</a:t>
            </a:r>
            <a:r>
              <a:rPr lang="el-GR" sz="1900" dirty="0" smtClean="0"/>
              <a:t>)</a:t>
            </a:r>
            <a:endParaRPr lang="el-GR" sz="1900" dirty="0"/>
          </a:p>
          <a:p>
            <a:pPr lvl="1"/>
            <a:endParaRPr lang="el-GR" sz="1900" dirty="0" smtClean="0"/>
          </a:p>
          <a:p>
            <a:pPr lvl="1"/>
            <a:endParaRPr lang="el-GR" sz="1900" dirty="0" smtClean="0"/>
          </a:p>
          <a:p>
            <a:pPr lvl="1"/>
            <a:endParaRPr lang="el-GR" sz="1900" dirty="0" smtClean="0"/>
          </a:p>
          <a:p>
            <a:pPr lvl="1"/>
            <a:endParaRPr lang="el-GR" sz="1900" dirty="0" smtClean="0"/>
          </a:p>
          <a:p>
            <a:pPr lvl="1"/>
            <a:endParaRPr lang="el-GR" sz="1900" dirty="0" smtClean="0"/>
          </a:p>
          <a:p>
            <a:pPr lvl="1"/>
            <a:r>
              <a:rPr lang="el-GR" sz="1900" dirty="0" smtClean="0"/>
              <a:t>απομάκρυνση </a:t>
            </a:r>
            <a:r>
              <a:rPr lang="el-GR" sz="1900" dirty="0"/>
              <a:t>τιτλοποιήσιμων οξέων </a:t>
            </a:r>
            <a:r>
              <a:rPr lang="el-GR" sz="1900" dirty="0" smtClean="0"/>
              <a:t>(κυριότερο </a:t>
            </a:r>
            <a:r>
              <a:rPr lang="el-GR" sz="1900" dirty="0"/>
              <a:t>του P)</a:t>
            </a:r>
          </a:p>
          <a:p>
            <a:pPr lvl="1"/>
            <a:endParaRPr lang="el-GR" dirty="0"/>
          </a:p>
        </p:txBody>
      </p:sp>
      <p:pic>
        <p:nvPicPr>
          <p:cNvPr id="12" name="Picture 11"/>
          <p:cNvPicPr>
            <a:picLocks noChangeAspect="1"/>
          </p:cNvPicPr>
          <p:nvPr/>
        </p:nvPicPr>
        <p:blipFill>
          <a:blip r:embed="rId3"/>
          <a:stretch>
            <a:fillRect/>
          </a:stretch>
        </p:blipFill>
        <p:spPr>
          <a:xfrm>
            <a:off x="1173880" y="2189612"/>
            <a:ext cx="4276761" cy="3047535"/>
          </a:xfrm>
          <a:prstGeom prst="rect">
            <a:avLst/>
          </a:prstGeom>
        </p:spPr>
      </p:pic>
      <p:sp>
        <p:nvSpPr>
          <p:cNvPr id="14" name="Rectangle 13">
            <a:extLst>
              <a:ext uri="{FF2B5EF4-FFF2-40B4-BE49-F238E27FC236}">
                <a16:creationId xmlns:a16="http://schemas.microsoft.com/office/drawing/2014/main" xmlns="" id="{18AB849F-CB97-4E10-BD47-D29BB87B59AC}"/>
              </a:ext>
            </a:extLst>
          </p:cNvPr>
          <p:cNvSpPr/>
          <p:nvPr/>
        </p:nvSpPr>
        <p:spPr>
          <a:xfrm>
            <a:off x="7002967" y="3713380"/>
            <a:ext cx="4744178" cy="584775"/>
          </a:xfrm>
          <a:prstGeom prst="rect">
            <a:avLst/>
          </a:prstGeom>
          <a:solidFill>
            <a:srgbClr val="8E0000"/>
          </a:solidFill>
        </p:spPr>
        <p:txBody>
          <a:bodyPr wrap="square">
            <a:spAutoFit/>
          </a:bodyPr>
          <a:lstStyle/>
          <a:p>
            <a:r>
              <a:rPr lang="el-GR" b="1" dirty="0" smtClean="0"/>
              <a:t>ΕΕΣ</a:t>
            </a:r>
            <a:r>
              <a:rPr lang="el-GR" sz="1400" dirty="0" smtClean="0"/>
              <a:t> μεταβολισμός </a:t>
            </a:r>
            <a:r>
              <a:rPr lang="el-GR" sz="1400" dirty="0"/>
              <a:t>γλουταμίνης* </a:t>
            </a:r>
            <a:r>
              <a:rPr lang="el-GR" sz="1400" dirty="0" smtClean="0"/>
              <a:t>σύγχρονη </a:t>
            </a:r>
            <a:r>
              <a:rPr lang="el-GR" sz="1400" dirty="0"/>
              <a:t>παραγωγή HCO</a:t>
            </a:r>
            <a:r>
              <a:rPr lang="el-GR" sz="1400" baseline="-25000" dirty="0"/>
              <a:t>3</a:t>
            </a:r>
            <a:r>
              <a:rPr lang="el-GR" sz="1400" baseline="30000" dirty="0"/>
              <a:t>-</a:t>
            </a:r>
            <a:r>
              <a:rPr lang="el-GR" sz="1400" dirty="0"/>
              <a:t>.</a:t>
            </a:r>
          </a:p>
        </p:txBody>
      </p:sp>
      <p:sp>
        <p:nvSpPr>
          <p:cNvPr id="16" name="Rectangle 15">
            <a:extLst>
              <a:ext uri="{FF2B5EF4-FFF2-40B4-BE49-F238E27FC236}">
                <a16:creationId xmlns:a16="http://schemas.microsoft.com/office/drawing/2014/main" xmlns="" id="{21FF4E86-E94F-45BC-BDEA-255F1696B412}"/>
              </a:ext>
            </a:extLst>
          </p:cNvPr>
          <p:cNvSpPr/>
          <p:nvPr/>
        </p:nvSpPr>
        <p:spPr>
          <a:xfrm>
            <a:off x="7002966" y="4257866"/>
            <a:ext cx="4744177" cy="584775"/>
          </a:xfrm>
          <a:prstGeom prst="rect">
            <a:avLst/>
          </a:prstGeom>
          <a:solidFill>
            <a:srgbClr val="9E0000"/>
          </a:solidFill>
        </p:spPr>
        <p:txBody>
          <a:bodyPr wrap="square">
            <a:spAutoFit/>
          </a:bodyPr>
          <a:lstStyle/>
          <a:p>
            <a:r>
              <a:rPr lang="el-GR" sz="1600" dirty="0" smtClean="0"/>
              <a:t>η </a:t>
            </a:r>
            <a:r>
              <a:rPr lang="el-GR" sz="1600" b="1" dirty="0"/>
              <a:t>υποκαλιαιμία</a:t>
            </a:r>
            <a:r>
              <a:rPr lang="el-GR" sz="1600" dirty="0"/>
              <a:t> </a:t>
            </a:r>
            <a:r>
              <a:rPr lang="el-GR" sz="1600" b="1" dirty="0" smtClean="0"/>
              <a:t>διεγείρει </a:t>
            </a:r>
            <a:r>
              <a:rPr lang="el-GR" sz="1600" dirty="0"/>
              <a:t>την </a:t>
            </a:r>
            <a:r>
              <a:rPr lang="el-GR" sz="1600" dirty="0" smtClean="0"/>
              <a:t>αμμωνιογένεση &amp; η </a:t>
            </a:r>
            <a:r>
              <a:rPr lang="el-GR" sz="1600" b="1" dirty="0"/>
              <a:t>υπερκαλιαιμία</a:t>
            </a:r>
            <a:r>
              <a:rPr lang="el-GR" sz="1600" dirty="0"/>
              <a:t> </a:t>
            </a:r>
            <a:r>
              <a:rPr lang="el-GR" sz="1600" dirty="0" smtClean="0"/>
              <a:t>την </a:t>
            </a:r>
            <a:r>
              <a:rPr lang="el-GR" sz="1600" dirty="0" smtClean="0"/>
              <a:t>αναστέλλει</a:t>
            </a:r>
            <a:endParaRPr lang="el-GR" sz="1600" dirty="0"/>
          </a:p>
        </p:txBody>
      </p:sp>
      <p:pic>
        <p:nvPicPr>
          <p:cNvPr id="19" name="Picture 18"/>
          <p:cNvPicPr>
            <a:picLocks noChangeAspect="1"/>
          </p:cNvPicPr>
          <p:nvPr/>
        </p:nvPicPr>
        <p:blipFill>
          <a:blip r:embed="rId4"/>
          <a:stretch>
            <a:fillRect/>
          </a:stretch>
        </p:blipFill>
        <p:spPr>
          <a:xfrm>
            <a:off x="5902696" y="1367898"/>
            <a:ext cx="1719221" cy="451143"/>
          </a:xfrm>
          <a:prstGeom prst="round2DiagRect">
            <a:avLst>
              <a:gd name="adj1" fmla="val 16667"/>
              <a:gd name="adj2" fmla="val 0"/>
            </a:avLst>
          </a:prstGeom>
          <a:ln w="88900" cap="sq">
            <a:solidFill>
              <a:srgbClr val="FFFF00"/>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47810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58000">
              <a:srgbClr val="002060"/>
            </a:gs>
            <a:gs pos="97000">
              <a:schemeClr val="accent1">
                <a:lumMod val="45000"/>
                <a:lumOff val="55000"/>
              </a:schemeClr>
            </a:gs>
            <a:gs pos="23009">
              <a:srgbClr val="002060"/>
            </a:gs>
            <a:gs pos="87601">
              <a:srgbClr val="002060"/>
            </a:gs>
            <a:gs pos="100000">
              <a:srgbClr val="002060"/>
            </a:gs>
            <a:gs pos="100000">
              <a:schemeClr val="accent1">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4000" b="1" dirty="0">
                <a:solidFill>
                  <a:schemeClr val="tx1"/>
                </a:solidFill>
              </a:rPr>
              <a:t>Επαναρρόφηση των διττανθρακικών </a:t>
            </a:r>
            <a:r>
              <a:rPr lang="el-GR" sz="4000" b="1" dirty="0">
                <a:solidFill>
                  <a:srgbClr val="FFFF00"/>
                </a:solidFill>
              </a:rPr>
              <a:t>μετά ένα φορτίο βάσης</a:t>
            </a:r>
            <a:r>
              <a:rPr lang="el-GR" sz="4000" dirty="0"/>
              <a:t/>
            </a:r>
            <a:br>
              <a:rPr lang="el-GR" sz="4000" dirty="0"/>
            </a:br>
            <a:r>
              <a:rPr lang="el-GR" sz="4000" b="1" dirty="0">
                <a:solidFill>
                  <a:srgbClr val="FFFF00"/>
                </a:solidFill>
              </a:rPr>
              <a:t/>
            </a:r>
            <a:br>
              <a:rPr lang="el-GR" sz="4000" b="1" dirty="0">
                <a:solidFill>
                  <a:srgbClr val="FFFF00"/>
                </a:solidFill>
              </a:rPr>
            </a:br>
            <a:endParaRPr lang="el-GR" sz="4000" b="1" dirty="0">
              <a:solidFill>
                <a:srgbClr val="FFFF00"/>
              </a:solidFill>
            </a:endParaRPr>
          </a:p>
        </p:txBody>
      </p:sp>
      <p:sp>
        <p:nvSpPr>
          <p:cNvPr id="3" name="Content Placeholder 2"/>
          <p:cNvSpPr>
            <a:spLocks noGrp="1"/>
          </p:cNvSpPr>
          <p:nvPr>
            <p:ph idx="1"/>
          </p:nvPr>
        </p:nvSpPr>
        <p:spPr>
          <a:xfrm>
            <a:off x="1103312" y="2052920"/>
            <a:ext cx="9165295" cy="4195481"/>
          </a:xfrm>
        </p:spPr>
        <p:txBody>
          <a:bodyPr/>
          <a:lstStyle/>
          <a:p>
            <a:r>
              <a:rPr lang="el-GR" dirty="0"/>
              <a:t>Η προσθήκη φορτίου </a:t>
            </a:r>
            <a:r>
              <a:rPr lang="el-GR" dirty="0" smtClean="0"/>
              <a:t>βάσης </a:t>
            </a:r>
            <a:r>
              <a:rPr lang="el-GR" dirty="0"/>
              <a:t>ισοδυναμεί </a:t>
            </a:r>
            <a:r>
              <a:rPr lang="el-GR" dirty="0" smtClean="0"/>
              <a:t>με </a:t>
            </a:r>
            <a:r>
              <a:rPr lang="el-GR" b="1" dirty="0" smtClean="0">
                <a:solidFill>
                  <a:srgbClr val="FFFF00"/>
                </a:solidFill>
              </a:rPr>
              <a:t>σημαντική </a:t>
            </a:r>
            <a:r>
              <a:rPr lang="el-GR" b="1" dirty="0">
                <a:solidFill>
                  <a:srgbClr val="FFFF00"/>
                </a:solidFill>
              </a:rPr>
              <a:t>απώλεια </a:t>
            </a:r>
            <a:r>
              <a:rPr lang="el-GR" b="1" dirty="0" smtClean="0">
                <a:solidFill>
                  <a:srgbClr val="FFFF00"/>
                </a:solidFill>
              </a:rPr>
              <a:t>οξέων</a:t>
            </a:r>
            <a:endParaRPr lang="el-GR" dirty="0"/>
          </a:p>
          <a:p>
            <a:endParaRPr lang="el-GR" dirty="0"/>
          </a:p>
        </p:txBody>
      </p:sp>
      <p:graphicFrame>
        <p:nvGraphicFramePr>
          <p:cNvPr id="4" name="Table 3">
            <a:extLst>
              <a:ext uri="{FF2B5EF4-FFF2-40B4-BE49-F238E27FC236}">
                <a16:creationId xmlns:a16="http://schemas.microsoft.com/office/drawing/2014/main" xmlns="" id="{75FDDD28-4575-444C-9782-5DD1DE145873}"/>
              </a:ext>
            </a:extLst>
          </p:cNvPr>
          <p:cNvGraphicFramePr>
            <a:graphicFrameLocks noGrp="1"/>
          </p:cNvGraphicFramePr>
          <p:nvPr>
            <p:extLst>
              <p:ext uri="{D42A27DB-BD31-4B8C-83A1-F6EECF244321}">
                <p14:modId xmlns:p14="http://schemas.microsoft.com/office/powerpoint/2010/main" val="2715283332"/>
              </p:ext>
            </p:extLst>
          </p:nvPr>
        </p:nvGraphicFramePr>
        <p:xfrm>
          <a:off x="731134" y="2662647"/>
          <a:ext cx="10729732" cy="2660476"/>
        </p:xfrm>
        <a:graphic>
          <a:graphicData uri="http://schemas.openxmlformats.org/drawingml/2006/table">
            <a:tbl>
              <a:tblPr bandRow="1"/>
              <a:tblGrid>
                <a:gridCol w="5123128">
                  <a:extLst>
                    <a:ext uri="{9D8B030D-6E8A-4147-A177-3AD203B41FA5}">
                      <a16:colId xmlns:a16="http://schemas.microsoft.com/office/drawing/2014/main" xmlns="" val="2250259003"/>
                    </a:ext>
                  </a:extLst>
                </a:gridCol>
                <a:gridCol w="5606604">
                  <a:extLst>
                    <a:ext uri="{9D8B030D-6E8A-4147-A177-3AD203B41FA5}">
                      <a16:colId xmlns:a16="http://schemas.microsoft.com/office/drawing/2014/main" xmlns="" val="1721099663"/>
                    </a:ext>
                  </a:extLst>
                </a:gridCol>
              </a:tblGrid>
              <a:tr h="508434">
                <a:tc>
                  <a:txBody>
                    <a:bodyPr/>
                    <a:lstStyle/>
                    <a:p>
                      <a:pPr algn="ctr">
                        <a:spcAft>
                          <a:spcPts val="0"/>
                        </a:spcAft>
                      </a:pPr>
                      <a:r>
                        <a:rPr lang="el-GR" sz="20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ΠΑΘΟΓΕΝΕΙΑ</a:t>
                      </a:r>
                      <a:endParaRPr lang="el-GR" sz="16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l-GR" sz="20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ΚΛΙΝΙΚΕΣ ΠΕΡΙΠΤΩΣΕΙΣ</a:t>
                      </a:r>
                      <a:endParaRPr lang="el-GR" sz="24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xmlns="" val="2318019857"/>
                  </a:ext>
                </a:extLst>
              </a:tr>
              <a:tr h="535277">
                <a:tc>
                  <a:txBody>
                    <a:bodyPr/>
                    <a:lstStyle/>
                    <a:p>
                      <a:pPr algn="l">
                        <a:spcBef>
                          <a:spcPts val="1200"/>
                        </a:spcBef>
                        <a:spcAft>
                          <a:spcPts val="0"/>
                        </a:spcAft>
                      </a:pPr>
                      <a:r>
                        <a:rPr lang="el-GR" sz="24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PaCO</a:t>
                      </a:r>
                      <a:r>
                        <a:rPr lang="en-US" sz="1800" b="1" baseline="-250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2</a:t>
                      </a:r>
                      <a:endParaRPr lang="el-GR" sz="28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a:spcBef>
                          <a:spcPts val="1200"/>
                        </a:spcBef>
                        <a:spcAft>
                          <a:spcPts val="0"/>
                        </a:spcAft>
                      </a:pPr>
                      <a:r>
                        <a:rPr lang="el-GR" sz="16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Αναπνευστική αλκάλωση</a:t>
                      </a:r>
                      <a:endParaRPr lang="el-GR" sz="24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xmlns="" val="259634774"/>
                  </a:ext>
                </a:extLst>
              </a:tr>
              <a:tr h="877134">
                <a:tc>
                  <a:txBody>
                    <a:bodyPr/>
                    <a:lstStyle/>
                    <a:p>
                      <a:pPr algn="l">
                        <a:lnSpc>
                          <a:spcPct val="200000"/>
                        </a:lnSpc>
                        <a:spcAft>
                          <a:spcPts val="0"/>
                        </a:spcAft>
                      </a:pPr>
                      <a:r>
                        <a:rPr lang="el-GR" sz="1800" dirty="0">
                          <a:effectLst/>
                          <a:latin typeface="Arial" panose="020B0604020202020204" pitchFamily="34" charset="0"/>
                          <a:ea typeface="Times New Roman" panose="02020603050405020304" pitchFamily="18" charset="0"/>
                          <a:cs typeface="Times New Roman" panose="02020603050405020304" pitchFamily="18" charset="0"/>
                        </a:rPr>
                        <a:t> Εξωγενής πρόσληψη βάσεων</a:t>
                      </a:r>
                      <a:endParaRPr lang="el-GR" sz="2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00"/>
                    </a:solidFill>
                  </a:tcPr>
                </a:tc>
                <a:tc>
                  <a:txBody>
                    <a:bodyPr/>
                    <a:lstStyle/>
                    <a:p>
                      <a:pPr marL="342900" lvl="0" indent="-342900" algn="l">
                        <a:lnSpc>
                          <a:spcPct val="100000"/>
                        </a:lnSpc>
                        <a:buFont typeface="Symbol" panose="05050102010706020507" pitchFamily="18" charset="2"/>
                        <a:buChar char=""/>
                      </a:pPr>
                      <a:r>
                        <a:rPr lang="el-GR" sz="1800" dirty="0">
                          <a:effectLst/>
                          <a:latin typeface="Calibri" panose="020F0502020204030204" pitchFamily="34" charset="0"/>
                          <a:ea typeface="Times New Roman" panose="02020603050405020304" pitchFamily="18" charset="0"/>
                          <a:cs typeface="Times New Roman" panose="02020603050405020304" pitchFamily="18" charset="0"/>
                        </a:rPr>
                        <a:t>Χορήγηση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NaHCO</a:t>
                      </a:r>
                      <a:r>
                        <a:rPr lang="en-US" sz="1800" baseline="-25000" dirty="0">
                          <a:effectLst/>
                          <a:latin typeface="Calibri" panose="020F0502020204030204" pitchFamily="34" charset="0"/>
                          <a:ea typeface="Times New Roman" panose="02020603050405020304" pitchFamily="18" charset="0"/>
                          <a:cs typeface="Times New Roman" panose="02020603050405020304" pitchFamily="18" charset="0"/>
                        </a:rPr>
                        <a:t>3</a:t>
                      </a:r>
                      <a:endParaRPr lang="el-GR" sz="1800" baseline="-25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FF"/>
                    </a:solidFill>
                  </a:tcPr>
                </a:tc>
                <a:extLst>
                  <a:ext uri="{0D108BD9-81ED-4DB2-BD59-A6C34878D82A}">
                    <a16:rowId xmlns:a16="http://schemas.microsoft.com/office/drawing/2014/main" xmlns="" val="3836759527"/>
                  </a:ext>
                </a:extLst>
              </a:tr>
              <a:tr h="739631">
                <a:tc>
                  <a:txBody>
                    <a:bodyPr/>
                    <a:lstStyle/>
                    <a:p>
                      <a:pPr algn="l">
                        <a:lnSpc>
                          <a:spcPct val="200000"/>
                        </a:lnSpc>
                        <a:spcAft>
                          <a:spcPts val="0"/>
                        </a:spcAft>
                      </a:pPr>
                      <a:r>
                        <a:rPr lang="el-GR" sz="1800" dirty="0">
                          <a:effectLst/>
                          <a:latin typeface="Arial" panose="020B0604020202020204" pitchFamily="34" charset="0"/>
                          <a:ea typeface="Times New Roman" panose="02020603050405020304" pitchFamily="18" charset="0"/>
                          <a:cs typeface="Times New Roman" panose="02020603050405020304" pitchFamily="18" charset="0"/>
                        </a:rPr>
                        <a:t> Απώλεια οξέων</a:t>
                      </a:r>
                      <a:endParaRPr lang="el-GR" sz="2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a:lnSpc>
                          <a:spcPct val="100000"/>
                        </a:lnSpc>
                        <a:spcAft>
                          <a:spcPts val="0"/>
                        </a:spcAft>
                      </a:pPr>
                      <a:r>
                        <a:rPr lang="el-GR" sz="1100" dirty="0">
                          <a:effectLst/>
                          <a:latin typeface="Arial" panose="020B0604020202020204" pitchFamily="34" charset="0"/>
                          <a:ea typeface="Times New Roman" panose="02020603050405020304" pitchFamily="18" charset="0"/>
                          <a:cs typeface="Times New Roman" panose="02020603050405020304" pitchFamily="18" charset="0"/>
                        </a:rPr>
                        <a:t> </a:t>
                      </a:r>
                      <a:endParaRPr lang="el-GR" sz="16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l">
                        <a:lnSpc>
                          <a:spcPct val="100000"/>
                        </a:lnSpc>
                        <a:buFont typeface="Symbol" panose="05050102010706020507" pitchFamily="18" charset="2"/>
                        <a:buChar char=""/>
                      </a:pPr>
                      <a:r>
                        <a:rPr lang="el-GR" sz="1800" dirty="0">
                          <a:effectLst/>
                          <a:latin typeface="Calibri" panose="020F0502020204030204" pitchFamily="34" charset="0"/>
                          <a:ea typeface="Times New Roman" panose="02020603050405020304" pitchFamily="18" charset="0"/>
                          <a:cs typeface="Times New Roman" panose="02020603050405020304" pitchFamily="18" charset="0"/>
                        </a:rPr>
                        <a:t>Έμετοι</a:t>
                      </a:r>
                    </a:p>
                    <a:p>
                      <a:pPr marL="342900" lvl="0" indent="-342900" algn="l">
                        <a:lnSpc>
                          <a:spcPct val="100000"/>
                        </a:lnSpc>
                        <a:buFont typeface="Symbol" panose="05050102010706020507" pitchFamily="18" charset="2"/>
                        <a:buChar char=""/>
                      </a:pPr>
                      <a:r>
                        <a:rPr lang="el-GR" sz="1800" dirty="0" smtClean="0">
                          <a:effectLst/>
                          <a:latin typeface="Calibri" panose="020F0502020204030204" pitchFamily="34" charset="0"/>
                          <a:ea typeface="Times New Roman" panose="02020603050405020304" pitchFamily="18" charset="0"/>
                          <a:cs typeface="Times New Roman" panose="02020603050405020304" pitchFamily="18" charset="0"/>
                        </a:rPr>
                        <a:t>Υπεραλδοστερονισμός</a:t>
                      </a:r>
                      <a:r>
                        <a:rPr lang="el-GR"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l-G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xmlns="" val="1365930692"/>
                  </a:ext>
                </a:extLst>
              </a:tr>
            </a:tbl>
          </a:graphicData>
        </a:graphic>
      </p:graphicFrame>
      <p:sp>
        <p:nvSpPr>
          <p:cNvPr id="6" name="Arrow: Down 5">
            <a:extLst>
              <a:ext uri="{FF2B5EF4-FFF2-40B4-BE49-F238E27FC236}">
                <a16:creationId xmlns:a16="http://schemas.microsoft.com/office/drawing/2014/main" xmlns="" id="{6A878878-AE5D-4A6F-97FF-AD50025588E7}"/>
              </a:ext>
            </a:extLst>
          </p:cNvPr>
          <p:cNvSpPr/>
          <p:nvPr/>
        </p:nvSpPr>
        <p:spPr>
          <a:xfrm>
            <a:off x="1003464" y="3338756"/>
            <a:ext cx="199696" cy="296643"/>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Rectangle 6">
            <a:extLst>
              <a:ext uri="{FF2B5EF4-FFF2-40B4-BE49-F238E27FC236}">
                <a16:creationId xmlns:a16="http://schemas.microsoft.com/office/drawing/2014/main" xmlns="" id="{947B8190-ACEC-4C97-A33E-A8DF3D8B903F}"/>
              </a:ext>
            </a:extLst>
          </p:cNvPr>
          <p:cNvSpPr/>
          <p:nvPr/>
        </p:nvSpPr>
        <p:spPr>
          <a:xfrm>
            <a:off x="731133" y="5676066"/>
            <a:ext cx="10943415" cy="707886"/>
          </a:xfrm>
          <a:prstGeom prst="rect">
            <a:avLst/>
          </a:prstGeom>
          <a:solidFill>
            <a:srgbClr val="360000"/>
          </a:solidFill>
        </p:spPr>
        <p:txBody>
          <a:bodyPr wrap="square">
            <a:spAutoFit/>
          </a:bodyPr>
          <a:lstStyle/>
          <a:p>
            <a:r>
              <a:rPr lang="el-GR" sz="2000" dirty="0">
                <a:solidFill>
                  <a:srgbClr val="FFFF00"/>
                </a:solidFill>
              </a:rPr>
              <a:t>Η </a:t>
            </a:r>
            <a:r>
              <a:rPr lang="el-GR" sz="2000" b="1" dirty="0">
                <a:solidFill>
                  <a:srgbClr val="FFFF00"/>
                </a:solidFill>
              </a:rPr>
              <a:t>υπογκαιμία</a:t>
            </a:r>
            <a:r>
              <a:rPr lang="el-GR" sz="2000" dirty="0">
                <a:solidFill>
                  <a:srgbClr val="FFFF00"/>
                </a:solidFill>
              </a:rPr>
              <a:t> και η </a:t>
            </a:r>
            <a:r>
              <a:rPr lang="el-GR" sz="2000" b="1" dirty="0">
                <a:solidFill>
                  <a:srgbClr val="FFFF00"/>
                </a:solidFill>
              </a:rPr>
              <a:t>υποκαλιαιμία</a:t>
            </a:r>
            <a:r>
              <a:rPr lang="el-GR" sz="2000" dirty="0">
                <a:solidFill>
                  <a:srgbClr val="FFFF00"/>
                </a:solidFill>
              </a:rPr>
              <a:t> συνιστούν </a:t>
            </a:r>
            <a:r>
              <a:rPr lang="el-GR" sz="2000" dirty="0" smtClean="0">
                <a:solidFill>
                  <a:srgbClr val="FFFF00"/>
                </a:solidFill>
              </a:rPr>
              <a:t>παράγοντες </a:t>
            </a:r>
            <a:r>
              <a:rPr lang="el-GR" sz="2000" dirty="0">
                <a:solidFill>
                  <a:srgbClr val="FFFF00"/>
                </a:solidFill>
              </a:rPr>
              <a:t>συντήρησης της </a:t>
            </a:r>
            <a:r>
              <a:rPr lang="el-GR" sz="2000" b="1" dirty="0">
                <a:solidFill>
                  <a:srgbClr val="FFFF00"/>
                </a:solidFill>
              </a:rPr>
              <a:t>αλκάλωσης</a:t>
            </a:r>
            <a:r>
              <a:rPr lang="el-GR" sz="2000" dirty="0">
                <a:solidFill>
                  <a:srgbClr val="FFFF00"/>
                </a:solidFill>
              </a:rPr>
              <a:t>, που πρέπει να αντιμετωπίζονται για να επέρχεται η επιδιωκόμενη </a:t>
            </a:r>
            <a:r>
              <a:rPr lang="el-GR" sz="2000" b="1" dirty="0" smtClean="0">
                <a:solidFill>
                  <a:srgbClr val="FFFF00"/>
                </a:solidFill>
              </a:rPr>
              <a:t>διττανθρακουρία</a:t>
            </a:r>
            <a:endParaRPr lang="el-GR" sz="2000" dirty="0">
              <a:solidFill>
                <a:srgbClr val="FFFF00"/>
              </a:solidFill>
            </a:endParaRPr>
          </a:p>
        </p:txBody>
      </p:sp>
    </p:spTree>
    <p:extLst>
      <p:ext uri="{BB962C8B-B14F-4D97-AF65-F5344CB8AC3E}">
        <p14:creationId xmlns:p14="http://schemas.microsoft.com/office/powerpoint/2010/main" val="33505385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pPr algn="l"/>
            <a:r>
              <a:rPr lang="el-GR" altLang="el-GR" sz="4000" b="1" dirty="0">
                <a:solidFill>
                  <a:srgbClr val="0000FF"/>
                </a:solidFill>
                <a:latin typeface="Calibri" panose="020F0502020204030204" pitchFamily="34" charset="0"/>
                <a:cs typeface="Calibri" panose="020F0502020204030204" pitchFamily="34" charset="0"/>
              </a:rPr>
              <a:t>Σχέση </a:t>
            </a:r>
            <a:r>
              <a:rPr lang="el-GR" altLang="el-GR" sz="4000" b="1" dirty="0" smtClean="0">
                <a:solidFill>
                  <a:srgbClr val="0000FF"/>
                </a:solidFill>
                <a:latin typeface="Calibri" panose="020F0502020204030204" pitchFamily="34" charset="0"/>
                <a:cs typeface="Calibri" panose="020F0502020204030204" pitchFamily="34" charset="0"/>
              </a:rPr>
              <a:t>συγκέντρωσης </a:t>
            </a:r>
            <a:r>
              <a:rPr lang="en-US" altLang="el-GR" sz="4000" b="1" dirty="0" smtClean="0">
                <a:solidFill>
                  <a:srgbClr val="0000FF"/>
                </a:solidFill>
                <a:latin typeface="Calibri" panose="020F0502020204030204" pitchFamily="34" charset="0"/>
                <a:cs typeface="Calibri" panose="020F0502020204030204" pitchFamily="34" charset="0"/>
              </a:rPr>
              <a:t>[</a:t>
            </a:r>
            <a:r>
              <a:rPr lang="el-GR" altLang="el-GR" sz="4000" b="1" dirty="0">
                <a:solidFill>
                  <a:srgbClr val="0000FF"/>
                </a:solidFill>
                <a:latin typeface="Calibri" panose="020F0502020204030204" pitchFamily="34" charset="0"/>
                <a:cs typeface="Calibri" panose="020F0502020204030204" pitchFamily="34" charset="0"/>
              </a:rPr>
              <a:t>Η</a:t>
            </a:r>
            <a:r>
              <a:rPr lang="el-GR" altLang="el-GR" sz="4000" b="1" baseline="30000" dirty="0">
                <a:solidFill>
                  <a:srgbClr val="0000FF"/>
                </a:solidFill>
                <a:latin typeface="Calibri" panose="020F0502020204030204" pitchFamily="34" charset="0"/>
                <a:cs typeface="Calibri" panose="020F0502020204030204" pitchFamily="34" charset="0"/>
              </a:rPr>
              <a:t>+</a:t>
            </a:r>
            <a:r>
              <a:rPr lang="en-US" altLang="el-GR" sz="4000" b="1" dirty="0">
                <a:solidFill>
                  <a:srgbClr val="0000FF"/>
                </a:solidFill>
                <a:latin typeface="Calibri" panose="020F0502020204030204" pitchFamily="34" charset="0"/>
                <a:cs typeface="Calibri" panose="020F0502020204030204" pitchFamily="34" charset="0"/>
              </a:rPr>
              <a:t>], [OH</a:t>
            </a:r>
            <a:r>
              <a:rPr lang="en-US" altLang="el-GR" sz="4000" b="1" baseline="30000" dirty="0">
                <a:solidFill>
                  <a:srgbClr val="0000FF"/>
                </a:solidFill>
                <a:latin typeface="Calibri" panose="020F0502020204030204" pitchFamily="34" charset="0"/>
                <a:cs typeface="Calibri" panose="020F0502020204030204" pitchFamily="34" charset="0"/>
              </a:rPr>
              <a:t>-</a:t>
            </a:r>
            <a:r>
              <a:rPr lang="en-US" altLang="el-GR" sz="4000" b="1" dirty="0">
                <a:solidFill>
                  <a:srgbClr val="0000FF"/>
                </a:solidFill>
                <a:latin typeface="Calibri" panose="020F0502020204030204" pitchFamily="34" charset="0"/>
                <a:cs typeface="Calibri" panose="020F0502020204030204" pitchFamily="34" charset="0"/>
              </a:rPr>
              <a:t>]</a:t>
            </a:r>
            <a:r>
              <a:rPr lang="el-GR" altLang="el-GR" sz="4000" b="1" dirty="0">
                <a:solidFill>
                  <a:srgbClr val="0000FF"/>
                </a:solidFill>
                <a:latin typeface="Calibri" panose="020F0502020204030204" pitchFamily="34" charset="0"/>
                <a:cs typeface="Calibri" panose="020F0502020204030204" pitchFamily="34" charset="0"/>
              </a:rPr>
              <a:t> </a:t>
            </a:r>
            <a:r>
              <a:rPr lang="el-GR" altLang="el-GR" sz="4000" b="1" dirty="0" smtClean="0">
                <a:solidFill>
                  <a:srgbClr val="0000FF"/>
                </a:solidFill>
                <a:latin typeface="Calibri" panose="020F0502020204030204" pitchFamily="34" charset="0"/>
                <a:cs typeface="Calibri" panose="020F0502020204030204" pitchFamily="34" charset="0"/>
              </a:rPr>
              <a:t>και </a:t>
            </a:r>
            <a:r>
              <a:rPr lang="en-US" altLang="el-GR" sz="4000" b="1" dirty="0" smtClean="0">
                <a:solidFill>
                  <a:srgbClr val="0000FF"/>
                </a:solidFill>
                <a:latin typeface="Calibri" panose="020F0502020204030204" pitchFamily="34" charset="0"/>
                <a:cs typeface="Calibri" panose="020F0502020204030204" pitchFamily="34" charset="0"/>
              </a:rPr>
              <a:t>pH</a:t>
            </a:r>
            <a:endParaRPr lang="el-GR" sz="4000" dirty="0">
              <a:latin typeface="Calibri" panose="020F0502020204030204" pitchFamily="34" charset="0"/>
              <a:cs typeface="Calibri" panose="020F0502020204030204" pitchFamily="34" charset="0"/>
            </a:endParaRPr>
          </a:p>
        </p:txBody>
      </p:sp>
      <p:grpSp>
        <p:nvGrpSpPr>
          <p:cNvPr id="4" name="Group 3"/>
          <p:cNvGrpSpPr/>
          <p:nvPr/>
        </p:nvGrpSpPr>
        <p:grpSpPr>
          <a:xfrm>
            <a:off x="2114550" y="2325686"/>
            <a:ext cx="7962900" cy="1066802"/>
            <a:chOff x="834001" y="3720228"/>
            <a:chExt cx="7962900" cy="1066802"/>
          </a:xfrm>
        </p:grpSpPr>
        <p:pic>
          <p:nvPicPr>
            <p:cNvPr id="1028" name="Picture 4" descr="C:\Users\ppass\AppData\Roaming\PixelMetrics\CaptureWiz\Temp\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001" y="4234579"/>
              <a:ext cx="7962900" cy="5524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ppass\AppData\Roaming\PixelMetrics\CaptureWiz\Temp\3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072" y="3720228"/>
              <a:ext cx="7905750" cy="57150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p:cNvSpPr txBox="1">
            <a:spLocks noChangeArrowheads="1"/>
          </p:cNvSpPr>
          <p:nvPr/>
        </p:nvSpPr>
        <p:spPr bwMode="auto">
          <a:xfrm>
            <a:off x="2005166" y="3621088"/>
            <a:ext cx="8496300" cy="554037"/>
          </a:xfrm>
          <a:prstGeom prst="rect">
            <a:avLst/>
          </a:prstGeom>
          <a:solidFill>
            <a:srgbClr val="FFFF00"/>
          </a:solidFill>
          <a:ln w="76200">
            <a:solidFill>
              <a:srgbClr val="FF0000"/>
            </a:solid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l-GR" altLang="el-GR" sz="3000" b="1" dirty="0" smtClean="0">
                <a:solidFill>
                  <a:srgbClr val="C00000"/>
                </a:solidFill>
                <a:latin typeface="Arial" panose="020B0604020202020204" pitchFamily="34" charset="0"/>
              </a:rPr>
              <a:t>Στο αίμα περιέχονται 0,0000</a:t>
            </a:r>
            <a:r>
              <a:rPr lang="en-US" altLang="el-GR" sz="3000" b="1" dirty="0" smtClean="0">
                <a:solidFill>
                  <a:srgbClr val="C00000"/>
                </a:solidFill>
                <a:latin typeface="Arial" panose="020B0604020202020204" pitchFamily="34" charset="0"/>
              </a:rPr>
              <a:t>0</a:t>
            </a:r>
            <a:r>
              <a:rPr lang="el-GR" altLang="el-GR" sz="3000" b="1" dirty="0" smtClean="0">
                <a:solidFill>
                  <a:srgbClr val="C00000"/>
                </a:solidFill>
                <a:latin typeface="Arial" panose="020B0604020202020204" pitchFamily="34" charset="0"/>
              </a:rPr>
              <a:t>40 </a:t>
            </a:r>
            <a:r>
              <a:rPr lang="en-US" altLang="el-GR" sz="3000" b="1" dirty="0" err="1" smtClean="0">
                <a:solidFill>
                  <a:srgbClr val="C00000"/>
                </a:solidFill>
                <a:latin typeface="Arial" panose="020B0604020202020204" pitchFamily="34" charset="0"/>
              </a:rPr>
              <a:t>mEq</a:t>
            </a:r>
            <a:r>
              <a:rPr lang="en-US" altLang="el-GR" sz="3000" b="1" dirty="0" smtClean="0">
                <a:solidFill>
                  <a:srgbClr val="C00000"/>
                </a:solidFill>
                <a:latin typeface="Arial" panose="020B0604020202020204" pitchFamily="34" charset="0"/>
              </a:rPr>
              <a:t>/L H</a:t>
            </a:r>
            <a:r>
              <a:rPr lang="en-US" altLang="el-GR" sz="3000" b="1" baseline="30000" dirty="0" smtClean="0">
                <a:solidFill>
                  <a:srgbClr val="C00000"/>
                </a:solidFill>
                <a:latin typeface="Arial" panose="020B0604020202020204" pitchFamily="34" charset="0"/>
              </a:rPr>
              <a:t>+</a:t>
            </a:r>
            <a:endParaRPr lang="el-GR" altLang="el-GR" sz="3000" b="1" baseline="30000" dirty="0">
              <a:solidFill>
                <a:srgbClr val="C00000"/>
              </a:solidFill>
              <a:latin typeface="Arial" panose="020B0604020202020204" pitchFamily="34" charset="0"/>
            </a:endParaRPr>
          </a:p>
        </p:txBody>
      </p:sp>
      <p:sp>
        <p:nvSpPr>
          <p:cNvPr id="7" name="Rectangle 6"/>
          <p:cNvSpPr/>
          <p:nvPr/>
        </p:nvSpPr>
        <p:spPr>
          <a:xfrm>
            <a:off x="4181292" y="1811992"/>
            <a:ext cx="1144416" cy="523220"/>
          </a:xfrm>
          <a:prstGeom prst="rect">
            <a:avLst/>
          </a:prstGeom>
        </p:spPr>
        <p:txBody>
          <a:bodyPr wrap="none">
            <a:spAutoFit/>
          </a:bodyPr>
          <a:lstStyle/>
          <a:p>
            <a:r>
              <a:rPr lang="en-US" sz="2800" b="1" dirty="0" err="1">
                <a:latin typeface="Calibri" panose="020F0502020204030204" pitchFamily="34" charset="0"/>
                <a:cs typeface="Calibri" panose="020F0502020204030204" pitchFamily="34" charset="0"/>
              </a:rPr>
              <a:t>m</a:t>
            </a:r>
            <a:r>
              <a:rPr lang="en-US" sz="2800" b="1" dirty="0" err="1" smtClean="0">
                <a:latin typeface="Calibri" panose="020F0502020204030204" pitchFamily="34" charset="0"/>
                <a:cs typeface="Calibri" panose="020F0502020204030204" pitchFamily="34" charset="0"/>
              </a:rPr>
              <a:t>Eq</a:t>
            </a:r>
            <a:r>
              <a:rPr lang="en-US" sz="2800" b="1" dirty="0" smtClean="0">
                <a:latin typeface="Calibri" panose="020F0502020204030204" pitchFamily="34" charset="0"/>
                <a:cs typeface="Calibri" panose="020F0502020204030204" pitchFamily="34" charset="0"/>
              </a:rPr>
              <a:t>/L</a:t>
            </a:r>
            <a:endParaRPr lang="en-US" sz="2800" b="1" dirty="0">
              <a:latin typeface="Calibri" panose="020F0502020204030204" pitchFamily="34" charset="0"/>
              <a:cs typeface="Calibri" panose="020F0502020204030204" pitchFamily="34" charset="0"/>
            </a:endParaRPr>
          </a:p>
        </p:txBody>
      </p:sp>
      <p:grpSp>
        <p:nvGrpSpPr>
          <p:cNvPr id="5" name="Group 4"/>
          <p:cNvGrpSpPr/>
          <p:nvPr/>
        </p:nvGrpSpPr>
        <p:grpSpPr>
          <a:xfrm>
            <a:off x="88491" y="4362452"/>
            <a:ext cx="5619750" cy="1416049"/>
            <a:chOff x="88491" y="4362452"/>
            <a:chExt cx="5619750" cy="1416049"/>
          </a:xfrm>
        </p:grpSpPr>
        <p:pic>
          <p:nvPicPr>
            <p:cNvPr id="8" name="Picture 7"/>
            <p:cNvPicPr>
              <a:picLocks noChangeAspect="1"/>
            </p:cNvPicPr>
            <p:nvPr/>
          </p:nvPicPr>
          <p:blipFill>
            <a:blip r:embed="rId5"/>
            <a:stretch>
              <a:fillRect/>
            </a:stretch>
          </p:blipFill>
          <p:spPr>
            <a:xfrm>
              <a:off x="88491" y="4759326"/>
              <a:ext cx="5619750" cy="466725"/>
            </a:xfrm>
            <a:prstGeom prst="rect">
              <a:avLst/>
            </a:prstGeom>
          </p:spPr>
        </p:pic>
        <p:pic>
          <p:nvPicPr>
            <p:cNvPr id="1032" name="Picture 8" descr="C:\Users\ppass\AppData\Roaming\PixelMetrics\CaptureWiz\Temp\3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234" y="5226050"/>
              <a:ext cx="5591175" cy="55245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3851912" y="4362452"/>
              <a:ext cx="1045030" cy="523220"/>
            </a:xfrm>
            <a:prstGeom prst="rect">
              <a:avLst/>
            </a:prstGeom>
          </p:spPr>
          <p:txBody>
            <a:bodyPr wrap="none">
              <a:spAutoFit/>
            </a:bodyPr>
            <a:lstStyle/>
            <a:p>
              <a:r>
                <a:rPr lang="en-US" sz="2800" b="1" dirty="0">
                  <a:latin typeface="Calibri" panose="020F0502020204030204" pitchFamily="34" charset="0"/>
                  <a:cs typeface="Calibri" panose="020F0502020204030204" pitchFamily="34" charset="0"/>
                </a:rPr>
                <a:t>nEq/L</a:t>
              </a:r>
            </a:p>
          </p:txBody>
        </p:sp>
      </p:grpSp>
      <p:sp>
        <p:nvSpPr>
          <p:cNvPr id="16" name="Rectangle 15"/>
          <p:cNvSpPr/>
          <p:nvPr/>
        </p:nvSpPr>
        <p:spPr>
          <a:xfrm>
            <a:off x="7607834" y="1836621"/>
            <a:ext cx="1144416" cy="523220"/>
          </a:xfrm>
          <a:prstGeom prst="rect">
            <a:avLst/>
          </a:prstGeom>
        </p:spPr>
        <p:txBody>
          <a:bodyPr wrap="none">
            <a:spAutoFit/>
          </a:bodyPr>
          <a:lstStyle/>
          <a:p>
            <a:r>
              <a:rPr lang="en-US" sz="2800" b="1" dirty="0" err="1">
                <a:latin typeface="Calibri" panose="020F0502020204030204" pitchFamily="34" charset="0"/>
                <a:cs typeface="Calibri" panose="020F0502020204030204" pitchFamily="34" charset="0"/>
              </a:rPr>
              <a:t>m</a:t>
            </a:r>
            <a:r>
              <a:rPr lang="en-US" sz="2800" b="1" dirty="0" err="1" smtClean="0">
                <a:latin typeface="Calibri" panose="020F0502020204030204" pitchFamily="34" charset="0"/>
                <a:cs typeface="Calibri" panose="020F0502020204030204" pitchFamily="34" charset="0"/>
              </a:rPr>
              <a:t>Eq</a:t>
            </a:r>
            <a:r>
              <a:rPr lang="en-US" sz="2800" b="1" dirty="0" smtClean="0">
                <a:latin typeface="Calibri" panose="020F0502020204030204" pitchFamily="34" charset="0"/>
                <a:cs typeface="Calibri" panose="020F0502020204030204" pitchFamily="34" charset="0"/>
              </a:rPr>
              <a:t>/L</a:t>
            </a:r>
            <a:endParaRPr lang="en-US" sz="2800" b="1" dirty="0">
              <a:latin typeface="Calibri" panose="020F0502020204030204" pitchFamily="34" charset="0"/>
              <a:cs typeface="Calibri" panose="020F0502020204030204" pitchFamily="34" charset="0"/>
            </a:endParaRPr>
          </a:p>
        </p:txBody>
      </p:sp>
      <p:sp>
        <p:nvSpPr>
          <p:cNvPr id="6" name="Rectangle 5"/>
          <p:cNvSpPr/>
          <p:nvPr/>
        </p:nvSpPr>
        <p:spPr>
          <a:xfrm>
            <a:off x="7496924" y="4261611"/>
            <a:ext cx="2985048" cy="523220"/>
          </a:xfrm>
          <a:prstGeom prst="rect">
            <a:avLst/>
          </a:prstGeom>
          <a:solidFill>
            <a:srgbClr val="FFFF00"/>
          </a:solidFill>
          <a:ln w="76200">
            <a:solidFill>
              <a:srgbClr val="600000"/>
            </a:solidFill>
          </a:ln>
        </p:spPr>
        <p:txBody>
          <a:bodyPr wrap="none">
            <a:spAutoFit/>
          </a:bodyPr>
          <a:lstStyle/>
          <a:p>
            <a:r>
              <a:rPr lang="el-GR" sz="2800" b="1" dirty="0" smtClean="0">
                <a:latin typeface="Arial" panose="020B0604020202020204" pitchFamily="34" charset="0"/>
                <a:cs typeface="Arial" panose="020B0604020202020204" pitchFamily="34" charset="0"/>
              </a:rPr>
              <a:t>24 </a:t>
            </a:r>
            <a:r>
              <a:rPr lang="en-US" sz="2800" b="1" dirty="0" err="1" smtClean="0">
                <a:latin typeface="Arial" panose="020B0604020202020204" pitchFamily="34" charset="0"/>
                <a:cs typeface="Arial" panose="020B0604020202020204" pitchFamily="34" charset="0"/>
              </a:rPr>
              <a:t>mEq</a:t>
            </a:r>
            <a:r>
              <a:rPr lang="en-US" sz="2800" b="1" dirty="0" smtClean="0">
                <a:latin typeface="Arial" panose="020B0604020202020204" pitchFamily="34" charset="0"/>
                <a:cs typeface="Arial" panose="020B0604020202020204" pitchFamily="34" charset="0"/>
              </a:rPr>
              <a:t>/L  HCO</a:t>
            </a:r>
            <a:r>
              <a:rPr lang="en-US" sz="2800" b="1" baseline="-25000" dirty="0" smtClean="0">
                <a:latin typeface="Arial" panose="020B0604020202020204" pitchFamily="34" charset="0"/>
                <a:cs typeface="Arial" panose="020B0604020202020204" pitchFamily="34" charset="0"/>
              </a:rPr>
              <a:t>3</a:t>
            </a:r>
            <a:r>
              <a:rPr lang="en-US" sz="2800" b="1" baseline="30000" dirty="0" smtClean="0">
                <a:latin typeface="Arial" panose="020B0604020202020204" pitchFamily="34" charset="0"/>
                <a:cs typeface="Arial" panose="020B0604020202020204" pitchFamily="34" charset="0"/>
              </a:rPr>
              <a:t>-</a:t>
            </a:r>
            <a:endParaRPr lang="el-GR" sz="2800" b="1"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5025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7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1250"/>
                            </p:stCondLst>
                            <p:childTnLst>
                              <p:par>
                                <p:cTn id="9" presetID="10" presetClass="entr" presetSubtype="0" fill="hold" grpId="0"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2250"/>
                            </p:stCondLst>
                            <p:childTnLst>
                              <p:par>
                                <p:cTn id="13" presetID="10" presetClass="entr" presetSubtype="0" fill="hold" nodeType="after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58000">
              <a:srgbClr val="002060"/>
            </a:gs>
            <a:gs pos="97000">
              <a:schemeClr val="accent1">
                <a:lumMod val="45000"/>
                <a:lumOff val="55000"/>
              </a:schemeClr>
            </a:gs>
            <a:gs pos="23009">
              <a:srgbClr val="002060"/>
            </a:gs>
            <a:gs pos="87601">
              <a:srgbClr val="002060"/>
            </a:gs>
            <a:gs pos="100000">
              <a:srgbClr val="002060"/>
            </a:gs>
            <a:gs pos="100000">
              <a:schemeClr val="accent1">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b="1" dirty="0">
                <a:solidFill>
                  <a:schemeClr val="tx1"/>
                </a:solidFill>
              </a:rPr>
              <a:t>Τιτλοποιήσιμη οξύτητα </a:t>
            </a:r>
            <a:r>
              <a:rPr lang="el-GR" sz="3200" b="1" dirty="0">
                <a:solidFill>
                  <a:srgbClr val="FFFF00"/>
                </a:solidFill>
              </a:rPr>
              <a:t>μετά από ένα φορτίο οξέος ή βάσης </a:t>
            </a:r>
          </a:p>
        </p:txBody>
      </p:sp>
      <p:sp>
        <p:nvSpPr>
          <p:cNvPr id="3" name="Content Placeholder 2"/>
          <p:cNvSpPr>
            <a:spLocks noGrp="1"/>
          </p:cNvSpPr>
          <p:nvPr>
            <p:ph idx="1"/>
          </p:nvPr>
        </p:nvSpPr>
        <p:spPr/>
        <p:txBody>
          <a:bodyPr/>
          <a:lstStyle/>
          <a:p>
            <a:r>
              <a:rPr lang="el-GR" b="1" dirty="0"/>
              <a:t>έκκριση του φωσφόρου στα </a:t>
            </a:r>
            <a:r>
              <a:rPr lang="el-GR" b="1" dirty="0" smtClean="0"/>
              <a:t>ούρα</a:t>
            </a:r>
          </a:p>
          <a:p>
            <a:pPr lvl="1"/>
            <a:r>
              <a:rPr lang="el-GR" dirty="0" smtClean="0"/>
              <a:t>η </a:t>
            </a:r>
            <a:r>
              <a:rPr lang="el-GR" b="1" dirty="0"/>
              <a:t>οξέωση</a:t>
            </a:r>
            <a:r>
              <a:rPr lang="el-GR" dirty="0"/>
              <a:t> μετά από ένα φορτίο οξέος </a:t>
            </a:r>
            <a:r>
              <a:rPr lang="el-GR" b="1" dirty="0" smtClean="0"/>
              <a:t>την αυξάνει</a:t>
            </a:r>
            <a:r>
              <a:rPr lang="el-GR" dirty="0" smtClean="0"/>
              <a:t>, </a:t>
            </a:r>
            <a:r>
              <a:rPr lang="el-GR" dirty="0"/>
              <a:t>ενώ </a:t>
            </a:r>
            <a:endParaRPr lang="el-GR" dirty="0" smtClean="0"/>
          </a:p>
          <a:p>
            <a:pPr lvl="1"/>
            <a:r>
              <a:rPr lang="el-GR" dirty="0" smtClean="0"/>
              <a:t>η </a:t>
            </a:r>
            <a:r>
              <a:rPr lang="el-GR" b="1" dirty="0"/>
              <a:t>αλκάλωση</a:t>
            </a:r>
            <a:r>
              <a:rPr lang="el-GR" dirty="0"/>
              <a:t> μετά από ένα φορτίο βάσης </a:t>
            </a:r>
            <a:r>
              <a:rPr lang="el-GR" b="1" dirty="0"/>
              <a:t>την</a:t>
            </a:r>
            <a:r>
              <a:rPr lang="el-GR" dirty="0"/>
              <a:t> </a:t>
            </a:r>
            <a:r>
              <a:rPr lang="el-GR" b="1" dirty="0" smtClean="0"/>
              <a:t>ελαττώνει</a:t>
            </a:r>
            <a:endParaRPr lang="el-GR" dirty="0"/>
          </a:p>
        </p:txBody>
      </p:sp>
      <p:pic>
        <p:nvPicPr>
          <p:cNvPr id="1026" name="Picture 2" descr="C:\Users\ppass\AppData\Roaming\PixelMetrics\CaptureWiz\Temp\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3308817"/>
            <a:ext cx="4048280" cy="3430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12540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58000">
              <a:srgbClr val="002060"/>
            </a:gs>
            <a:gs pos="97000">
              <a:schemeClr val="accent1">
                <a:lumMod val="45000"/>
                <a:lumOff val="55000"/>
              </a:schemeClr>
            </a:gs>
            <a:gs pos="23009">
              <a:srgbClr val="002060"/>
            </a:gs>
            <a:gs pos="87601">
              <a:srgbClr val="002060"/>
            </a:gs>
            <a:gs pos="100000">
              <a:srgbClr val="002060"/>
            </a:gs>
            <a:gs pos="100000">
              <a:schemeClr val="accent1">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b="1" dirty="0">
                <a:solidFill>
                  <a:srgbClr val="FFFF00"/>
                </a:solidFill>
              </a:rPr>
              <a:t>Αμμωνιογένεση μετά από ένα φορτίο </a:t>
            </a:r>
            <a:r>
              <a:rPr lang="el-GR" sz="3200" b="1" dirty="0" smtClean="0">
                <a:solidFill>
                  <a:srgbClr val="FFFF00"/>
                </a:solidFill>
              </a:rPr>
              <a:t>οξέος</a:t>
            </a:r>
            <a:endParaRPr lang="el-GR" sz="3200" b="1" dirty="0">
              <a:solidFill>
                <a:srgbClr val="FFFF00"/>
              </a:solidFill>
            </a:endParaRPr>
          </a:p>
        </p:txBody>
      </p:sp>
      <p:sp>
        <p:nvSpPr>
          <p:cNvPr id="3" name="Content Placeholder 2"/>
          <p:cNvSpPr>
            <a:spLocks noGrp="1"/>
          </p:cNvSpPr>
          <p:nvPr>
            <p:ph idx="1"/>
          </p:nvPr>
        </p:nvSpPr>
        <p:spPr>
          <a:xfrm>
            <a:off x="1103312" y="2052920"/>
            <a:ext cx="10135302" cy="4195481"/>
          </a:xfrm>
        </p:spPr>
        <p:txBody>
          <a:bodyPr/>
          <a:lstStyle/>
          <a:p>
            <a:r>
              <a:rPr lang="el-GR" dirty="0"/>
              <a:t>μετά από ένα φορτίο οξέος, </a:t>
            </a:r>
            <a:r>
              <a:rPr lang="el-GR" dirty="0" smtClean="0"/>
              <a:t>η </a:t>
            </a:r>
            <a:r>
              <a:rPr lang="el-GR" dirty="0"/>
              <a:t>ικανότητα του νεφρικού σωληναρίου να αυξάνει, </a:t>
            </a:r>
            <a:r>
              <a:rPr lang="el-GR" dirty="0" smtClean="0"/>
              <a:t>την </a:t>
            </a:r>
            <a:r>
              <a:rPr lang="el-GR" b="1" dirty="0"/>
              <a:t>παραγωγή και απέκκριση NH</a:t>
            </a:r>
            <a:r>
              <a:rPr lang="el-GR" b="1" baseline="-25000" dirty="0"/>
              <a:t>4</a:t>
            </a:r>
            <a:r>
              <a:rPr lang="el-GR" b="1" baseline="30000" dirty="0"/>
              <a:t>+</a:t>
            </a:r>
            <a:r>
              <a:rPr lang="el-GR" b="1" dirty="0"/>
              <a:t> είναι πολύ μεγαλύτερη </a:t>
            </a:r>
            <a:r>
              <a:rPr lang="el-GR" dirty="0"/>
              <a:t>από την αντίστοιχη δυνατότητα αύξησης της τιτλοποιήσιμης οξύτητας</a:t>
            </a:r>
          </a:p>
          <a:p>
            <a:endParaRPr lang="el-GR" dirty="0"/>
          </a:p>
        </p:txBody>
      </p:sp>
      <p:pic>
        <p:nvPicPr>
          <p:cNvPr id="5" name="Picture 4"/>
          <p:cNvPicPr>
            <a:picLocks noChangeAspect="1"/>
          </p:cNvPicPr>
          <p:nvPr/>
        </p:nvPicPr>
        <p:blipFill>
          <a:blip r:embed="rId2"/>
          <a:stretch>
            <a:fillRect/>
          </a:stretch>
        </p:blipFill>
        <p:spPr>
          <a:xfrm>
            <a:off x="3987726" y="3225844"/>
            <a:ext cx="4216548" cy="3460290"/>
          </a:xfrm>
          <a:prstGeom prst="rect">
            <a:avLst/>
          </a:prstGeom>
        </p:spPr>
      </p:pic>
    </p:spTree>
    <p:extLst>
      <p:ext uri="{BB962C8B-B14F-4D97-AF65-F5344CB8AC3E}">
        <p14:creationId xmlns:p14="http://schemas.microsoft.com/office/powerpoint/2010/main" val="22021421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bg>
      <p:bgPr>
        <a:gradFill flip="none" rotWithShape="1">
          <a:gsLst>
            <a:gs pos="7965">
              <a:srgbClr val="002060"/>
            </a:gs>
            <a:gs pos="63000">
              <a:srgbClr val="002060"/>
            </a:gs>
            <a:gs pos="97000">
              <a:schemeClr val="accent1">
                <a:lumMod val="45000"/>
                <a:lumOff val="55000"/>
              </a:schemeClr>
            </a:gs>
            <a:gs pos="50000">
              <a:srgbClr val="002060"/>
            </a:gs>
            <a:gs pos="100000">
              <a:srgbClr val="002060"/>
            </a:gs>
            <a:gs pos="77890">
              <a:srgbClr val="360000"/>
            </a:gs>
            <a:gs pos="89000">
              <a:srgbClr val="C000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b="1" dirty="0">
                <a:solidFill>
                  <a:srgbClr val="FFFF00"/>
                </a:solidFill>
              </a:rPr>
              <a:t>Ποια είναι η σημασία του πνεύμονα ως </a:t>
            </a:r>
            <a:r>
              <a:rPr lang="el-GR" sz="3200" b="1" dirty="0" err="1">
                <a:solidFill>
                  <a:srgbClr val="FFFF00"/>
                </a:solidFill>
              </a:rPr>
              <a:t>αντιρροπιστικού</a:t>
            </a:r>
            <a:r>
              <a:rPr lang="el-GR" sz="3200" b="1" dirty="0">
                <a:solidFill>
                  <a:srgbClr val="FFFF00"/>
                </a:solidFill>
              </a:rPr>
              <a:t> οργάνου στην </a:t>
            </a:r>
            <a:r>
              <a:rPr lang="el-GR" sz="3200" b="1" dirty="0" err="1">
                <a:solidFill>
                  <a:srgbClr val="FFFF00"/>
                </a:solidFill>
              </a:rPr>
              <a:t>οξεοβασική</a:t>
            </a:r>
            <a:r>
              <a:rPr lang="el-GR" sz="3200" b="1" dirty="0">
                <a:solidFill>
                  <a:srgbClr val="FFFF00"/>
                </a:solidFill>
              </a:rPr>
              <a:t> ισορροπία;</a:t>
            </a:r>
          </a:p>
        </p:txBody>
      </p:sp>
      <p:sp>
        <p:nvSpPr>
          <p:cNvPr id="5" name="Content Placeholder 4"/>
          <p:cNvSpPr>
            <a:spLocks noGrp="1"/>
          </p:cNvSpPr>
          <p:nvPr>
            <p:ph idx="1"/>
          </p:nvPr>
        </p:nvSpPr>
        <p:spPr/>
        <p:txBody>
          <a:bodyPr/>
          <a:lstStyle/>
          <a:p>
            <a:pPr lvl="0" algn="r">
              <a:buClr>
                <a:srgbClr val="1E5155">
                  <a:lumMod val="40000"/>
                  <a:lumOff val="60000"/>
                </a:srgbClr>
              </a:buClr>
            </a:pPr>
            <a:endParaRPr lang="el-GR" b="1" dirty="0">
              <a:solidFill>
                <a:prstClr val="white"/>
              </a:solidFill>
            </a:endParaRPr>
          </a:p>
          <a:p>
            <a:pPr lvl="0" algn="r">
              <a:buClr>
                <a:srgbClr val="1E5155">
                  <a:lumMod val="40000"/>
                  <a:lumOff val="60000"/>
                </a:srgbClr>
              </a:buClr>
            </a:pPr>
            <a:endParaRPr lang="el-GR" b="1" dirty="0">
              <a:solidFill>
                <a:prstClr val="white"/>
              </a:solidFill>
            </a:endParaRPr>
          </a:p>
          <a:p>
            <a:pPr marL="0" lvl="0" indent="0" algn="r">
              <a:buClr>
                <a:srgbClr val="1E5155">
                  <a:lumMod val="40000"/>
                  <a:lumOff val="60000"/>
                </a:srgbClr>
              </a:buClr>
              <a:buNone/>
            </a:pPr>
            <a:r>
              <a:rPr lang="el-GR" b="1" dirty="0">
                <a:solidFill>
                  <a:prstClr val="white"/>
                </a:solidFill>
              </a:rPr>
              <a:t>Δ</a:t>
            </a:r>
            <a:r>
              <a:rPr lang="el-GR" b="1" dirty="0" smtClean="0">
                <a:solidFill>
                  <a:prstClr val="white"/>
                </a:solidFill>
              </a:rPr>
              <a:t>ημήτριος </a:t>
            </a:r>
            <a:r>
              <a:rPr lang="el-GR" b="1" dirty="0" err="1">
                <a:solidFill>
                  <a:prstClr val="white"/>
                </a:solidFill>
              </a:rPr>
              <a:t>Λαγονίδης</a:t>
            </a:r>
            <a:r>
              <a:rPr lang="el-GR" b="1" dirty="0">
                <a:solidFill>
                  <a:prstClr val="white"/>
                </a:solidFill>
              </a:rPr>
              <a:t>,</a:t>
            </a:r>
          </a:p>
          <a:p>
            <a:pPr lvl="0" algn="r">
              <a:buClr>
                <a:srgbClr val="1E5155">
                  <a:lumMod val="40000"/>
                  <a:lumOff val="60000"/>
                </a:srgbClr>
              </a:buClr>
            </a:pPr>
            <a:endParaRPr lang="el-GR" i="1" dirty="0">
              <a:solidFill>
                <a:prstClr val="white"/>
              </a:solidFill>
            </a:endParaRPr>
          </a:p>
          <a:p>
            <a:pPr marL="0" lvl="0" indent="0" algn="r">
              <a:buClr>
                <a:srgbClr val="1E5155">
                  <a:lumMod val="40000"/>
                  <a:lumOff val="60000"/>
                </a:srgbClr>
              </a:buClr>
              <a:buNone/>
            </a:pPr>
            <a:r>
              <a:rPr lang="el-GR" i="1" dirty="0">
                <a:solidFill>
                  <a:prstClr val="white"/>
                </a:solidFill>
              </a:rPr>
              <a:t>Πνευμονολόγος-</a:t>
            </a:r>
            <a:r>
              <a:rPr lang="el-GR" i="1" dirty="0" err="1">
                <a:solidFill>
                  <a:prstClr val="white"/>
                </a:solidFill>
              </a:rPr>
              <a:t>Εντατικολόγος</a:t>
            </a:r>
            <a:r>
              <a:rPr lang="el-GR" i="1" dirty="0">
                <a:solidFill>
                  <a:prstClr val="white"/>
                </a:solidFill>
              </a:rPr>
              <a:t>, Συντονιστής Δ/</a:t>
            </a:r>
            <a:r>
              <a:rPr lang="el-GR" i="1" dirty="0" err="1">
                <a:solidFill>
                  <a:prstClr val="white"/>
                </a:solidFill>
              </a:rPr>
              <a:t>ντής</a:t>
            </a:r>
            <a:r>
              <a:rPr lang="el-GR" i="1" dirty="0">
                <a:solidFill>
                  <a:prstClr val="white"/>
                </a:solidFill>
              </a:rPr>
              <a:t> ΜΕΘ</a:t>
            </a:r>
          </a:p>
          <a:p>
            <a:pPr marL="0" lvl="0" indent="0" algn="r">
              <a:buClr>
                <a:srgbClr val="1E5155">
                  <a:lumMod val="40000"/>
                  <a:lumOff val="60000"/>
                </a:srgbClr>
              </a:buClr>
              <a:buNone/>
            </a:pPr>
            <a:r>
              <a:rPr lang="el-GR" i="1" dirty="0">
                <a:solidFill>
                  <a:prstClr val="white"/>
                </a:solidFill>
              </a:rPr>
              <a:t>Γεν. Νοσοκομείου Γιαννιτσών</a:t>
            </a:r>
          </a:p>
          <a:p>
            <a:endParaRPr lang="el-GR" i="1" dirty="0"/>
          </a:p>
        </p:txBody>
      </p:sp>
      <p:pic>
        <p:nvPicPr>
          <p:cNvPr id="2050" name="Picture 2" descr="Αποτέλεσμα εικόνας για πνεύμονα">
            <a:extLst>
              <a:ext uri="{FF2B5EF4-FFF2-40B4-BE49-F238E27FC236}">
                <a16:creationId xmlns:a16="http://schemas.microsoft.com/office/drawing/2014/main" xmlns="" id="{8934E26A-FF8C-4066-9D61-73DC9F708F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2649" y="4973741"/>
            <a:ext cx="1905000" cy="159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012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4" name="Rectangle 5"/>
          <p:cNvSpPr>
            <a:spLocks noChangeArrowheads="1"/>
          </p:cNvSpPr>
          <p:nvPr/>
        </p:nvSpPr>
        <p:spPr bwMode="auto">
          <a:xfrm>
            <a:off x="6292406" y="2741397"/>
            <a:ext cx="42418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l-GR" sz="1600" dirty="0">
                <a:latin typeface="Arial" panose="020B0604020202020204" pitchFamily="34" charset="0"/>
              </a:rPr>
              <a:t>Vco</a:t>
            </a:r>
            <a:r>
              <a:rPr lang="en-US" altLang="el-GR" sz="1600" baseline="-25000" dirty="0">
                <a:latin typeface="Arial" panose="020B0604020202020204" pitchFamily="34" charset="0"/>
              </a:rPr>
              <a:t>2</a:t>
            </a:r>
            <a:r>
              <a:rPr lang="el-GR" altLang="el-GR" sz="1600" dirty="0">
                <a:latin typeface="Arial" panose="020B0604020202020204" pitchFamily="34" charset="0"/>
              </a:rPr>
              <a:t>: Παραγόμενο </a:t>
            </a:r>
            <a:r>
              <a:rPr lang="en-US" altLang="el-GR" sz="1600" dirty="0">
                <a:latin typeface="Arial" panose="020B0604020202020204" pitchFamily="34" charset="0"/>
              </a:rPr>
              <a:t>CO</a:t>
            </a:r>
            <a:r>
              <a:rPr lang="en-US" altLang="el-GR" sz="1600" baseline="-25000" dirty="0">
                <a:latin typeface="Arial" panose="020B0604020202020204" pitchFamily="34" charset="0"/>
              </a:rPr>
              <a:t>2</a:t>
            </a:r>
            <a:r>
              <a:rPr lang="en-US" altLang="el-GR" sz="1600" dirty="0">
                <a:latin typeface="Arial" panose="020B0604020202020204" pitchFamily="34" charset="0"/>
              </a:rPr>
              <a:t> </a:t>
            </a:r>
            <a:r>
              <a:rPr lang="el-GR" altLang="el-GR" sz="1600" dirty="0">
                <a:latin typeface="Arial" panose="020B0604020202020204" pitchFamily="34" charset="0"/>
              </a:rPr>
              <a:t>οργανισμού (</a:t>
            </a:r>
            <a:r>
              <a:rPr lang="en-US" altLang="el-GR" sz="1600" dirty="0">
                <a:latin typeface="Arial" panose="020B0604020202020204" pitchFamily="34" charset="0"/>
              </a:rPr>
              <a:t>ml/min)</a:t>
            </a:r>
            <a:endParaRPr lang="el-GR" altLang="el-GR" sz="1600" dirty="0">
              <a:latin typeface="Arial" panose="020B0604020202020204" pitchFamily="34" charset="0"/>
            </a:endParaRPr>
          </a:p>
          <a:p>
            <a:pPr eaLnBrk="1" hangingPunct="1">
              <a:spcBef>
                <a:spcPct val="0"/>
              </a:spcBef>
              <a:buFontTx/>
              <a:buNone/>
            </a:pPr>
            <a:r>
              <a:rPr lang="en-US" altLang="el-GR" sz="1600" dirty="0">
                <a:latin typeface="Arial" panose="020B0604020202020204" pitchFamily="34" charset="0"/>
              </a:rPr>
              <a:t>V</a:t>
            </a:r>
            <a:r>
              <a:rPr lang="en-US" altLang="el-GR" sz="1600" baseline="-25000" dirty="0">
                <a:latin typeface="Arial" panose="020B0604020202020204" pitchFamily="34" charset="0"/>
              </a:rPr>
              <a:t>A</a:t>
            </a:r>
            <a:r>
              <a:rPr lang="el-GR" altLang="el-GR" sz="1600" baseline="-25000" dirty="0">
                <a:latin typeface="Arial" panose="020B0604020202020204" pitchFamily="34" charset="0"/>
              </a:rPr>
              <a:t>      </a:t>
            </a:r>
            <a:r>
              <a:rPr lang="el-GR" altLang="el-GR" sz="1600" dirty="0">
                <a:latin typeface="Arial" panose="020B0604020202020204" pitchFamily="34" charset="0"/>
              </a:rPr>
              <a:t>: Κυψελιδικός αερισμός</a:t>
            </a:r>
            <a:r>
              <a:rPr lang="en-US" altLang="el-GR" sz="1600" dirty="0">
                <a:latin typeface="Arial" panose="020B0604020202020204" pitchFamily="34" charset="0"/>
              </a:rPr>
              <a:t> (L/min)</a:t>
            </a:r>
            <a:endParaRPr lang="el-GR" altLang="el-GR" sz="1600" baseline="-25000" dirty="0">
              <a:latin typeface="Arial" panose="020B0604020202020204" pitchFamily="34" charset="0"/>
            </a:endParaRPr>
          </a:p>
        </p:txBody>
      </p:sp>
      <p:grpSp>
        <p:nvGrpSpPr>
          <p:cNvPr id="17" name="Group 16"/>
          <p:cNvGrpSpPr/>
          <p:nvPr/>
        </p:nvGrpSpPr>
        <p:grpSpPr>
          <a:xfrm>
            <a:off x="2124772" y="2439354"/>
            <a:ext cx="3810000" cy="1211262"/>
            <a:chOff x="2303463" y="2811464"/>
            <a:chExt cx="3810000" cy="1211262"/>
          </a:xfrm>
        </p:grpSpPr>
        <p:sp>
          <p:nvSpPr>
            <p:cNvPr id="6" name="TextBox 5"/>
            <p:cNvSpPr txBox="1">
              <a:spLocks noChangeArrowheads="1"/>
            </p:cNvSpPr>
            <p:nvPr/>
          </p:nvSpPr>
          <p:spPr bwMode="auto">
            <a:xfrm>
              <a:off x="2303463" y="3149601"/>
              <a:ext cx="13509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l-GR" sz="2600" b="1" dirty="0">
                  <a:solidFill>
                    <a:srgbClr val="FFFF00"/>
                  </a:solidFill>
                  <a:latin typeface="Calibri" panose="020F0502020204030204" pitchFamily="34" charset="0"/>
                </a:rPr>
                <a:t>PaCO</a:t>
              </a:r>
              <a:r>
                <a:rPr lang="en-US" altLang="el-GR" sz="2600" b="1" baseline="-25000" dirty="0">
                  <a:solidFill>
                    <a:srgbClr val="FFFF00"/>
                  </a:solidFill>
                  <a:latin typeface="Calibri" panose="020F0502020204030204" pitchFamily="34" charset="0"/>
                </a:rPr>
                <a:t>2</a:t>
              </a:r>
              <a:r>
                <a:rPr lang="en-US" altLang="el-GR" sz="2600" b="1" dirty="0">
                  <a:solidFill>
                    <a:srgbClr val="FFFF00"/>
                  </a:solidFill>
                  <a:latin typeface="Calibri" panose="020F0502020204030204" pitchFamily="34" charset="0"/>
                </a:rPr>
                <a:t> = </a:t>
              </a:r>
              <a:endParaRPr lang="el-GR" altLang="el-GR" sz="2600" b="1" dirty="0">
                <a:solidFill>
                  <a:srgbClr val="FFFF00"/>
                </a:solidFill>
                <a:latin typeface="Calibri" panose="020F0502020204030204" pitchFamily="34" charset="0"/>
              </a:endParaRPr>
            </a:p>
          </p:txBody>
        </p:sp>
        <p:cxnSp>
          <p:nvCxnSpPr>
            <p:cNvPr id="7" name="Ευθεία γραμμή σύνδεσης 6"/>
            <p:cNvCxnSpPr/>
            <p:nvPr/>
          </p:nvCxnSpPr>
          <p:spPr>
            <a:xfrm>
              <a:off x="3749675" y="3397250"/>
              <a:ext cx="236378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a:spLocks noChangeArrowheads="1"/>
            </p:cNvSpPr>
            <p:nvPr/>
          </p:nvSpPr>
          <p:spPr bwMode="auto">
            <a:xfrm>
              <a:off x="3894139" y="2811464"/>
              <a:ext cx="19526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l-GR" sz="2600" b="1">
                  <a:latin typeface="Calibri" panose="020F0502020204030204" pitchFamily="34" charset="0"/>
                </a:rPr>
                <a:t>V</a:t>
              </a:r>
              <a:r>
                <a:rPr lang="en-US" altLang="el-GR" sz="2200" b="1">
                  <a:latin typeface="Calibri" panose="020F0502020204030204" pitchFamily="34" charset="0"/>
                </a:rPr>
                <a:t>CO</a:t>
              </a:r>
              <a:r>
                <a:rPr lang="en-US" altLang="el-GR" sz="2200" b="1" baseline="-25000">
                  <a:latin typeface="Calibri" panose="020F0502020204030204" pitchFamily="34" charset="0"/>
                </a:rPr>
                <a:t>2</a:t>
              </a:r>
              <a:r>
                <a:rPr lang="en-US" altLang="el-GR" sz="2600" b="1">
                  <a:latin typeface="Calibri" panose="020F0502020204030204" pitchFamily="34" charset="0"/>
                </a:rPr>
                <a:t> x 0,863</a:t>
              </a:r>
              <a:endParaRPr lang="el-GR" altLang="el-GR" sz="2600" b="1">
                <a:latin typeface="Calibri" panose="020F0502020204030204" pitchFamily="34" charset="0"/>
              </a:endParaRPr>
            </a:p>
          </p:txBody>
        </p:sp>
        <p:sp>
          <p:nvSpPr>
            <p:cNvPr id="9" name="TextBox 8"/>
            <p:cNvSpPr txBox="1">
              <a:spLocks noChangeArrowheads="1"/>
            </p:cNvSpPr>
            <p:nvPr/>
          </p:nvSpPr>
          <p:spPr bwMode="auto">
            <a:xfrm>
              <a:off x="4757739" y="3530601"/>
              <a:ext cx="5365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l-GR" sz="2600" b="1">
                  <a:latin typeface="Calibri" panose="020F0502020204030204" pitchFamily="34" charset="0"/>
                </a:rPr>
                <a:t>V</a:t>
              </a:r>
              <a:r>
                <a:rPr lang="en-US" altLang="el-GR" sz="2000" b="1">
                  <a:latin typeface="Calibri" panose="020F0502020204030204" pitchFamily="34" charset="0"/>
                </a:rPr>
                <a:t>A</a:t>
              </a:r>
              <a:endParaRPr lang="el-GR" altLang="el-GR" sz="2000" b="1">
                <a:latin typeface="Calibri" panose="020F0502020204030204" pitchFamily="34" charset="0"/>
              </a:endParaRPr>
            </a:p>
          </p:txBody>
        </p:sp>
      </p:grpSp>
      <p:grpSp>
        <p:nvGrpSpPr>
          <p:cNvPr id="18" name="Group 17"/>
          <p:cNvGrpSpPr/>
          <p:nvPr/>
        </p:nvGrpSpPr>
        <p:grpSpPr>
          <a:xfrm>
            <a:off x="2124005" y="4665383"/>
            <a:ext cx="3886199" cy="1071562"/>
            <a:chOff x="2303464" y="4376738"/>
            <a:chExt cx="3886199" cy="1071562"/>
          </a:xfrm>
        </p:grpSpPr>
        <p:sp>
          <p:nvSpPr>
            <p:cNvPr id="10" name="Text Box 4"/>
            <p:cNvSpPr txBox="1">
              <a:spLocks noChangeArrowheads="1"/>
            </p:cNvSpPr>
            <p:nvPr/>
          </p:nvSpPr>
          <p:spPr bwMode="auto">
            <a:xfrm>
              <a:off x="2303464" y="4605338"/>
              <a:ext cx="1766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l-GR" sz="2400" b="1" dirty="0">
                  <a:latin typeface="Calibri" panose="020F0502020204030204" pitchFamily="34" charset="0"/>
                </a:rPr>
                <a:t>pH=6,1 + log</a:t>
              </a:r>
              <a:endParaRPr lang="el-GR" altLang="el-GR" sz="2400" b="1" u="sng" dirty="0">
                <a:latin typeface="Calibri" panose="020F0502020204030204" pitchFamily="34" charset="0"/>
              </a:endParaRPr>
            </a:p>
          </p:txBody>
        </p:sp>
        <p:sp>
          <p:nvSpPr>
            <p:cNvPr id="11" name="Line 5"/>
            <p:cNvSpPr>
              <a:spLocks noChangeShapeType="1"/>
            </p:cNvSpPr>
            <p:nvPr/>
          </p:nvSpPr>
          <p:spPr bwMode="auto">
            <a:xfrm>
              <a:off x="4284663" y="4910138"/>
              <a:ext cx="1905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12" name="Text Box 6"/>
            <p:cNvSpPr txBox="1">
              <a:spLocks noChangeArrowheads="1"/>
            </p:cNvSpPr>
            <p:nvPr/>
          </p:nvSpPr>
          <p:spPr bwMode="auto">
            <a:xfrm>
              <a:off x="4665663" y="4376738"/>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l-GR" sz="2400" b="1">
                  <a:latin typeface="Calibri" panose="020F0502020204030204" pitchFamily="34" charset="0"/>
                </a:rPr>
                <a:t>HCO</a:t>
              </a:r>
              <a:r>
                <a:rPr lang="en-US" altLang="el-GR" sz="2400" b="1" baseline="-25000">
                  <a:latin typeface="Calibri" panose="020F0502020204030204" pitchFamily="34" charset="0"/>
                </a:rPr>
                <a:t>3</a:t>
              </a:r>
              <a:r>
                <a:rPr lang="en-US" altLang="el-GR" sz="2400" b="1" baseline="30000">
                  <a:latin typeface="Calibri" panose="020F0502020204030204" pitchFamily="34" charset="0"/>
                </a:rPr>
                <a:t>-</a:t>
              </a:r>
              <a:endParaRPr lang="el-GR" altLang="el-GR" sz="2400" b="1" baseline="30000">
                <a:latin typeface="Calibri" panose="020F0502020204030204" pitchFamily="34" charset="0"/>
              </a:endParaRPr>
            </a:p>
          </p:txBody>
        </p:sp>
        <p:sp>
          <p:nvSpPr>
            <p:cNvPr id="13" name="Text Box 7"/>
            <p:cNvSpPr txBox="1">
              <a:spLocks noChangeArrowheads="1"/>
            </p:cNvSpPr>
            <p:nvPr/>
          </p:nvSpPr>
          <p:spPr bwMode="auto">
            <a:xfrm>
              <a:off x="4284664" y="4986338"/>
              <a:ext cx="1793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l-GR" sz="2400" b="1" dirty="0">
                  <a:latin typeface="Calibri" panose="020F0502020204030204" pitchFamily="34" charset="0"/>
                </a:rPr>
                <a:t>0,03 x </a:t>
              </a:r>
              <a:r>
                <a:rPr lang="en-US" altLang="el-GR" sz="2400" b="1" dirty="0">
                  <a:solidFill>
                    <a:srgbClr val="FFFF00"/>
                  </a:solidFill>
                  <a:latin typeface="Calibri" panose="020F0502020204030204" pitchFamily="34" charset="0"/>
                </a:rPr>
                <a:t>PaCO</a:t>
              </a:r>
              <a:r>
                <a:rPr lang="en-US" altLang="el-GR" sz="2400" b="1" baseline="-25000" dirty="0">
                  <a:solidFill>
                    <a:srgbClr val="FFFF00"/>
                  </a:solidFill>
                  <a:latin typeface="Calibri" panose="020F0502020204030204" pitchFamily="34" charset="0"/>
                </a:rPr>
                <a:t>2</a:t>
              </a:r>
              <a:endParaRPr lang="el-GR" altLang="el-GR" sz="2400" b="1" baseline="-25000" dirty="0">
                <a:solidFill>
                  <a:srgbClr val="FFFF00"/>
                </a:solidFill>
                <a:latin typeface="Calibri" panose="020F0502020204030204" pitchFamily="34" charset="0"/>
              </a:endParaRPr>
            </a:p>
          </p:txBody>
        </p:sp>
      </p:grpSp>
      <p:sp>
        <p:nvSpPr>
          <p:cNvPr id="15" name="Title 14"/>
          <p:cNvSpPr>
            <a:spLocks noGrp="1"/>
          </p:cNvSpPr>
          <p:nvPr>
            <p:ph type="title"/>
          </p:nvPr>
        </p:nvSpPr>
        <p:spPr/>
        <p:txBody>
          <a:bodyPr/>
          <a:lstStyle/>
          <a:p>
            <a:pPr lvl="0"/>
            <a:r>
              <a:rPr lang="el-GR" altLang="el-GR" sz="3500" b="1" dirty="0">
                <a:solidFill>
                  <a:srgbClr val="FFFF00"/>
                </a:solidFill>
                <a:latin typeface="Arial" panose="020B0604020202020204" pitchFamily="34" charset="0"/>
                <a:ea typeface="+mn-ea"/>
                <a:cs typeface="+mn-cs"/>
              </a:rPr>
              <a:t>Σχέση πνευμόνων και </a:t>
            </a:r>
            <a:r>
              <a:rPr lang="en-US" altLang="el-GR" sz="3500" b="1" dirty="0">
                <a:solidFill>
                  <a:srgbClr val="FFFF00"/>
                </a:solidFill>
                <a:latin typeface="Arial" panose="020B0604020202020204" pitchFamily="34" charset="0"/>
                <a:ea typeface="+mn-ea"/>
                <a:cs typeface="+mn-cs"/>
              </a:rPr>
              <a:t>pH</a:t>
            </a:r>
            <a:r>
              <a:rPr lang="el-GR" altLang="el-GR" sz="3500" b="1" dirty="0">
                <a:solidFill>
                  <a:srgbClr val="FFFF00"/>
                </a:solidFill>
                <a:latin typeface="Arial" panose="020B0604020202020204" pitchFamily="34" charset="0"/>
                <a:ea typeface="+mn-ea"/>
                <a:cs typeface="+mn-cs"/>
              </a:rPr>
              <a:t/>
            </a:r>
            <a:br>
              <a:rPr lang="el-GR" altLang="el-GR" sz="3500" b="1" dirty="0">
                <a:solidFill>
                  <a:srgbClr val="FFFF00"/>
                </a:solidFill>
                <a:latin typeface="Arial" panose="020B0604020202020204" pitchFamily="34" charset="0"/>
                <a:ea typeface="+mn-ea"/>
                <a:cs typeface="+mn-cs"/>
              </a:rPr>
            </a:br>
            <a:endParaRPr lang="el-GR" dirty="0">
              <a:solidFill>
                <a:srgbClr val="FFFF00"/>
              </a:solidFill>
            </a:endParaRPr>
          </a:p>
        </p:txBody>
      </p:sp>
      <p:sp>
        <p:nvSpPr>
          <p:cNvPr id="16" name="Rectangle 15"/>
          <p:cNvSpPr/>
          <p:nvPr/>
        </p:nvSpPr>
        <p:spPr>
          <a:xfrm>
            <a:off x="552966" y="1705061"/>
            <a:ext cx="3196709" cy="507831"/>
          </a:xfrm>
          <a:prstGeom prst="rect">
            <a:avLst/>
          </a:prstGeom>
        </p:spPr>
        <p:txBody>
          <a:bodyPr wrap="none">
            <a:spAutoFit/>
          </a:bodyPr>
          <a:lstStyle/>
          <a:p>
            <a:pPr>
              <a:lnSpc>
                <a:spcPct val="150000"/>
              </a:lnSpc>
              <a:defRPr/>
            </a:pPr>
            <a:r>
              <a:rPr lang="el-GR" b="1" dirty="0"/>
              <a:t>Φαίνεται από δύο ισότητες:</a:t>
            </a:r>
          </a:p>
        </p:txBody>
      </p:sp>
      <p:sp>
        <p:nvSpPr>
          <p:cNvPr id="19" name="Rectangle 18"/>
          <p:cNvSpPr/>
          <p:nvPr/>
        </p:nvSpPr>
        <p:spPr>
          <a:xfrm>
            <a:off x="6691192" y="6246122"/>
            <a:ext cx="5416868" cy="369332"/>
          </a:xfrm>
          <a:prstGeom prst="rect">
            <a:avLst/>
          </a:prstGeom>
          <a:solidFill>
            <a:srgbClr val="FF0000"/>
          </a:solidFill>
        </p:spPr>
        <p:txBody>
          <a:bodyPr wrap="none">
            <a:spAutoFit/>
          </a:bodyPr>
          <a:lstStyle/>
          <a:p>
            <a:r>
              <a:rPr lang="el-GR" b="1" dirty="0" smtClean="0">
                <a:effectLst>
                  <a:outerShdw blurRad="38100" dist="38100" dir="2700000" algn="tl">
                    <a:srgbClr val="000000">
                      <a:alpha val="43137"/>
                    </a:srgbClr>
                  </a:outerShdw>
                </a:effectLst>
              </a:rPr>
              <a:t>Η Αύξηση </a:t>
            </a:r>
            <a:r>
              <a:rPr lang="el-GR" b="1" dirty="0">
                <a:effectLst>
                  <a:outerShdw blurRad="38100" dist="38100" dir="2700000" algn="tl">
                    <a:srgbClr val="000000">
                      <a:alpha val="43137"/>
                    </a:srgbClr>
                  </a:outerShdw>
                </a:effectLst>
              </a:rPr>
              <a:t>του αερισμού </a:t>
            </a:r>
            <a:r>
              <a:rPr lang="en-US" b="1" dirty="0" smtClean="0">
                <a:effectLst>
                  <a:outerShdw blurRad="38100" dist="38100" dir="2700000" algn="tl">
                    <a:srgbClr val="000000">
                      <a:alpha val="43137"/>
                    </a:srgbClr>
                  </a:outerShdw>
                </a:effectLst>
              </a:rPr>
              <a:t>(V</a:t>
            </a:r>
            <a:r>
              <a:rPr lang="en-US" b="1" baseline="-25000" dirty="0" smtClean="0">
                <a:effectLst>
                  <a:outerShdw blurRad="38100" dist="38100" dir="2700000" algn="tl">
                    <a:srgbClr val="000000">
                      <a:alpha val="43137"/>
                    </a:srgbClr>
                  </a:outerShdw>
                </a:effectLst>
              </a:rPr>
              <a:t>A</a:t>
            </a:r>
            <a:r>
              <a:rPr lang="en-US" b="1" dirty="0" smtClean="0">
                <a:effectLst>
                  <a:outerShdw blurRad="38100" dist="38100" dir="2700000" algn="tl">
                    <a:srgbClr val="000000">
                      <a:alpha val="43137"/>
                    </a:srgbClr>
                  </a:outerShdw>
                </a:effectLst>
              </a:rPr>
              <a:t>) </a:t>
            </a:r>
            <a:r>
              <a:rPr lang="el-GR" b="1" dirty="0" smtClean="0">
                <a:effectLst>
                  <a:outerShdw blurRad="38100" dist="38100" dir="2700000" algn="tl">
                    <a:srgbClr val="000000">
                      <a:alpha val="43137"/>
                    </a:srgbClr>
                  </a:outerShdw>
                </a:effectLst>
              </a:rPr>
              <a:t>μειώνει </a:t>
            </a:r>
            <a:r>
              <a:rPr lang="el-GR" b="1" dirty="0">
                <a:effectLst>
                  <a:outerShdw blurRad="38100" dist="38100" dir="2700000" algn="tl">
                    <a:srgbClr val="000000">
                      <a:alpha val="43137"/>
                    </a:srgbClr>
                  </a:outerShdw>
                </a:effectLst>
              </a:rPr>
              <a:t>την PaCO</a:t>
            </a:r>
            <a:r>
              <a:rPr lang="el-GR" b="1" baseline="-25000" dirty="0">
                <a:effectLst>
                  <a:outerShdw blurRad="38100" dist="38100" dir="2700000" algn="tl">
                    <a:srgbClr val="000000">
                      <a:alpha val="43137"/>
                    </a:srgbClr>
                  </a:outerShdw>
                </a:effectLst>
              </a:rPr>
              <a:t>2</a:t>
            </a:r>
          </a:p>
        </p:txBody>
      </p:sp>
      <p:sp>
        <p:nvSpPr>
          <p:cNvPr id="2" name="Rectangle 1"/>
          <p:cNvSpPr/>
          <p:nvPr/>
        </p:nvSpPr>
        <p:spPr>
          <a:xfrm>
            <a:off x="1555977" y="5873030"/>
            <a:ext cx="3839513" cy="369332"/>
          </a:xfrm>
          <a:prstGeom prst="rect">
            <a:avLst/>
          </a:prstGeom>
        </p:spPr>
        <p:txBody>
          <a:bodyPr wrap="none">
            <a:spAutoFit/>
          </a:bodyPr>
          <a:lstStyle/>
          <a:p>
            <a:r>
              <a:rPr lang="el-GR" dirty="0">
                <a:solidFill>
                  <a:srgbClr val="FFFF00"/>
                </a:solidFill>
              </a:rPr>
              <a:t> Εξίσωση </a:t>
            </a:r>
            <a:r>
              <a:rPr lang="en-US" dirty="0">
                <a:solidFill>
                  <a:srgbClr val="FFFF00"/>
                </a:solidFill>
              </a:rPr>
              <a:t>Henderson-</a:t>
            </a:r>
            <a:r>
              <a:rPr lang="en-US" dirty="0" err="1">
                <a:solidFill>
                  <a:srgbClr val="FFFF00"/>
                </a:solidFill>
              </a:rPr>
              <a:t>Hasselbach</a:t>
            </a:r>
            <a:endParaRPr lang="el-GR" dirty="0">
              <a:solidFill>
                <a:srgbClr val="FFFF00"/>
              </a:solidFill>
            </a:endParaRPr>
          </a:p>
        </p:txBody>
      </p:sp>
      <p:sp>
        <p:nvSpPr>
          <p:cNvPr id="3" name="Rectangle 2"/>
          <p:cNvSpPr/>
          <p:nvPr/>
        </p:nvSpPr>
        <p:spPr>
          <a:xfrm>
            <a:off x="1334855" y="3656254"/>
            <a:ext cx="4091185" cy="369332"/>
          </a:xfrm>
          <a:prstGeom prst="rect">
            <a:avLst/>
          </a:prstGeom>
        </p:spPr>
        <p:txBody>
          <a:bodyPr wrap="none">
            <a:spAutoFit/>
          </a:bodyPr>
          <a:lstStyle/>
          <a:p>
            <a:r>
              <a:rPr lang="el-GR" dirty="0">
                <a:solidFill>
                  <a:srgbClr val="FFFF00"/>
                </a:solidFill>
              </a:rPr>
              <a:t> Εξίσωση του κυψελιδικού αερισμού</a:t>
            </a:r>
          </a:p>
        </p:txBody>
      </p:sp>
      <p:grpSp>
        <p:nvGrpSpPr>
          <p:cNvPr id="4" name="Group 3"/>
          <p:cNvGrpSpPr/>
          <p:nvPr/>
        </p:nvGrpSpPr>
        <p:grpSpPr>
          <a:xfrm>
            <a:off x="7001794" y="3773885"/>
            <a:ext cx="4734608" cy="2069324"/>
            <a:chOff x="7130029" y="4224910"/>
            <a:chExt cx="4734608" cy="2069324"/>
          </a:xfrm>
        </p:grpSpPr>
        <p:sp>
          <p:nvSpPr>
            <p:cNvPr id="20" name="Down Arrow 19"/>
            <p:cNvSpPr/>
            <p:nvPr/>
          </p:nvSpPr>
          <p:spPr>
            <a:xfrm>
              <a:off x="7883653" y="4224910"/>
              <a:ext cx="657922" cy="6690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TextBox 20"/>
            <p:cNvSpPr txBox="1"/>
            <p:nvPr/>
          </p:nvSpPr>
          <p:spPr>
            <a:xfrm flipH="1">
              <a:off x="7130029" y="4904516"/>
              <a:ext cx="2192132" cy="369332"/>
            </a:xfrm>
            <a:prstGeom prst="rect">
              <a:avLst/>
            </a:prstGeom>
            <a:noFill/>
          </p:spPr>
          <p:txBody>
            <a:bodyPr wrap="square" rtlCol="0">
              <a:spAutoFit/>
            </a:bodyPr>
            <a:lstStyle/>
            <a:p>
              <a:r>
                <a:rPr lang="el-GR" b="1" dirty="0" smtClean="0"/>
                <a:t>ΑΝΑΠΝΕΥΣΤΙΚΟ Κ.</a:t>
              </a:r>
              <a:endParaRPr lang="el-GR" b="1" dirty="0"/>
            </a:p>
          </p:txBody>
        </p:sp>
        <p:sp>
          <p:nvSpPr>
            <p:cNvPr id="22" name="Down Arrow 21"/>
            <p:cNvSpPr/>
            <p:nvPr/>
          </p:nvSpPr>
          <p:spPr>
            <a:xfrm>
              <a:off x="7897134" y="5289043"/>
              <a:ext cx="657922" cy="6690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TextBox 22"/>
            <p:cNvSpPr txBox="1"/>
            <p:nvPr/>
          </p:nvSpPr>
          <p:spPr>
            <a:xfrm flipH="1">
              <a:off x="7173768" y="5895254"/>
              <a:ext cx="1657981" cy="369332"/>
            </a:xfrm>
            <a:prstGeom prst="rect">
              <a:avLst/>
            </a:prstGeom>
            <a:noFill/>
          </p:spPr>
          <p:txBody>
            <a:bodyPr wrap="square" rtlCol="0">
              <a:spAutoFit/>
            </a:bodyPr>
            <a:lstStyle/>
            <a:p>
              <a:r>
                <a:rPr lang="en-US" b="1" dirty="0" smtClean="0"/>
                <a:t>         pCO</a:t>
              </a:r>
              <a:r>
                <a:rPr lang="en-US" b="1" baseline="-25000" dirty="0" smtClean="0"/>
                <a:t>2</a:t>
              </a:r>
              <a:endParaRPr lang="el-GR" b="1" baseline="-25000" dirty="0"/>
            </a:p>
          </p:txBody>
        </p:sp>
        <p:cxnSp>
          <p:nvCxnSpPr>
            <p:cNvPr id="24" name="Straight Arrow Connector 23">
              <a:extLst>
                <a:ext uri="{FF2B5EF4-FFF2-40B4-BE49-F238E27FC236}">
                  <a16:creationId xmlns:a16="http://schemas.microsoft.com/office/drawing/2014/main" xmlns="" id="{CEF4F650-F48F-454F-876F-E24320265D3F}"/>
                </a:ext>
              </a:extLst>
            </p:cNvPr>
            <p:cNvCxnSpPr>
              <a:cxnSpLocks/>
            </p:cNvCxnSpPr>
            <p:nvPr/>
          </p:nvCxnSpPr>
          <p:spPr>
            <a:xfrm>
              <a:off x="7694733" y="6032184"/>
              <a:ext cx="8439" cy="228223"/>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25" name="Right Arrow 24"/>
            <p:cNvSpPr/>
            <p:nvPr/>
          </p:nvSpPr>
          <p:spPr>
            <a:xfrm>
              <a:off x="8831749" y="5895254"/>
              <a:ext cx="626382" cy="3651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TextBox 25"/>
            <p:cNvSpPr txBox="1"/>
            <p:nvPr/>
          </p:nvSpPr>
          <p:spPr>
            <a:xfrm flipH="1">
              <a:off x="9322160" y="5924902"/>
              <a:ext cx="2542477" cy="369332"/>
            </a:xfrm>
            <a:prstGeom prst="rect">
              <a:avLst/>
            </a:prstGeom>
            <a:noFill/>
          </p:spPr>
          <p:txBody>
            <a:bodyPr wrap="square" rtlCol="0">
              <a:spAutoFit/>
            </a:bodyPr>
            <a:lstStyle/>
            <a:p>
              <a:r>
                <a:rPr lang="en-US" b="1" dirty="0" smtClean="0"/>
                <a:t>         H</a:t>
              </a:r>
              <a:r>
                <a:rPr lang="en-US" b="1" baseline="30000" dirty="0" smtClean="0"/>
                <a:t>+</a:t>
              </a:r>
              <a:r>
                <a:rPr lang="en-US" b="1" dirty="0" smtClean="0"/>
                <a:t> </a:t>
              </a:r>
              <a:r>
                <a:rPr lang="el-GR" b="1" dirty="0" smtClean="0"/>
                <a:t>πλάσματος</a:t>
              </a:r>
              <a:endParaRPr lang="el-GR" b="1" dirty="0"/>
            </a:p>
          </p:txBody>
        </p:sp>
        <p:cxnSp>
          <p:nvCxnSpPr>
            <p:cNvPr id="27" name="Straight Arrow Connector 26">
              <a:extLst>
                <a:ext uri="{FF2B5EF4-FFF2-40B4-BE49-F238E27FC236}">
                  <a16:creationId xmlns:a16="http://schemas.microsoft.com/office/drawing/2014/main" xmlns="" id="{CEF4F650-F48F-454F-876F-E24320265D3F}"/>
                </a:ext>
              </a:extLst>
            </p:cNvPr>
            <p:cNvCxnSpPr>
              <a:cxnSpLocks/>
            </p:cNvCxnSpPr>
            <p:nvPr/>
          </p:nvCxnSpPr>
          <p:spPr>
            <a:xfrm>
              <a:off x="9876420" y="6032183"/>
              <a:ext cx="8439" cy="228223"/>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grpSp>
    </p:spTree>
    <p:extLst>
      <p:ext uri="{BB962C8B-B14F-4D97-AF65-F5344CB8AC3E}">
        <p14:creationId xmlns:p14="http://schemas.microsoft.com/office/powerpoint/2010/main" val="96459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7965">
              <a:srgbClr val="002060"/>
            </a:gs>
            <a:gs pos="63000">
              <a:srgbClr val="002060"/>
            </a:gs>
            <a:gs pos="97000">
              <a:schemeClr val="accent1">
                <a:lumMod val="45000"/>
                <a:lumOff val="55000"/>
              </a:schemeClr>
            </a:gs>
            <a:gs pos="50000">
              <a:srgbClr val="002060"/>
            </a:gs>
            <a:gs pos="100000">
              <a:srgbClr val="002060"/>
            </a:gs>
            <a:gs pos="77890">
              <a:srgbClr val="360000"/>
            </a:gs>
            <a:gs pos="89000">
              <a:srgbClr val="C000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b="1" dirty="0">
                <a:solidFill>
                  <a:srgbClr val="FFFF00"/>
                </a:solidFill>
              </a:rPr>
              <a:t>η σημασία του πνεύμονα ως αντιρροπιστικού οργάνου στην οξεοβασική ισορροπία;</a:t>
            </a:r>
          </a:p>
        </p:txBody>
      </p:sp>
      <p:sp>
        <p:nvSpPr>
          <p:cNvPr id="5" name="Content Placeholder 4"/>
          <p:cNvSpPr>
            <a:spLocks noGrp="1"/>
          </p:cNvSpPr>
          <p:nvPr>
            <p:ph idx="1"/>
          </p:nvPr>
        </p:nvSpPr>
        <p:spPr>
          <a:xfrm>
            <a:off x="336396" y="1853248"/>
            <a:ext cx="10435682" cy="4195481"/>
          </a:xfrm>
        </p:spPr>
        <p:txBody>
          <a:bodyPr>
            <a:normAutofit/>
          </a:bodyPr>
          <a:lstStyle/>
          <a:p>
            <a:r>
              <a:rPr lang="el-GR" dirty="0"/>
              <a:t>Η ρύθμιση στηρίζεται </a:t>
            </a:r>
            <a:r>
              <a:rPr lang="el-GR" dirty="0" smtClean="0"/>
              <a:t>στα</a:t>
            </a:r>
            <a:r>
              <a:rPr lang="el-GR" i="1" dirty="0" smtClean="0"/>
              <a:t>:</a:t>
            </a:r>
            <a:endParaRPr lang="el-GR" i="1" dirty="0"/>
          </a:p>
          <a:p>
            <a:pPr marL="1257300" lvl="2" indent="-342900">
              <a:buFont typeface="+mj-lt"/>
              <a:buAutoNum type="arabicPeriod"/>
            </a:pPr>
            <a:r>
              <a:rPr lang="el-GR" sz="2000" b="1" dirty="0"/>
              <a:t>Κ</a:t>
            </a:r>
            <a:r>
              <a:rPr lang="el-GR" sz="2000" b="1" dirty="0" smtClean="0"/>
              <a:t>εντρικό </a:t>
            </a:r>
            <a:r>
              <a:rPr lang="el-GR" sz="2000" b="1" dirty="0" smtClean="0"/>
              <a:t>ρυθμιστή</a:t>
            </a:r>
            <a:r>
              <a:rPr lang="el-GR" b="1" i="1" dirty="0" smtClean="0"/>
              <a:t>:  </a:t>
            </a:r>
            <a:r>
              <a:rPr lang="el-GR" dirty="0" smtClean="0"/>
              <a:t>αναπνευστικό </a:t>
            </a:r>
            <a:r>
              <a:rPr lang="el-GR" dirty="0"/>
              <a:t>κέντρο </a:t>
            </a:r>
            <a:r>
              <a:rPr lang="el-GR" dirty="0" smtClean="0"/>
              <a:t>, </a:t>
            </a:r>
            <a:endParaRPr lang="el-GR" dirty="0"/>
          </a:p>
          <a:p>
            <a:pPr marL="1257300" lvl="2" indent="-342900">
              <a:buFont typeface="+mj-lt"/>
              <a:buAutoNum type="arabicPeriod"/>
            </a:pPr>
            <a:r>
              <a:rPr lang="el-GR" sz="2000" b="1" dirty="0" smtClean="0"/>
              <a:t>Χημειοϋποδοχείς</a:t>
            </a:r>
            <a:r>
              <a:rPr lang="el-GR" b="1" i="1" dirty="0" smtClean="0"/>
              <a:t>: 	</a:t>
            </a:r>
            <a:r>
              <a:rPr lang="el-GR" b="1" dirty="0"/>
              <a:t>κεντρικοί </a:t>
            </a:r>
            <a:endParaRPr lang="el-GR" i="1" dirty="0" smtClean="0"/>
          </a:p>
          <a:p>
            <a:pPr marL="914400" lvl="2" indent="0">
              <a:buNone/>
            </a:pPr>
            <a:r>
              <a:rPr lang="el-GR" i="1" dirty="0"/>
              <a:t>	</a:t>
            </a:r>
            <a:r>
              <a:rPr lang="el-GR" i="1" dirty="0" smtClean="0"/>
              <a:t>				</a:t>
            </a:r>
          </a:p>
          <a:p>
            <a:pPr marL="914400" lvl="2" indent="0">
              <a:buNone/>
            </a:pPr>
            <a:r>
              <a:rPr lang="el-GR" i="1" dirty="0"/>
              <a:t>	</a:t>
            </a:r>
            <a:r>
              <a:rPr lang="el-GR" i="1" dirty="0" smtClean="0"/>
              <a:t>				         </a:t>
            </a:r>
          </a:p>
          <a:p>
            <a:pPr marL="914400" lvl="2" indent="0">
              <a:buNone/>
            </a:pPr>
            <a:r>
              <a:rPr lang="el-GR" i="1" dirty="0"/>
              <a:t>	</a:t>
            </a:r>
            <a:r>
              <a:rPr lang="el-GR" i="1" dirty="0" smtClean="0"/>
              <a:t>					</a:t>
            </a:r>
            <a:r>
              <a:rPr lang="el-GR" b="1" dirty="0" smtClean="0"/>
              <a:t>περιφερικοί</a:t>
            </a:r>
            <a:endParaRPr lang="el-GR" b="1" i="1" dirty="0"/>
          </a:p>
          <a:p>
            <a:pPr marL="914400" lvl="2" indent="0">
              <a:buNone/>
            </a:pPr>
            <a:endParaRPr lang="el-GR" i="1" dirty="0"/>
          </a:p>
          <a:p>
            <a:pPr marL="1257300" lvl="2" indent="-342900">
              <a:buFont typeface="+mj-lt"/>
              <a:buAutoNum type="arabicPeriod" startAt="3"/>
            </a:pPr>
            <a:r>
              <a:rPr lang="el-GR" sz="2000" b="1" dirty="0"/>
              <a:t>Α</a:t>
            </a:r>
            <a:r>
              <a:rPr lang="el-GR" sz="2000" b="1" dirty="0" smtClean="0"/>
              <a:t>ναπνευστική </a:t>
            </a:r>
            <a:r>
              <a:rPr lang="el-GR" sz="2000" b="1" dirty="0"/>
              <a:t>αντλία </a:t>
            </a:r>
            <a:endParaRPr lang="el-GR" sz="2000" b="1" dirty="0" smtClean="0"/>
          </a:p>
          <a:p>
            <a:pPr marL="914400" lvl="2" indent="0">
              <a:buNone/>
            </a:pPr>
            <a:r>
              <a:rPr lang="el-GR" dirty="0" smtClean="0"/>
              <a:t>(</a:t>
            </a:r>
            <a:r>
              <a:rPr lang="el-GR" dirty="0"/>
              <a:t>εγκεφαλικά ημισφαίρια, </a:t>
            </a:r>
            <a:r>
              <a:rPr lang="el-GR" dirty="0" smtClean="0"/>
              <a:t>στέλεχος</a:t>
            </a:r>
            <a:r>
              <a:rPr lang="el-GR" dirty="0"/>
              <a:t>, </a:t>
            </a:r>
            <a:r>
              <a:rPr lang="el-GR" dirty="0" smtClean="0"/>
              <a:t>ΝΜ, </a:t>
            </a:r>
            <a:r>
              <a:rPr lang="el-GR" dirty="0"/>
              <a:t>φρενικό </a:t>
            </a:r>
            <a:r>
              <a:rPr lang="el-GR" dirty="0" smtClean="0"/>
              <a:t>- μεσοπλεύρια ν., αναπνευστικοί </a:t>
            </a:r>
            <a:r>
              <a:rPr lang="el-GR" dirty="0"/>
              <a:t>μύες)</a:t>
            </a:r>
          </a:p>
        </p:txBody>
      </p:sp>
      <p:grpSp>
        <p:nvGrpSpPr>
          <p:cNvPr id="23" name="Group 22"/>
          <p:cNvGrpSpPr/>
          <p:nvPr/>
        </p:nvGrpSpPr>
        <p:grpSpPr>
          <a:xfrm rot="2756011">
            <a:off x="7708059" y="1002345"/>
            <a:ext cx="1191548" cy="3326126"/>
            <a:chOff x="5508114" y="670687"/>
            <a:chExt cx="1191548" cy="3326126"/>
          </a:xfrm>
        </p:grpSpPr>
        <p:sp>
          <p:nvSpPr>
            <p:cNvPr id="10" name="Arrow: Right 9">
              <a:extLst>
                <a:ext uri="{FF2B5EF4-FFF2-40B4-BE49-F238E27FC236}">
                  <a16:creationId xmlns:a16="http://schemas.microsoft.com/office/drawing/2014/main" xmlns="" id="{9F37D80F-2CB8-4D7F-8965-8EBA5D696524}"/>
                </a:ext>
              </a:extLst>
            </p:cNvPr>
            <p:cNvSpPr/>
            <p:nvPr/>
          </p:nvSpPr>
          <p:spPr>
            <a:xfrm rot="18818666" flipH="1">
              <a:off x="4672806" y="1969956"/>
              <a:ext cx="3326126" cy="7275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t>της </a:t>
              </a:r>
              <a:r>
                <a:rPr lang="en-US" sz="1400" b="1" dirty="0"/>
                <a:t>PaO</a:t>
              </a:r>
              <a:r>
                <a:rPr lang="en-US" sz="1400" b="1" baseline="-25000" dirty="0"/>
                <a:t>2</a:t>
              </a:r>
              <a:r>
                <a:rPr lang="el-GR" sz="1400" b="1" dirty="0"/>
                <a:t> &lt;50-55 </a:t>
              </a:r>
              <a:r>
                <a:rPr lang="en-US" sz="1400" b="1" dirty="0"/>
                <a:t>mmHg</a:t>
              </a:r>
              <a:endParaRPr lang="el-GR" sz="1400" b="1" dirty="0"/>
            </a:p>
          </p:txBody>
        </p:sp>
        <p:cxnSp>
          <p:nvCxnSpPr>
            <p:cNvPr id="14" name="Straight Arrow Connector 13">
              <a:extLst>
                <a:ext uri="{FF2B5EF4-FFF2-40B4-BE49-F238E27FC236}">
                  <a16:creationId xmlns:a16="http://schemas.microsoft.com/office/drawing/2014/main" xmlns="" id="{CEF4F650-F48F-454F-876F-E24320265D3F}"/>
                </a:ext>
              </a:extLst>
            </p:cNvPr>
            <p:cNvCxnSpPr>
              <a:cxnSpLocks/>
            </p:cNvCxnSpPr>
            <p:nvPr/>
          </p:nvCxnSpPr>
          <p:spPr>
            <a:xfrm rot="18843989">
              <a:off x="5618006" y="2981193"/>
              <a:ext cx="8439" cy="228223"/>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grpSp>
      <p:grpSp>
        <p:nvGrpSpPr>
          <p:cNvPr id="28" name="Group 27"/>
          <p:cNvGrpSpPr/>
          <p:nvPr/>
        </p:nvGrpSpPr>
        <p:grpSpPr>
          <a:xfrm>
            <a:off x="6715784" y="3873801"/>
            <a:ext cx="2604047" cy="720000"/>
            <a:chOff x="4984305" y="4854149"/>
            <a:chExt cx="2604047" cy="720000"/>
          </a:xfrm>
        </p:grpSpPr>
        <p:sp>
          <p:nvSpPr>
            <p:cNvPr id="20" name="Arrow: Right 8">
              <a:extLst>
                <a:ext uri="{FF2B5EF4-FFF2-40B4-BE49-F238E27FC236}">
                  <a16:creationId xmlns:a16="http://schemas.microsoft.com/office/drawing/2014/main" xmlns="" id="{CDA8492F-D6D9-4FFB-B18E-342F743531E9}"/>
                </a:ext>
              </a:extLst>
            </p:cNvPr>
            <p:cNvSpPr/>
            <p:nvPr/>
          </p:nvSpPr>
          <p:spPr>
            <a:xfrm rot="10801" flipH="1">
              <a:off x="4984305" y="4854149"/>
              <a:ext cx="2604047" cy="72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b="1" dirty="0"/>
                <a:t>PaCO</a:t>
              </a:r>
              <a:r>
                <a:rPr lang="el-GR" sz="1400" b="1" baseline="-25000" dirty="0"/>
                <a:t>2</a:t>
              </a:r>
              <a:r>
                <a:rPr lang="el-GR" sz="1400" dirty="0"/>
                <a:t> </a:t>
              </a:r>
              <a:r>
                <a:rPr lang="el-GR" sz="1400" dirty="0" smtClean="0"/>
                <a:t>       </a:t>
              </a:r>
              <a:r>
                <a:rPr lang="el-GR" sz="1400" b="1" dirty="0" smtClean="0"/>
                <a:t>pH</a:t>
              </a:r>
              <a:r>
                <a:rPr lang="en-US" sz="1400" dirty="0" smtClean="0"/>
                <a:t> </a:t>
              </a:r>
              <a:r>
                <a:rPr lang="el-GR" sz="1400" dirty="0"/>
                <a:t>(ΕΝΥ) </a:t>
              </a:r>
            </a:p>
          </p:txBody>
        </p:sp>
        <p:cxnSp>
          <p:nvCxnSpPr>
            <p:cNvPr id="26" name="Straight Arrow Connector 25">
              <a:extLst>
                <a:ext uri="{FF2B5EF4-FFF2-40B4-BE49-F238E27FC236}">
                  <a16:creationId xmlns:a16="http://schemas.microsoft.com/office/drawing/2014/main" xmlns="" id="{CEF4F650-F48F-454F-876F-E24320265D3F}"/>
                </a:ext>
              </a:extLst>
            </p:cNvPr>
            <p:cNvCxnSpPr>
              <a:cxnSpLocks/>
            </p:cNvCxnSpPr>
            <p:nvPr/>
          </p:nvCxnSpPr>
          <p:spPr>
            <a:xfrm>
              <a:off x="6398664" y="5102638"/>
              <a:ext cx="8439" cy="228223"/>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7" name="Straight Arrow Connector 26">
              <a:extLst>
                <a:ext uri="{FF2B5EF4-FFF2-40B4-BE49-F238E27FC236}">
                  <a16:creationId xmlns:a16="http://schemas.microsoft.com/office/drawing/2014/main" xmlns="" id="{CEF4F650-F48F-454F-876F-E24320265D3F}"/>
                </a:ext>
              </a:extLst>
            </p:cNvPr>
            <p:cNvCxnSpPr>
              <a:cxnSpLocks/>
            </p:cNvCxnSpPr>
            <p:nvPr/>
          </p:nvCxnSpPr>
          <p:spPr>
            <a:xfrm flipV="1">
              <a:off x="5410659" y="5100037"/>
              <a:ext cx="8439" cy="228223"/>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grpSp>
      <p:grpSp>
        <p:nvGrpSpPr>
          <p:cNvPr id="29" name="Group 28"/>
          <p:cNvGrpSpPr/>
          <p:nvPr/>
        </p:nvGrpSpPr>
        <p:grpSpPr>
          <a:xfrm>
            <a:off x="7526825" y="2953592"/>
            <a:ext cx="2604047" cy="720000"/>
            <a:chOff x="4984305" y="4608822"/>
            <a:chExt cx="2604047" cy="720000"/>
          </a:xfrm>
        </p:grpSpPr>
        <p:sp>
          <p:nvSpPr>
            <p:cNvPr id="30" name="Arrow: Right 8">
              <a:extLst>
                <a:ext uri="{FF2B5EF4-FFF2-40B4-BE49-F238E27FC236}">
                  <a16:creationId xmlns:a16="http://schemas.microsoft.com/office/drawing/2014/main" xmlns="" id="{CDA8492F-D6D9-4FFB-B18E-342F743531E9}"/>
                </a:ext>
              </a:extLst>
            </p:cNvPr>
            <p:cNvSpPr/>
            <p:nvPr/>
          </p:nvSpPr>
          <p:spPr>
            <a:xfrm rot="10801" flipH="1">
              <a:off x="4984305" y="4608822"/>
              <a:ext cx="2604047" cy="72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b="1" dirty="0"/>
                <a:t>PaCO</a:t>
              </a:r>
              <a:r>
                <a:rPr lang="el-GR" sz="1400" b="1" baseline="-25000" dirty="0"/>
                <a:t>2</a:t>
              </a:r>
              <a:r>
                <a:rPr lang="el-GR" sz="1400" dirty="0"/>
                <a:t> </a:t>
              </a:r>
              <a:r>
                <a:rPr lang="el-GR" sz="1400" dirty="0" smtClean="0"/>
                <a:t>       </a:t>
              </a:r>
              <a:r>
                <a:rPr lang="el-GR" sz="1400" b="1" dirty="0" smtClean="0"/>
                <a:t>pH</a:t>
              </a:r>
              <a:r>
                <a:rPr lang="en-US" sz="1400" dirty="0" smtClean="0"/>
                <a:t> </a:t>
              </a:r>
              <a:r>
                <a:rPr lang="el-GR" sz="1400" dirty="0"/>
                <a:t>(ΕΝΥ) </a:t>
              </a:r>
            </a:p>
          </p:txBody>
        </p:sp>
        <p:cxnSp>
          <p:nvCxnSpPr>
            <p:cNvPr id="31" name="Straight Arrow Connector 30">
              <a:extLst>
                <a:ext uri="{FF2B5EF4-FFF2-40B4-BE49-F238E27FC236}">
                  <a16:creationId xmlns:a16="http://schemas.microsoft.com/office/drawing/2014/main" xmlns="" id="{CEF4F650-F48F-454F-876F-E24320265D3F}"/>
                </a:ext>
              </a:extLst>
            </p:cNvPr>
            <p:cNvCxnSpPr>
              <a:cxnSpLocks/>
            </p:cNvCxnSpPr>
            <p:nvPr/>
          </p:nvCxnSpPr>
          <p:spPr>
            <a:xfrm>
              <a:off x="6398664" y="4857311"/>
              <a:ext cx="8439" cy="228223"/>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2" name="Straight Arrow Connector 31">
              <a:extLst>
                <a:ext uri="{FF2B5EF4-FFF2-40B4-BE49-F238E27FC236}">
                  <a16:creationId xmlns:a16="http://schemas.microsoft.com/office/drawing/2014/main" xmlns="" id="{CEF4F650-F48F-454F-876F-E24320265D3F}"/>
                </a:ext>
              </a:extLst>
            </p:cNvPr>
            <p:cNvCxnSpPr>
              <a:cxnSpLocks/>
            </p:cNvCxnSpPr>
            <p:nvPr/>
          </p:nvCxnSpPr>
          <p:spPr>
            <a:xfrm flipV="1">
              <a:off x="5410659" y="4854710"/>
              <a:ext cx="8439" cy="228223"/>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grpSp>
      <p:pic>
        <p:nvPicPr>
          <p:cNvPr id="35" name="Picture 34"/>
          <p:cNvPicPr>
            <a:picLocks noChangeAspect="1"/>
          </p:cNvPicPr>
          <p:nvPr/>
        </p:nvPicPr>
        <p:blipFill>
          <a:blip r:embed="rId3"/>
          <a:stretch>
            <a:fillRect/>
          </a:stretch>
        </p:blipFill>
        <p:spPr>
          <a:xfrm>
            <a:off x="5301286" y="2702825"/>
            <a:ext cx="1393225" cy="832109"/>
          </a:xfrm>
          <a:prstGeom prst="rect">
            <a:avLst/>
          </a:prstGeom>
          <a:solidFill>
            <a:schemeClr val="tx1"/>
          </a:solidFill>
        </p:spPr>
      </p:pic>
      <p:pic>
        <p:nvPicPr>
          <p:cNvPr id="36" name="Picture 35"/>
          <p:cNvPicPr>
            <a:picLocks noChangeAspect="1"/>
          </p:cNvPicPr>
          <p:nvPr/>
        </p:nvPicPr>
        <p:blipFill>
          <a:blip r:embed="rId4"/>
          <a:stretch>
            <a:fillRect/>
          </a:stretch>
        </p:blipFill>
        <p:spPr>
          <a:xfrm>
            <a:off x="5379835" y="3779642"/>
            <a:ext cx="1005891" cy="908318"/>
          </a:xfrm>
          <a:prstGeom prst="rect">
            <a:avLst/>
          </a:prstGeom>
          <a:solidFill>
            <a:schemeClr val="tx1"/>
          </a:solidFill>
        </p:spPr>
      </p:pic>
      <p:sp>
        <p:nvSpPr>
          <p:cNvPr id="37" name="Rectangle 36"/>
          <p:cNvSpPr/>
          <p:nvPr/>
        </p:nvSpPr>
        <p:spPr>
          <a:xfrm>
            <a:off x="5301286" y="3289203"/>
            <a:ext cx="914033" cy="276999"/>
          </a:xfrm>
          <a:prstGeom prst="rect">
            <a:avLst/>
          </a:prstGeom>
        </p:spPr>
        <p:txBody>
          <a:bodyPr wrap="none">
            <a:spAutoFit/>
          </a:bodyPr>
          <a:lstStyle/>
          <a:p>
            <a:r>
              <a:rPr lang="el-GR" sz="1200" b="1" dirty="0">
                <a:solidFill>
                  <a:srgbClr val="FF0000"/>
                </a:solidFill>
              </a:rPr>
              <a:t>80% </a:t>
            </a:r>
            <a:r>
              <a:rPr lang="el-GR" sz="1200" b="1" dirty="0" smtClean="0">
                <a:solidFill>
                  <a:srgbClr val="FF0000"/>
                </a:solidFill>
              </a:rPr>
              <a:t> </a:t>
            </a:r>
            <a:r>
              <a:rPr lang="el-GR" sz="1200" b="1" dirty="0">
                <a:solidFill>
                  <a:srgbClr val="FF0000"/>
                </a:solidFill>
              </a:rPr>
              <a:t>CO2</a:t>
            </a:r>
          </a:p>
        </p:txBody>
      </p:sp>
      <p:sp>
        <p:nvSpPr>
          <p:cNvPr id="38" name="Rectangle 37"/>
          <p:cNvSpPr/>
          <p:nvPr/>
        </p:nvSpPr>
        <p:spPr>
          <a:xfrm>
            <a:off x="5471694" y="4459392"/>
            <a:ext cx="914033" cy="276999"/>
          </a:xfrm>
          <a:prstGeom prst="rect">
            <a:avLst/>
          </a:prstGeom>
        </p:spPr>
        <p:txBody>
          <a:bodyPr wrap="none">
            <a:spAutoFit/>
          </a:bodyPr>
          <a:lstStyle/>
          <a:p>
            <a:r>
              <a:rPr lang="el-GR" sz="1200" b="1" dirty="0">
                <a:solidFill>
                  <a:srgbClr val="FF0000"/>
                </a:solidFill>
              </a:rPr>
              <a:t>2</a:t>
            </a:r>
            <a:r>
              <a:rPr lang="el-GR" sz="1200" b="1" dirty="0" smtClean="0">
                <a:solidFill>
                  <a:srgbClr val="FF0000"/>
                </a:solidFill>
              </a:rPr>
              <a:t>0</a:t>
            </a:r>
            <a:r>
              <a:rPr lang="el-GR" sz="1200" b="1" dirty="0">
                <a:solidFill>
                  <a:srgbClr val="FF0000"/>
                </a:solidFill>
              </a:rPr>
              <a:t>% </a:t>
            </a:r>
            <a:r>
              <a:rPr lang="el-GR" sz="1200" b="1" dirty="0" smtClean="0">
                <a:solidFill>
                  <a:srgbClr val="FF0000"/>
                </a:solidFill>
              </a:rPr>
              <a:t> </a:t>
            </a:r>
            <a:r>
              <a:rPr lang="el-GR" sz="1200" b="1" dirty="0">
                <a:solidFill>
                  <a:srgbClr val="FF0000"/>
                </a:solidFill>
              </a:rPr>
              <a:t>CO2</a:t>
            </a:r>
          </a:p>
        </p:txBody>
      </p:sp>
      <p:pic>
        <p:nvPicPr>
          <p:cNvPr id="39" name="Picture 16" descr="https://encrypted-tbn2.google.com/images?q=tbn:ANd9GcTq9wi3mPy74O6uR2aYiB43boeOGn01DqL5495y3z_b7PMTiqw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45749" y="73488"/>
            <a:ext cx="2246278" cy="224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79086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bg>
      <p:bgPr>
        <a:solidFill>
          <a:srgbClr val="00206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9772" y="22280"/>
            <a:ext cx="9102786" cy="6835720"/>
          </a:xfrm>
          <a:prstGeom prst="rect">
            <a:avLst/>
          </a:prstGeom>
        </p:spPr>
      </p:pic>
      <p:sp>
        <p:nvSpPr>
          <p:cNvPr id="4" name="Rectangle 3">
            <a:extLst>
              <a:ext uri="{FF2B5EF4-FFF2-40B4-BE49-F238E27FC236}">
                <a16:creationId xmlns:a16="http://schemas.microsoft.com/office/drawing/2014/main" xmlns="" id="{262553FC-EDFD-467C-92F2-2A396FDF35FF}"/>
              </a:ext>
            </a:extLst>
          </p:cNvPr>
          <p:cNvSpPr/>
          <p:nvPr/>
        </p:nvSpPr>
        <p:spPr>
          <a:xfrm>
            <a:off x="1529772" y="164437"/>
            <a:ext cx="9102786" cy="523220"/>
          </a:xfrm>
          <a:prstGeom prst="rect">
            <a:avLst/>
          </a:prstGeom>
          <a:solidFill>
            <a:srgbClr val="0000FF"/>
          </a:solidFill>
        </p:spPr>
        <p:txBody>
          <a:bodyPr wrap="square">
            <a:spAutoFit/>
          </a:bodyPr>
          <a:lstStyle/>
          <a:p>
            <a:pPr algn="ctr"/>
            <a:r>
              <a:rPr lang="el-GR" sz="2800" b="1" dirty="0">
                <a:solidFill>
                  <a:srgbClr val="FFFF00"/>
                </a:solidFill>
              </a:rPr>
              <a:t>αναπνευστική αντλία </a:t>
            </a:r>
          </a:p>
        </p:txBody>
      </p:sp>
    </p:spTree>
    <p:extLst>
      <p:ext uri="{BB962C8B-B14F-4D97-AF65-F5344CB8AC3E}">
        <p14:creationId xmlns:p14="http://schemas.microsoft.com/office/powerpoint/2010/main" val="16681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pic>
        <p:nvPicPr>
          <p:cNvPr id="4" name="Picture 3"/>
          <p:cNvPicPr>
            <a:picLocks noChangeAspect="1"/>
          </p:cNvPicPr>
          <p:nvPr/>
        </p:nvPicPr>
        <p:blipFill>
          <a:blip r:embed="rId2"/>
          <a:stretch>
            <a:fillRect/>
          </a:stretch>
        </p:blipFill>
        <p:spPr>
          <a:xfrm>
            <a:off x="2732048" y="35970"/>
            <a:ext cx="6652327" cy="6822029"/>
          </a:xfrm>
          <a:prstGeom prst="rect">
            <a:avLst/>
          </a:prstGeom>
        </p:spPr>
      </p:pic>
    </p:spTree>
    <p:extLst>
      <p:ext uri="{BB962C8B-B14F-4D97-AF65-F5344CB8AC3E}">
        <p14:creationId xmlns:p14="http://schemas.microsoft.com/office/powerpoint/2010/main" val="301461064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078164" y="1339850"/>
            <a:ext cx="6006305" cy="5224464"/>
            <a:chOff x="3078164" y="1339850"/>
            <a:chExt cx="6006305" cy="5224464"/>
          </a:xfrm>
        </p:grpSpPr>
        <p:pic>
          <p:nvPicPr>
            <p:cNvPr id="113667" name="Picture 5" descr="S9781416045748-030-f00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07531" y="1647827"/>
              <a:ext cx="5976938" cy="491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Box 2"/>
            <p:cNvSpPr txBox="1">
              <a:spLocks noChangeArrowheads="1"/>
            </p:cNvSpPr>
            <p:nvPr/>
          </p:nvSpPr>
          <p:spPr bwMode="auto">
            <a:xfrm rot="16200000">
              <a:off x="1094582" y="3323432"/>
              <a:ext cx="4321175" cy="3540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400" fontAlgn="base">
                <a:spcBef>
                  <a:spcPct val="0"/>
                </a:spcBef>
                <a:spcAft>
                  <a:spcPct val="0"/>
                </a:spcAft>
                <a:buNone/>
              </a:pPr>
              <a:r>
                <a:rPr lang="el-GR" altLang="el-GR" sz="1700" b="1" dirty="0">
                  <a:solidFill>
                    <a:srgbClr val="000000"/>
                  </a:solidFill>
                  <a:latin typeface="Arial" panose="020B0604020202020204" pitchFamily="34" charset="0"/>
                </a:rPr>
                <a:t>Κυψελιδικός αερισμός (φυσιολογικά =1)</a:t>
              </a:r>
            </a:p>
          </p:txBody>
        </p:sp>
      </p:grpSp>
      <p:sp>
        <p:nvSpPr>
          <p:cNvPr id="113669" name="TextBox 7"/>
          <p:cNvSpPr txBox="1">
            <a:spLocks noChangeArrowheads="1"/>
          </p:cNvSpPr>
          <p:nvPr/>
        </p:nvSpPr>
        <p:spPr bwMode="auto">
          <a:xfrm>
            <a:off x="4583113" y="5949951"/>
            <a:ext cx="3313112" cy="614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914400" fontAlgn="base">
              <a:spcBef>
                <a:spcPct val="0"/>
              </a:spcBef>
              <a:spcAft>
                <a:spcPct val="0"/>
              </a:spcAft>
              <a:buNone/>
            </a:pPr>
            <a:r>
              <a:rPr lang="en-US" altLang="el-GR" sz="1700" b="1">
                <a:solidFill>
                  <a:srgbClr val="000000"/>
                </a:solidFill>
                <a:latin typeface="Arial" panose="020B0604020202020204" pitchFamily="34" charset="0"/>
              </a:rPr>
              <a:t>pH </a:t>
            </a:r>
            <a:r>
              <a:rPr lang="el-GR" altLang="el-GR" sz="1700" b="1">
                <a:solidFill>
                  <a:srgbClr val="000000"/>
                </a:solidFill>
                <a:latin typeface="Arial" panose="020B0604020202020204" pitchFamily="34" charset="0"/>
              </a:rPr>
              <a:t>αρτηριακού αίματος</a:t>
            </a:r>
          </a:p>
          <a:p>
            <a:pPr algn="ctr" defTabSz="914400" fontAlgn="base">
              <a:spcBef>
                <a:spcPct val="0"/>
              </a:spcBef>
              <a:spcAft>
                <a:spcPct val="0"/>
              </a:spcAft>
              <a:buNone/>
            </a:pPr>
            <a:r>
              <a:rPr lang="en-US" altLang="el-GR" sz="1700" b="1">
                <a:solidFill>
                  <a:srgbClr val="000000"/>
                </a:solidFill>
                <a:latin typeface="Arial" panose="020B0604020202020204" pitchFamily="34" charset="0"/>
              </a:rPr>
              <a:t> </a:t>
            </a:r>
            <a:endParaRPr lang="el-GR" altLang="el-GR" sz="1700" b="1">
              <a:solidFill>
                <a:srgbClr val="000000"/>
              </a:solidFill>
              <a:latin typeface="Arial" panose="020B0604020202020204" pitchFamily="34" charset="0"/>
            </a:endParaRPr>
          </a:p>
        </p:txBody>
      </p:sp>
      <p:sp>
        <p:nvSpPr>
          <p:cNvPr id="2" name="Title 1"/>
          <p:cNvSpPr>
            <a:spLocks noGrp="1"/>
          </p:cNvSpPr>
          <p:nvPr>
            <p:ph type="title"/>
          </p:nvPr>
        </p:nvSpPr>
        <p:spPr>
          <a:xfrm>
            <a:off x="914400" y="196850"/>
            <a:ext cx="10363200" cy="1143000"/>
          </a:xfrm>
        </p:spPr>
        <p:txBody>
          <a:bodyPr/>
          <a:lstStyle/>
          <a:p>
            <a:r>
              <a:rPr lang="el-GR" sz="3600" b="1" dirty="0">
                <a:solidFill>
                  <a:srgbClr val="0000FF"/>
                </a:solidFill>
              </a:rPr>
              <a:t>Αύξηση του pH </a:t>
            </a:r>
            <a:r>
              <a:rPr lang="el-GR" sz="3600" b="1" dirty="0" smtClean="0">
                <a:solidFill>
                  <a:srgbClr val="0000FF"/>
                </a:solidFill>
              </a:rPr>
              <a:t>διεγείρει τον </a:t>
            </a:r>
            <a:r>
              <a:rPr lang="el-GR" sz="3600" b="1" dirty="0">
                <a:solidFill>
                  <a:srgbClr val="0000FF"/>
                </a:solidFill>
              </a:rPr>
              <a:t>κυψελιδικό αερισμό</a:t>
            </a:r>
          </a:p>
        </p:txBody>
      </p:sp>
    </p:spTree>
    <p:extLst>
      <p:ext uri="{BB962C8B-B14F-4D97-AF65-F5344CB8AC3E}">
        <p14:creationId xmlns:p14="http://schemas.microsoft.com/office/powerpoint/2010/main" val="292142268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noGrp="1" noChangeArrowheads="1"/>
          </p:cNvSpPr>
          <p:nvPr>
            <p:ph type="title"/>
          </p:nvPr>
        </p:nvSpPr>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l-GR" sz="3600" b="1" dirty="0">
              <a:solidFill>
                <a:srgbClr val="0000FF"/>
              </a:solidFill>
            </a:endParaRPr>
          </a:p>
        </p:txBody>
      </p:sp>
      <p:sp>
        <p:nvSpPr>
          <p:cNvPr id="2" name="Content Placeholder 1"/>
          <p:cNvSpPr>
            <a:spLocks noGrp="1"/>
          </p:cNvSpPr>
          <p:nvPr>
            <p:ph idx="1"/>
          </p:nvPr>
        </p:nvSpPr>
        <p:spPr/>
        <p:txBody>
          <a:bodyPr/>
          <a:lstStyle/>
          <a:p>
            <a:endParaRPr lang="el-GR"/>
          </a:p>
        </p:txBody>
      </p:sp>
      <p:pic>
        <p:nvPicPr>
          <p:cNvPr id="4" name="Picture 3"/>
          <p:cNvPicPr>
            <a:picLocks noChangeAspect="1"/>
          </p:cNvPicPr>
          <p:nvPr/>
        </p:nvPicPr>
        <p:blipFill>
          <a:blip r:embed="rId3"/>
          <a:stretch>
            <a:fillRect/>
          </a:stretch>
        </p:blipFill>
        <p:spPr>
          <a:xfrm>
            <a:off x="245327" y="101484"/>
            <a:ext cx="11701346" cy="6582007"/>
          </a:xfrm>
          <a:prstGeom prst="rect">
            <a:avLst/>
          </a:prstGeom>
        </p:spPr>
      </p:pic>
    </p:spTree>
    <p:extLst>
      <p:ext uri="{BB962C8B-B14F-4D97-AF65-F5344CB8AC3E}">
        <p14:creationId xmlns:p14="http://schemas.microsoft.com/office/powerpoint/2010/main" val="2146009800"/>
      </p:ext>
    </p:extLst>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solidFill>
                  <a:schemeClr val="bg1"/>
                </a:solidFill>
              </a:rPr>
              <a:t>Ρυθμιστικό σύστημα </a:t>
            </a:r>
            <a:r>
              <a:rPr lang="el-GR" b="1" dirty="0" smtClean="0">
                <a:solidFill>
                  <a:schemeClr val="bg1"/>
                </a:solidFill>
              </a:rPr>
              <a:t>πρωτεϊνών</a:t>
            </a:r>
            <a:r>
              <a:rPr lang="en-US" b="1" dirty="0" smtClean="0">
                <a:solidFill>
                  <a:schemeClr val="bg1"/>
                </a:solidFill>
              </a:rPr>
              <a:t>*</a:t>
            </a:r>
            <a:r>
              <a:rPr lang="el-GR" b="1" dirty="0" smtClean="0">
                <a:solidFill>
                  <a:schemeClr val="bg1"/>
                </a:solidFill>
              </a:rPr>
              <a:t> </a:t>
            </a:r>
            <a:r>
              <a:rPr lang="el-GR" b="1" dirty="0">
                <a:solidFill>
                  <a:schemeClr val="bg1"/>
                </a:solidFill>
              </a:rPr>
              <a:t>(</a:t>
            </a:r>
            <a:r>
              <a:rPr lang="en-US" b="1" dirty="0">
                <a:solidFill>
                  <a:schemeClr val="bg1"/>
                </a:solidFill>
              </a:rPr>
              <a:t>Hb</a:t>
            </a:r>
            <a:r>
              <a:rPr lang="en-US" b="1" dirty="0" smtClean="0">
                <a:solidFill>
                  <a:schemeClr val="bg1"/>
                </a:solidFill>
              </a:rPr>
              <a:t>)</a:t>
            </a:r>
            <a:endParaRPr lang="el-GR" b="1" dirty="0">
              <a:solidFill>
                <a:schemeClr val="bg1"/>
              </a:solidFill>
            </a:endParaRPr>
          </a:p>
        </p:txBody>
      </p:sp>
      <p:sp>
        <p:nvSpPr>
          <p:cNvPr id="10" name="Content Placeholder 9"/>
          <p:cNvSpPr>
            <a:spLocks noGrp="1"/>
          </p:cNvSpPr>
          <p:nvPr>
            <p:ph sz="half" idx="2"/>
          </p:nvPr>
        </p:nvSpPr>
        <p:spPr>
          <a:xfrm>
            <a:off x="5654494" y="2056093"/>
            <a:ext cx="6321196" cy="4200245"/>
          </a:xfrm>
        </p:spPr>
        <p:txBody>
          <a:bodyPr>
            <a:normAutofit/>
          </a:bodyPr>
          <a:lstStyle/>
          <a:p>
            <a:endParaRPr lang="el-GR" dirty="0">
              <a:solidFill>
                <a:schemeClr val="bg1"/>
              </a:solidFill>
            </a:endParaRPr>
          </a:p>
        </p:txBody>
      </p:sp>
      <p:pic>
        <p:nvPicPr>
          <p:cNvPr id="7" name="Picture 6"/>
          <p:cNvPicPr>
            <a:picLocks noChangeAspect="1"/>
          </p:cNvPicPr>
          <p:nvPr/>
        </p:nvPicPr>
        <p:blipFill>
          <a:blip r:embed="rId3">
            <a:duotone>
              <a:prstClr val="black"/>
              <a:schemeClr val="accent3">
                <a:tint val="45000"/>
                <a:satMod val="400000"/>
              </a:schemeClr>
            </a:duotone>
          </a:blip>
          <a:stretch>
            <a:fillRect/>
          </a:stretch>
        </p:blipFill>
        <p:spPr>
          <a:xfrm>
            <a:off x="298313" y="3962996"/>
            <a:ext cx="5154125" cy="447675"/>
          </a:xfrm>
          <a:prstGeom prst="rect">
            <a:avLst/>
          </a:prstGeom>
        </p:spPr>
      </p:pic>
      <p:sp>
        <p:nvSpPr>
          <p:cNvPr id="9" name="Rectangle 8"/>
          <p:cNvSpPr/>
          <p:nvPr/>
        </p:nvSpPr>
        <p:spPr>
          <a:xfrm>
            <a:off x="0" y="6497917"/>
            <a:ext cx="6503942"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black"/>
                </a:solidFill>
                <a:effectLst/>
                <a:uLnTx/>
                <a:uFillTx/>
                <a:latin typeface="Century Gothic" panose="020B0502020202020204"/>
                <a:ea typeface="+mn-ea"/>
                <a:cs typeface="+mn-cs"/>
              </a:rPr>
              <a:t>Αποτελούν το 75% της ρυθμιστικής ικανότητας του </a:t>
            </a:r>
            <a:r>
              <a:rPr kumimoji="0" lang="el-GR" sz="1600" b="1" i="0" u="none" strike="noStrike" kern="1200" cap="none" spc="0" normalizeH="0" baseline="0" noProof="0" dirty="0" smtClean="0">
                <a:ln>
                  <a:noFill/>
                </a:ln>
                <a:solidFill>
                  <a:prstClr val="black"/>
                </a:solidFill>
                <a:effectLst/>
                <a:uLnTx/>
                <a:uFillTx/>
                <a:latin typeface="Century Gothic" panose="020B0502020202020204"/>
                <a:ea typeface="+mn-ea"/>
                <a:cs typeface="+mn-cs"/>
              </a:rPr>
              <a:t>οργανισμού</a:t>
            </a:r>
            <a:endParaRPr kumimoji="0" lang="el-GR" sz="16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2" name="Rectangle 11"/>
          <p:cNvSpPr/>
          <p:nvPr/>
        </p:nvSpPr>
        <p:spPr>
          <a:xfrm>
            <a:off x="298313" y="2320529"/>
            <a:ext cx="5356181"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entury Gothic" panose="020B0502020202020204"/>
                <a:ea typeface="+mn-ea"/>
                <a:cs typeface="+mn-cs"/>
              </a:rPr>
              <a:t>Όταν το </a:t>
            </a:r>
            <a:r>
              <a:rPr kumimoji="0" lang="el-GR" sz="1800" b="0" i="0" u="none" strike="noStrike" kern="1200" cap="none" spc="0" normalizeH="0" baseline="0" noProof="0" dirty="0" err="1">
                <a:ln>
                  <a:noFill/>
                </a:ln>
                <a:solidFill>
                  <a:prstClr val="black"/>
                </a:solidFill>
                <a:effectLst/>
                <a:uLnTx/>
                <a:uFillTx/>
                <a:latin typeface="Century Gothic" panose="020B0502020202020204"/>
                <a:ea typeface="+mn-ea"/>
                <a:cs typeface="+mn-cs"/>
              </a:rPr>
              <a:t>H+Hb</a:t>
            </a:r>
            <a:r>
              <a:rPr kumimoji="0" lang="el-GR" sz="1800" b="0" i="0" u="none" strike="noStrike" kern="1200" cap="none" spc="0" normalizeH="0" baseline="0" noProof="0" dirty="0">
                <a:ln>
                  <a:noFill/>
                </a:ln>
                <a:solidFill>
                  <a:prstClr val="black"/>
                </a:solidFill>
                <a:effectLst/>
                <a:uLnTx/>
                <a:uFillTx/>
                <a:latin typeface="Century Gothic" panose="020B0502020202020204"/>
                <a:ea typeface="+mn-ea"/>
                <a:cs typeface="+mn-cs"/>
              </a:rPr>
              <a:t> μόριο προσλαμβάνει </a:t>
            </a:r>
            <a:r>
              <a:rPr kumimoji="0" lang="el-GR" sz="1800" b="1" i="0" u="none" strike="noStrike" kern="1200" cap="none" spc="0" normalizeH="0" baseline="0" noProof="0" dirty="0">
                <a:ln>
                  <a:noFill/>
                </a:ln>
                <a:solidFill>
                  <a:prstClr val="black"/>
                </a:solidFill>
                <a:effectLst/>
                <a:uLnTx/>
                <a:uFillTx/>
                <a:latin typeface="Century Gothic" panose="020B0502020202020204"/>
                <a:ea typeface="+mn-ea"/>
                <a:cs typeface="+mn-cs"/>
              </a:rPr>
              <a:t>O</a:t>
            </a:r>
            <a:r>
              <a:rPr kumimoji="0" lang="el-GR" sz="1800" b="1" i="0" u="none" strike="noStrike" kern="1200" cap="none" spc="0" normalizeH="0" baseline="-25000" noProof="0" dirty="0">
                <a:ln>
                  <a:noFill/>
                </a:ln>
                <a:solidFill>
                  <a:prstClr val="black"/>
                </a:solidFill>
                <a:effectLst/>
                <a:uLnTx/>
                <a:uFillTx/>
                <a:latin typeface="Century Gothic" panose="020B0502020202020204"/>
                <a:ea typeface="+mn-ea"/>
                <a:cs typeface="+mn-cs"/>
              </a:rPr>
              <a:t>2</a:t>
            </a:r>
            <a:r>
              <a:rPr kumimoji="0" lang="el-GR" sz="18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el-GR" sz="1800" b="0" i="0" u="none" strike="noStrike" kern="1200" cap="none" spc="0" normalizeH="0" baseline="0" noProof="0" dirty="0">
                <a:ln>
                  <a:noFill/>
                </a:ln>
                <a:solidFill>
                  <a:prstClr val="black"/>
                </a:solidFill>
                <a:effectLst/>
                <a:uLnTx/>
                <a:uFillTx/>
                <a:latin typeface="Century Gothic" panose="020B0502020202020204"/>
                <a:ea typeface="+mn-ea"/>
                <a:cs typeface="+mn-cs"/>
              </a:rPr>
              <a:t>από τους πνεύμονες, η </a:t>
            </a:r>
            <a:r>
              <a:rPr kumimoji="0" lang="el-GR" sz="1800" b="0" i="0" u="none" strike="noStrike" kern="1200" cap="none" spc="0" normalizeH="0" baseline="0" noProof="0" dirty="0" err="1">
                <a:ln>
                  <a:noFill/>
                </a:ln>
                <a:solidFill>
                  <a:prstClr val="black"/>
                </a:solidFill>
                <a:effectLst/>
                <a:uLnTx/>
                <a:uFillTx/>
                <a:latin typeface="Century Gothic" panose="020B0502020202020204"/>
                <a:ea typeface="+mn-ea"/>
                <a:cs typeface="+mn-cs"/>
              </a:rPr>
              <a:t>Hb</a:t>
            </a:r>
            <a:r>
              <a:rPr kumimoji="0" lang="el-GR" sz="1800" b="0"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el-GR"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(λόγω μεγαλύτερης συγγένειας </a:t>
            </a:r>
            <a:r>
              <a:rPr kumimoji="0" lang="el-GR" sz="1800" b="0" i="0" u="none" strike="noStrike" kern="1200" cap="none" spc="0" normalizeH="0" baseline="0" noProof="0" dirty="0">
                <a:ln>
                  <a:noFill/>
                </a:ln>
                <a:solidFill>
                  <a:prstClr val="black"/>
                </a:solidFill>
                <a:effectLst/>
                <a:uLnTx/>
                <a:uFillTx/>
                <a:latin typeface="Century Gothic" panose="020B0502020202020204"/>
                <a:ea typeface="+mn-ea"/>
                <a:cs typeface="+mn-cs"/>
              </a:rPr>
              <a:t>με το </a:t>
            </a:r>
            <a:r>
              <a:rPr kumimoji="0" lang="el-GR"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O2) </a:t>
            </a:r>
            <a:r>
              <a:rPr kumimoji="0" lang="el-GR" sz="1800" b="0" i="0" u="none" strike="noStrike" kern="1200" cap="none" spc="0" normalizeH="0" baseline="0" noProof="0" dirty="0">
                <a:ln>
                  <a:noFill/>
                </a:ln>
                <a:solidFill>
                  <a:prstClr val="black"/>
                </a:solidFill>
                <a:effectLst/>
                <a:uLnTx/>
                <a:uFillTx/>
                <a:latin typeface="Century Gothic" panose="020B0502020202020204"/>
                <a:ea typeface="+mn-ea"/>
                <a:cs typeface="+mn-cs"/>
              </a:rPr>
              <a:t>παίρνει το O2 και απελευθερώνει </a:t>
            </a:r>
            <a:r>
              <a:rPr kumimoji="0" lang="el-GR" sz="1800" b="1" i="0" u="none" strike="noStrike" kern="1200" cap="none" spc="0" normalizeH="0" baseline="0" noProof="0" dirty="0">
                <a:ln>
                  <a:noFill/>
                </a:ln>
                <a:solidFill>
                  <a:prstClr val="black"/>
                </a:solidFill>
                <a:effectLst/>
                <a:uLnTx/>
                <a:uFillTx/>
                <a:latin typeface="Century Gothic" panose="020B0502020202020204"/>
                <a:ea typeface="+mn-ea"/>
                <a:cs typeface="+mn-cs"/>
              </a:rPr>
              <a:t>H</a:t>
            </a:r>
            <a:r>
              <a:rPr kumimoji="0" lang="el-GR" sz="1800" b="1" i="0" u="none" strike="noStrike" kern="1200" cap="none" spc="0" normalizeH="0" baseline="0" noProof="0" dirty="0" smtClean="0">
                <a:ln>
                  <a:noFill/>
                </a:ln>
                <a:solidFill>
                  <a:prstClr val="black"/>
                </a:solidFill>
                <a:effectLst/>
                <a:uLnTx/>
                <a:uFillTx/>
                <a:latin typeface="Century Gothic" panose="020B0502020202020204"/>
                <a:ea typeface="+mn-ea"/>
                <a:cs typeface="+mn-cs"/>
              </a:rPr>
              <a:t>+</a:t>
            </a:r>
            <a:r>
              <a:rPr kumimoji="0" lang="el-GR"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 που συνδέεται με </a:t>
            </a: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HCO</a:t>
            </a:r>
            <a:r>
              <a:rPr kumimoji="0" lang="en-US" sz="1800" b="1" i="0" u="none" strike="noStrike" kern="1200" cap="none" spc="0" normalizeH="0" baseline="-25000" noProof="0" dirty="0">
                <a:ln>
                  <a:noFill/>
                </a:ln>
                <a:solidFill>
                  <a:prstClr val="black"/>
                </a:solidFill>
                <a:effectLst/>
                <a:uLnTx/>
                <a:uFillTx/>
                <a:latin typeface="Century Gothic" panose="020B0502020202020204"/>
                <a:ea typeface="+mn-ea"/>
                <a:cs typeface="+mn-cs"/>
              </a:rPr>
              <a:t>3</a:t>
            </a:r>
            <a:r>
              <a:rPr kumimoji="0" lang="en-US" sz="1800" b="1" i="0" u="none" strike="noStrike" kern="1200" cap="none" spc="0" normalizeH="0" baseline="30000" noProof="0" dirty="0">
                <a:ln>
                  <a:noFill/>
                </a:ln>
                <a:solidFill>
                  <a:prstClr val="black"/>
                </a:solidFill>
                <a:effectLst/>
                <a:uLnTx/>
                <a:uFillTx/>
                <a:latin typeface="Century Gothic" panose="020B0502020202020204"/>
                <a:ea typeface="+mn-ea"/>
                <a:cs typeface="+mn-cs"/>
              </a:rPr>
              <a:t>-</a:t>
            </a:r>
            <a:r>
              <a:rPr kumimoji="0" lang="el-GR" sz="1800" b="0" i="0" u="none" strike="noStrike" kern="1200" cap="none" spc="0" normalizeH="0" baseline="30000" noProof="0" dirty="0">
                <a:ln>
                  <a:noFill/>
                </a:ln>
                <a:solidFill>
                  <a:prstClr val="black"/>
                </a:solidFill>
                <a:effectLst/>
                <a:uLnTx/>
                <a:uFillTx/>
                <a:latin typeface="Century Gothic" panose="020B0502020202020204"/>
                <a:ea typeface="+mn-ea"/>
                <a:cs typeface="+mn-cs"/>
              </a:rPr>
              <a:t> </a:t>
            </a:r>
            <a:endParaRPr kumimoji="0" lang="en-US" sz="1800" b="0" i="0" u="none" strike="noStrike" kern="1200" cap="none" spc="0" normalizeH="0" baseline="30000" noProof="0" dirty="0">
              <a:ln>
                <a:noFill/>
              </a:ln>
              <a:solidFill>
                <a:prstClr val="black"/>
              </a:solidFill>
              <a:effectLst/>
              <a:uLnTx/>
              <a:uFillTx/>
              <a:latin typeface="Century Gothic" panose="020B0502020202020204"/>
              <a:ea typeface="+mn-ea"/>
              <a:cs typeface="+mn-cs"/>
            </a:endParaRPr>
          </a:p>
        </p:txBody>
      </p:sp>
      <p:pic>
        <p:nvPicPr>
          <p:cNvPr id="13" name="Picture 12"/>
          <p:cNvPicPr>
            <a:picLocks noChangeAspect="1"/>
          </p:cNvPicPr>
          <p:nvPr/>
        </p:nvPicPr>
        <p:blipFill>
          <a:blip r:embed="rId4"/>
          <a:stretch>
            <a:fillRect/>
          </a:stretch>
        </p:blipFill>
        <p:spPr>
          <a:xfrm>
            <a:off x="5602756" y="1400282"/>
            <a:ext cx="6523252" cy="4729690"/>
          </a:xfrm>
          <a:prstGeom prst="rect">
            <a:avLst/>
          </a:prstGeom>
        </p:spPr>
      </p:pic>
      <p:sp>
        <p:nvSpPr>
          <p:cNvPr id="14" name="Rectangle 13"/>
          <p:cNvSpPr/>
          <p:nvPr/>
        </p:nvSpPr>
        <p:spPr>
          <a:xfrm>
            <a:off x="7217538" y="6072572"/>
            <a:ext cx="4901381" cy="646331"/>
          </a:xfrm>
          <a:prstGeom prst="rect">
            <a:avLst/>
          </a:prstGeom>
          <a:solidFill>
            <a:srgbClr val="FFF682"/>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entury Gothic" panose="020B0502020202020204"/>
                <a:ea typeface="+mn-ea"/>
                <a:cs typeface="+mn-cs"/>
              </a:rPr>
              <a:t>Όταν η </a:t>
            </a:r>
            <a:r>
              <a:rPr kumimoji="0" lang="el-GR" sz="1800" b="0" i="0" u="none" strike="noStrike" kern="1200" cap="none" spc="0" normalizeH="0" baseline="0" noProof="0" dirty="0" err="1">
                <a:ln>
                  <a:noFill/>
                </a:ln>
                <a:solidFill>
                  <a:prstClr val="black"/>
                </a:solidFill>
                <a:effectLst/>
                <a:uLnTx/>
                <a:uFillTx/>
                <a:latin typeface="Century Gothic" panose="020B0502020202020204"/>
                <a:ea typeface="+mn-ea"/>
                <a:cs typeface="+mn-cs"/>
              </a:rPr>
              <a:t>Hb</a:t>
            </a:r>
            <a:r>
              <a:rPr kumimoji="0" lang="el-GR" sz="1800" b="0" i="0" u="none" strike="noStrike" kern="1200" cap="none" spc="0" normalizeH="0" baseline="0" noProof="0" dirty="0">
                <a:ln>
                  <a:noFill/>
                </a:ln>
                <a:solidFill>
                  <a:prstClr val="black"/>
                </a:solidFill>
                <a:effectLst/>
                <a:uLnTx/>
                <a:uFillTx/>
                <a:latin typeface="Century Gothic" panose="020B0502020202020204"/>
                <a:ea typeface="+mn-ea"/>
                <a:cs typeface="+mn-cs"/>
              </a:rPr>
              <a:t> απελευθερώνει O2 δημιουργείται μεγάλη συγγένεια για τα H+ </a:t>
            </a:r>
          </a:p>
        </p:txBody>
      </p:sp>
      <p:sp>
        <p:nvSpPr>
          <p:cNvPr id="15" name="Rectangle 14"/>
          <p:cNvSpPr/>
          <p:nvPr/>
        </p:nvSpPr>
        <p:spPr>
          <a:xfrm>
            <a:off x="6096000" y="2571309"/>
            <a:ext cx="644728"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a:ea typeface="+mn-ea"/>
                <a:cs typeface="+mn-cs"/>
              </a:rPr>
              <a:t>O</a:t>
            </a:r>
            <a:r>
              <a:rPr kumimoji="0" lang="en-US" sz="2400" b="1" i="0" u="none" strike="noStrike" kern="1200" cap="none" spc="0" normalizeH="0" baseline="-25000" noProof="0" dirty="0">
                <a:ln>
                  <a:noFill/>
                </a:ln>
                <a:solidFill>
                  <a:prstClr val="black"/>
                </a:solidFill>
                <a:effectLst/>
                <a:uLnTx/>
                <a:uFillTx/>
                <a:latin typeface="Century Gothic" panose="020B0502020202020204"/>
                <a:ea typeface="+mn-ea"/>
                <a:cs typeface="+mn-cs"/>
              </a:rPr>
              <a:t>2</a:t>
            </a:r>
            <a:r>
              <a:rPr kumimoji="0" lang="en-US" sz="2400" b="1" i="0" u="none" strike="noStrike" kern="1200" cap="none" spc="0" normalizeH="0" baseline="0" noProof="0" dirty="0">
                <a:ln>
                  <a:noFill/>
                </a:ln>
                <a:solidFill>
                  <a:prstClr val="black"/>
                </a:solidFill>
                <a:effectLst/>
                <a:uLnTx/>
                <a:uFillTx/>
                <a:latin typeface="Century Gothic" panose="020B0502020202020204"/>
                <a:ea typeface="+mn-ea"/>
                <a:cs typeface="+mn-cs"/>
              </a:rPr>
              <a:t> </a:t>
            </a:r>
            <a:endParaRPr kumimoji="0" lang="el-GR" sz="24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9" name="Arc 18"/>
          <p:cNvSpPr/>
          <p:nvPr/>
        </p:nvSpPr>
        <p:spPr>
          <a:xfrm rot="18508778">
            <a:off x="5540130" y="3923547"/>
            <a:ext cx="796493" cy="811829"/>
          </a:xfrm>
          <a:prstGeom prst="arc">
            <a:avLst/>
          </a:prstGeom>
          <a:ln w="76200">
            <a:headEnd type="triangle"/>
            <a:tailEnd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0" name="Rectangle 19"/>
          <p:cNvSpPr/>
          <p:nvPr/>
        </p:nvSpPr>
        <p:spPr>
          <a:xfrm>
            <a:off x="5454611" y="4098628"/>
            <a:ext cx="518091"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entury Gothic" panose="020B0502020202020204"/>
                <a:ea typeface="+mn-ea"/>
                <a:cs typeface="+mn-cs"/>
              </a:rPr>
              <a:t>H</a:t>
            </a:r>
            <a:r>
              <a:rPr kumimoji="0" lang="en-US" sz="2400" b="1" i="0" u="none" strike="noStrike" kern="1200" cap="none" spc="0" normalizeH="0" baseline="30000" noProof="0" dirty="0" smtClean="0">
                <a:ln>
                  <a:noFill/>
                </a:ln>
                <a:solidFill>
                  <a:prstClr val="black"/>
                </a:solidFill>
                <a:effectLst/>
                <a:uLnTx/>
                <a:uFillTx/>
                <a:latin typeface="Century Gothic" panose="020B0502020202020204"/>
                <a:ea typeface="+mn-ea"/>
                <a:cs typeface="+mn-cs"/>
              </a:rPr>
              <a:t>+</a:t>
            </a:r>
            <a:endParaRPr kumimoji="0" lang="el-GR" sz="2400" b="1" i="0" u="none" strike="noStrike" kern="1200" cap="none" spc="0" normalizeH="0" baseline="30000" noProof="0" dirty="0">
              <a:ln>
                <a:noFill/>
              </a:ln>
              <a:solidFill>
                <a:prstClr val="black"/>
              </a:solidFill>
              <a:effectLst/>
              <a:uLnTx/>
              <a:uFillTx/>
              <a:latin typeface="Century Gothic" panose="020B0502020202020204"/>
              <a:ea typeface="+mn-ea"/>
              <a:cs typeface="+mn-cs"/>
            </a:endParaRPr>
          </a:p>
        </p:txBody>
      </p:sp>
      <p:sp>
        <p:nvSpPr>
          <p:cNvPr id="21" name="Rectangle 20"/>
          <p:cNvSpPr/>
          <p:nvPr/>
        </p:nvSpPr>
        <p:spPr>
          <a:xfrm>
            <a:off x="11350499" y="4572356"/>
            <a:ext cx="644728"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a:ea typeface="+mn-ea"/>
                <a:cs typeface="+mn-cs"/>
              </a:rPr>
              <a:t>O</a:t>
            </a:r>
            <a:r>
              <a:rPr kumimoji="0" lang="en-US" sz="2400" b="1" i="0" u="none" strike="noStrike" kern="1200" cap="none" spc="0" normalizeH="0" baseline="-25000" noProof="0" dirty="0">
                <a:ln>
                  <a:noFill/>
                </a:ln>
                <a:solidFill>
                  <a:prstClr val="black"/>
                </a:solidFill>
                <a:effectLst/>
                <a:uLnTx/>
                <a:uFillTx/>
                <a:latin typeface="Century Gothic" panose="020B0502020202020204"/>
                <a:ea typeface="+mn-ea"/>
                <a:cs typeface="+mn-cs"/>
              </a:rPr>
              <a:t>2</a:t>
            </a:r>
            <a:r>
              <a:rPr kumimoji="0" lang="en-US" sz="2400" b="1" i="0" u="none" strike="noStrike" kern="1200" cap="none" spc="0" normalizeH="0" baseline="0" noProof="0" dirty="0">
                <a:ln>
                  <a:noFill/>
                </a:ln>
                <a:solidFill>
                  <a:prstClr val="black"/>
                </a:solidFill>
                <a:effectLst/>
                <a:uLnTx/>
                <a:uFillTx/>
                <a:latin typeface="Century Gothic" panose="020B0502020202020204"/>
                <a:ea typeface="+mn-ea"/>
                <a:cs typeface="+mn-cs"/>
              </a:rPr>
              <a:t> </a:t>
            </a:r>
            <a:endParaRPr kumimoji="0" lang="el-GR" sz="24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22" name="Arc 21"/>
          <p:cNvSpPr/>
          <p:nvPr/>
        </p:nvSpPr>
        <p:spPr>
          <a:xfrm rot="2884509">
            <a:off x="11038438" y="2920960"/>
            <a:ext cx="796493" cy="811829"/>
          </a:xfrm>
          <a:prstGeom prst="arc">
            <a:avLst/>
          </a:prstGeom>
          <a:ln w="76200">
            <a:headEnd type="triangle"/>
            <a:tailEnd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3" name="Rectangle 22"/>
          <p:cNvSpPr/>
          <p:nvPr/>
        </p:nvSpPr>
        <p:spPr>
          <a:xfrm>
            <a:off x="11163938" y="3442380"/>
            <a:ext cx="518091"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entury Gothic" panose="020B0502020202020204"/>
                <a:ea typeface="+mn-ea"/>
                <a:cs typeface="+mn-cs"/>
              </a:rPr>
              <a:t>H</a:t>
            </a:r>
            <a:r>
              <a:rPr kumimoji="0" lang="en-US" sz="2400" b="1" i="0" u="none" strike="noStrike" kern="1200" cap="none" spc="0" normalizeH="0" baseline="30000" noProof="0" dirty="0" smtClean="0">
                <a:ln>
                  <a:noFill/>
                </a:ln>
                <a:solidFill>
                  <a:prstClr val="black"/>
                </a:solidFill>
                <a:effectLst/>
                <a:uLnTx/>
                <a:uFillTx/>
                <a:latin typeface="Century Gothic" panose="020B0502020202020204"/>
                <a:ea typeface="+mn-ea"/>
                <a:cs typeface="+mn-cs"/>
              </a:rPr>
              <a:t>+</a:t>
            </a:r>
            <a:endParaRPr kumimoji="0" lang="el-GR" sz="2400" b="1" i="0" u="none" strike="noStrike" kern="1200" cap="none" spc="0" normalizeH="0" baseline="3000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7035838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dirty="0"/>
          </a:p>
        </p:txBody>
      </p:sp>
      <p:pic>
        <p:nvPicPr>
          <p:cNvPr id="19458" name="Picture 2" descr="C:\Users\ppass\AppData\Roaming\PixelMetrics\CaptureWiz\Temp\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7768" y="790729"/>
            <a:ext cx="5972175" cy="44005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11276" y="276319"/>
            <a:ext cx="10559847" cy="954107"/>
          </a:xfrm>
          <a:prstGeom prst="rect">
            <a:avLst/>
          </a:prstGeom>
        </p:spPr>
        <p:txBody>
          <a:bodyPr wrap="square">
            <a:spAutoFit/>
          </a:bodyPr>
          <a:lstStyle/>
          <a:p>
            <a:r>
              <a:rPr lang="en-US" sz="2800" b="1" dirty="0">
                <a:latin typeface="Calibri" panose="020F0502020204030204" pitchFamily="34" charset="0"/>
                <a:cs typeface="Calibri" panose="020F0502020204030204" pitchFamily="34" charset="0"/>
              </a:rPr>
              <a:t>Ratio of Carbonic Acid and Bicarbonate Concentration in Maintaining pH within Normal Limits. </a:t>
            </a:r>
            <a:endParaRPr lang="el-GR" sz="2800" b="1" dirty="0">
              <a:latin typeface="Calibri" panose="020F0502020204030204" pitchFamily="34" charset="0"/>
              <a:cs typeface="Calibri" panose="020F0502020204030204" pitchFamily="34" charset="0"/>
            </a:endParaRPr>
          </a:p>
        </p:txBody>
      </p:sp>
      <p:pic>
        <p:nvPicPr>
          <p:cNvPr id="6" name="Picture 16" descr="https://encrypted-tbn2.google.com/images?q=tbn:ANd9GcTq9wi3mPy74O6uR2aYiB43boeOGn01DqL5495y3z_b7PMTiqw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259" y="5191280"/>
            <a:ext cx="1552420" cy="1552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descr="C:\Users\AM01337\AppData\Roaming\PixelMetrics\CaptureWiz\Temp\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0479" y="5262797"/>
            <a:ext cx="1873016" cy="140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6"/>
          <a:stretch>
            <a:fillRect/>
          </a:stretch>
        </p:blipFill>
        <p:spPr>
          <a:xfrm>
            <a:off x="943897" y="2490328"/>
            <a:ext cx="1287872" cy="1287872"/>
          </a:xfrm>
          <a:prstGeom prst="rect">
            <a:avLst/>
          </a:prstGeom>
        </p:spPr>
      </p:pic>
      <p:pic>
        <p:nvPicPr>
          <p:cNvPr id="8" name="Picture 7"/>
          <p:cNvPicPr>
            <a:picLocks noChangeAspect="1"/>
          </p:cNvPicPr>
          <p:nvPr/>
        </p:nvPicPr>
        <p:blipFill>
          <a:blip r:embed="rId7"/>
          <a:stretch>
            <a:fillRect/>
          </a:stretch>
        </p:blipFill>
        <p:spPr>
          <a:xfrm flipH="1">
            <a:off x="8673656" y="2490328"/>
            <a:ext cx="1292464" cy="1286367"/>
          </a:xfrm>
          <a:prstGeom prst="rect">
            <a:avLst/>
          </a:prstGeom>
        </p:spPr>
      </p:pic>
      <p:pic>
        <p:nvPicPr>
          <p:cNvPr id="9" name="Picture 8"/>
          <p:cNvPicPr>
            <a:picLocks noChangeAspect="1"/>
          </p:cNvPicPr>
          <p:nvPr/>
        </p:nvPicPr>
        <p:blipFill>
          <a:blip r:embed="rId8"/>
          <a:stretch>
            <a:fillRect/>
          </a:stretch>
        </p:blipFill>
        <p:spPr>
          <a:xfrm>
            <a:off x="7798921" y="4306609"/>
            <a:ext cx="3298222" cy="512108"/>
          </a:xfrm>
          <a:prstGeom prst="rect">
            <a:avLst/>
          </a:prstGeom>
        </p:spPr>
      </p:pic>
      <p:sp>
        <p:nvSpPr>
          <p:cNvPr id="10" name="Rectangle 9"/>
          <p:cNvSpPr/>
          <p:nvPr/>
        </p:nvSpPr>
        <p:spPr>
          <a:xfrm>
            <a:off x="7932730" y="1274360"/>
            <a:ext cx="415498" cy="369332"/>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r>
              <a:rPr lang="en-US" dirty="0" smtClean="0"/>
              <a:t>25</a:t>
            </a:r>
            <a:endParaRPr lang="el-GR" dirty="0"/>
          </a:p>
        </p:txBody>
      </p:sp>
      <p:sp>
        <p:nvSpPr>
          <p:cNvPr id="12" name="Rectangle 11"/>
          <p:cNvSpPr/>
          <p:nvPr/>
        </p:nvSpPr>
        <p:spPr>
          <a:xfrm>
            <a:off x="3677181" y="1305075"/>
            <a:ext cx="415498" cy="369332"/>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en-US" dirty="0"/>
              <a:t>4</a:t>
            </a:r>
            <a:r>
              <a:rPr lang="en-US" dirty="0" smtClean="0"/>
              <a:t>5</a:t>
            </a:r>
            <a:endParaRPr lang="el-GR" dirty="0"/>
          </a:p>
        </p:txBody>
      </p:sp>
    </p:spTree>
    <p:extLst>
      <p:ext uri="{BB962C8B-B14F-4D97-AF65-F5344CB8AC3E}">
        <p14:creationId xmlns:p14="http://schemas.microsoft.com/office/powerpoint/2010/main" val="302600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solidFill>
                  <a:srgbClr val="FFFF00"/>
                </a:solidFill>
              </a:rPr>
              <a:t>Φαινόμενο </a:t>
            </a:r>
            <a:r>
              <a:rPr lang="en-US" b="1" dirty="0">
                <a:solidFill>
                  <a:srgbClr val="FFFF00"/>
                </a:solidFill>
              </a:rPr>
              <a:t>Bohr</a:t>
            </a:r>
            <a:endParaRPr lang="el-GR" b="1" dirty="0">
              <a:solidFill>
                <a:srgbClr val="FFFF00"/>
              </a:solidFill>
            </a:endParaRPr>
          </a:p>
        </p:txBody>
      </p:sp>
      <p:sp>
        <p:nvSpPr>
          <p:cNvPr id="3" name="Content Placeholder 2"/>
          <p:cNvSpPr>
            <a:spLocks noGrp="1"/>
          </p:cNvSpPr>
          <p:nvPr>
            <p:ph sz="half" idx="1"/>
          </p:nvPr>
        </p:nvSpPr>
        <p:spPr>
          <a:xfrm>
            <a:off x="512957" y="2060577"/>
            <a:ext cx="4986696" cy="4195763"/>
          </a:xfrm>
        </p:spPr>
        <p:txBody>
          <a:bodyPr>
            <a:normAutofit/>
          </a:bodyPr>
          <a:lstStyle/>
          <a:p>
            <a:r>
              <a:rPr lang="el-GR" dirty="0"/>
              <a:t>η μείωση του pΗ οδηγεί σε μικρότερη συγγένεια της Ηb με το </a:t>
            </a:r>
            <a:r>
              <a:rPr lang="el-GR" dirty="0" smtClean="0"/>
              <a:t>Ο</a:t>
            </a:r>
            <a:r>
              <a:rPr lang="el-GR" baseline="-25000" dirty="0" smtClean="0"/>
              <a:t>2</a:t>
            </a:r>
            <a:endParaRPr lang="el-GR" baseline="-25000" dirty="0" smtClean="0"/>
          </a:p>
          <a:p>
            <a:r>
              <a:rPr lang="el-GR" b="1" dirty="0"/>
              <a:t>Δηλαδή η μείωση του pΗ των ιστών (ή η αύξηση του CO</a:t>
            </a:r>
            <a:r>
              <a:rPr lang="el-GR" b="1" baseline="-25000" dirty="0"/>
              <a:t>2</a:t>
            </a:r>
            <a:r>
              <a:rPr lang="el-GR" b="1" dirty="0"/>
              <a:t>) αυξάνει την </a:t>
            </a:r>
            <a:r>
              <a:rPr lang="el-GR" b="1" dirty="0" smtClean="0"/>
              <a:t>αποδέσμευση </a:t>
            </a:r>
            <a:r>
              <a:rPr lang="el-GR" b="1" dirty="0"/>
              <a:t>του Ο2 από την Hb, επιτρέποντας τον ιστό να λάβει περισσότερο </a:t>
            </a:r>
            <a:r>
              <a:rPr lang="el-GR" b="1" dirty="0" smtClean="0"/>
              <a:t>Ο</a:t>
            </a:r>
            <a:r>
              <a:rPr lang="el-GR" b="1" baseline="-25000" dirty="0" smtClean="0"/>
              <a:t>2</a:t>
            </a:r>
            <a:r>
              <a:rPr lang="el-GR" b="1" dirty="0" smtClean="0"/>
              <a:t> </a:t>
            </a:r>
            <a:endParaRPr lang="el-GR" b="1" dirty="0" smtClean="0"/>
          </a:p>
          <a:p>
            <a:endParaRPr lang="en-US" dirty="0" smtClean="0"/>
          </a:p>
          <a:p>
            <a:r>
              <a:rPr lang="el-GR" dirty="0" smtClean="0"/>
              <a:t>Δηλαδή </a:t>
            </a:r>
            <a:r>
              <a:rPr lang="el-GR" dirty="0"/>
              <a:t>το </a:t>
            </a:r>
            <a:r>
              <a:rPr lang="el-GR" dirty="0" smtClean="0"/>
              <a:t>φαινόμενο </a:t>
            </a:r>
            <a:r>
              <a:rPr lang="el-GR" dirty="0"/>
              <a:t>Bohr είναι μία σημαντική προσαρμογή, όπου </a:t>
            </a:r>
            <a:r>
              <a:rPr lang="el-GR" b="1" dirty="0">
                <a:solidFill>
                  <a:srgbClr val="FFFF00"/>
                </a:solidFill>
                <a:effectLst>
                  <a:outerShdw blurRad="38100" dist="38100" dir="2700000" algn="tl">
                    <a:srgbClr val="000000">
                      <a:alpha val="43137"/>
                    </a:srgbClr>
                  </a:outerShdw>
                </a:effectLst>
              </a:rPr>
              <a:t>όσο αυξάνει η οξύτητα στους ιστούς εξαιτίας του μεταβολισμού, αυξάνει και η </a:t>
            </a:r>
            <a:r>
              <a:rPr lang="el-GR" b="1" dirty="0" smtClean="0">
                <a:solidFill>
                  <a:srgbClr val="FFFF00"/>
                </a:solidFill>
                <a:effectLst>
                  <a:outerShdw blurRad="38100" dist="38100" dir="2700000" algn="tl">
                    <a:srgbClr val="000000">
                      <a:alpha val="43137"/>
                    </a:srgbClr>
                  </a:outerShdw>
                </a:effectLst>
              </a:rPr>
              <a:t>απόδοση </a:t>
            </a:r>
            <a:r>
              <a:rPr lang="el-GR" b="1" dirty="0">
                <a:solidFill>
                  <a:srgbClr val="FFFF00"/>
                </a:solidFill>
                <a:effectLst>
                  <a:outerShdw blurRad="38100" dist="38100" dir="2700000" algn="tl">
                    <a:srgbClr val="000000">
                      <a:alpha val="43137"/>
                    </a:srgbClr>
                  </a:outerShdw>
                </a:effectLst>
              </a:rPr>
              <a:t>Ο</a:t>
            </a:r>
            <a:r>
              <a:rPr lang="el-GR" b="1" baseline="-25000" dirty="0">
                <a:solidFill>
                  <a:srgbClr val="FFFF00"/>
                </a:solidFill>
                <a:effectLst>
                  <a:outerShdw blurRad="38100" dist="38100" dir="2700000" algn="tl">
                    <a:srgbClr val="000000">
                      <a:alpha val="43137"/>
                    </a:srgbClr>
                  </a:outerShdw>
                </a:effectLst>
              </a:rPr>
              <a:t>2</a:t>
            </a:r>
            <a:r>
              <a:rPr lang="el-GR" b="1" dirty="0">
                <a:solidFill>
                  <a:srgbClr val="FFFF00"/>
                </a:solidFill>
                <a:effectLst>
                  <a:outerShdw blurRad="38100" dist="38100" dir="2700000" algn="tl">
                    <a:srgbClr val="000000">
                      <a:alpha val="43137"/>
                    </a:srgbClr>
                  </a:outerShdw>
                </a:effectLst>
              </a:rPr>
              <a:t> σ’ αυτούς</a:t>
            </a:r>
            <a:r>
              <a:rPr lang="el-GR" dirty="0">
                <a:solidFill>
                  <a:srgbClr val="FFFF00"/>
                </a:solidFill>
                <a:effectLst>
                  <a:outerShdw blurRad="38100" dist="38100" dir="2700000" algn="tl">
                    <a:srgbClr val="000000">
                      <a:alpha val="43137"/>
                    </a:srgbClr>
                  </a:outerShdw>
                </a:effectLst>
              </a:rPr>
              <a:t>.</a:t>
            </a:r>
          </a:p>
        </p:txBody>
      </p:sp>
      <p:pic>
        <p:nvPicPr>
          <p:cNvPr id="5" name="Picture 4"/>
          <p:cNvPicPr>
            <a:picLocks noChangeAspect="1"/>
          </p:cNvPicPr>
          <p:nvPr/>
        </p:nvPicPr>
        <p:blipFill>
          <a:blip r:embed="rId3"/>
          <a:stretch>
            <a:fillRect/>
          </a:stretch>
        </p:blipFill>
        <p:spPr>
          <a:xfrm>
            <a:off x="6479684" y="1944581"/>
            <a:ext cx="4038600" cy="4010025"/>
          </a:xfrm>
          <a:prstGeom prst="rect">
            <a:avLst/>
          </a:prstGeom>
        </p:spPr>
      </p:pic>
      <p:sp>
        <p:nvSpPr>
          <p:cNvPr id="6" name="Rectangle 5"/>
          <p:cNvSpPr/>
          <p:nvPr/>
        </p:nvSpPr>
        <p:spPr>
          <a:xfrm>
            <a:off x="6419398" y="6157451"/>
            <a:ext cx="3865161" cy="369332"/>
          </a:xfrm>
          <a:prstGeom prst="rect">
            <a:avLst/>
          </a:prstGeom>
        </p:spPr>
        <p:txBody>
          <a:bodyPr wrap="none">
            <a:spAutoFit/>
          </a:bodyPr>
          <a:lstStyle/>
          <a:p>
            <a:r>
              <a:rPr lang="el-GR" b="1" dirty="0">
                <a:solidFill>
                  <a:srgbClr val="FFFF00"/>
                </a:solidFill>
              </a:rPr>
              <a:t>Σχέση pH και κορεσμού Hb με Ο</a:t>
            </a:r>
            <a:r>
              <a:rPr lang="el-GR" b="1" baseline="-25000" dirty="0">
                <a:solidFill>
                  <a:srgbClr val="FFFF00"/>
                </a:solidFill>
              </a:rPr>
              <a:t>2</a:t>
            </a:r>
          </a:p>
        </p:txBody>
      </p:sp>
      <p:sp>
        <p:nvSpPr>
          <p:cNvPr id="7" name="Down Arrow 6"/>
          <p:cNvSpPr/>
          <p:nvPr/>
        </p:nvSpPr>
        <p:spPr>
          <a:xfrm>
            <a:off x="9065941" y="2442117"/>
            <a:ext cx="360000" cy="769434"/>
          </a:xfrm>
          <a:prstGeom prst="downArrow">
            <a:avLst/>
          </a:prstGeom>
          <a:solidFill>
            <a:srgbClr val="FFFF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Rectangle 7"/>
          <p:cNvSpPr/>
          <p:nvPr/>
        </p:nvSpPr>
        <p:spPr>
          <a:xfrm>
            <a:off x="420275" y="1587581"/>
            <a:ext cx="704039" cy="36933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scene3d>
            <a:camera prst="orthographicFront"/>
            <a:lightRig rig="threePt" dir="t"/>
          </a:scene3d>
          <a:sp3d>
            <a:bevelT w="165100" prst="coolSlant"/>
          </a:sp3d>
        </p:spPr>
        <p:style>
          <a:lnRef idx="0">
            <a:scrgbClr r="0" g="0" b="0"/>
          </a:lnRef>
          <a:fillRef idx="0">
            <a:scrgbClr r="0" g="0" b="0"/>
          </a:fillRef>
          <a:effectRef idx="0">
            <a:scrgbClr r="0" g="0" b="0"/>
          </a:effectRef>
          <a:fontRef idx="minor">
            <a:schemeClr val="lt1"/>
          </a:fontRef>
        </p:style>
        <p:txBody>
          <a:bodyPr wrap="none">
            <a:spAutoFit/>
          </a:bodyPr>
          <a:lstStyle/>
          <a:p>
            <a:r>
              <a:rPr lang="el-GR" b="1" dirty="0" smtClean="0">
                <a:solidFill>
                  <a:srgbClr val="FFFF00"/>
                </a:solidFill>
                <a:effectLst>
                  <a:outerShdw blurRad="38100" dist="38100" dir="2700000" algn="tl">
                    <a:srgbClr val="000000">
                      <a:alpha val="43137"/>
                    </a:srgbClr>
                  </a:outerShdw>
                </a:effectLst>
              </a:rPr>
              <a:t>1904</a:t>
            </a:r>
            <a:endParaRPr lang="el-GR" b="1" dirty="0">
              <a:solidFill>
                <a:srgbClr val="FFFF00"/>
              </a:solidFill>
              <a:effectLst>
                <a:outerShdw blurRad="38100" dist="38100" dir="2700000" algn="tl">
                  <a:srgbClr val="000000">
                    <a:alpha val="43137"/>
                  </a:srgbClr>
                </a:outerShdw>
              </a:effectLst>
            </a:endParaRPr>
          </a:p>
        </p:txBody>
      </p:sp>
      <p:pic>
        <p:nvPicPr>
          <p:cNvPr id="9" name="Picture 8"/>
          <p:cNvPicPr>
            <a:picLocks noChangeAspect="1"/>
          </p:cNvPicPr>
          <p:nvPr/>
        </p:nvPicPr>
        <p:blipFill>
          <a:blip r:embed="rId4"/>
          <a:stretch>
            <a:fillRect/>
          </a:stretch>
        </p:blipFill>
        <p:spPr>
          <a:xfrm>
            <a:off x="5036465" y="261355"/>
            <a:ext cx="1236058" cy="1591893"/>
          </a:xfrm>
          <a:prstGeom prst="rect">
            <a:avLst/>
          </a:prstGeom>
        </p:spPr>
      </p:pic>
    </p:spTree>
    <p:extLst>
      <p:ext uri="{BB962C8B-B14F-4D97-AF65-F5344CB8AC3E}">
        <p14:creationId xmlns:p14="http://schemas.microsoft.com/office/powerpoint/2010/main" val="247344514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solidFill>
                  <a:srgbClr val="FFFF00"/>
                </a:solidFill>
              </a:rPr>
              <a:t>Φαινόμενο </a:t>
            </a:r>
            <a:r>
              <a:rPr lang="en-US" b="1" dirty="0">
                <a:solidFill>
                  <a:srgbClr val="FFFF00"/>
                </a:solidFill>
              </a:rPr>
              <a:t>Haldane</a:t>
            </a:r>
            <a:endParaRPr lang="el-GR" b="1" dirty="0">
              <a:solidFill>
                <a:srgbClr val="FFFF00"/>
              </a:solidFill>
            </a:endParaRPr>
          </a:p>
        </p:txBody>
      </p:sp>
      <p:sp>
        <p:nvSpPr>
          <p:cNvPr id="3" name="Content Placeholder 2"/>
          <p:cNvSpPr>
            <a:spLocks noGrp="1"/>
          </p:cNvSpPr>
          <p:nvPr>
            <p:ph sz="half" idx="1"/>
          </p:nvPr>
        </p:nvSpPr>
        <p:spPr>
          <a:xfrm>
            <a:off x="871871" y="2060577"/>
            <a:ext cx="4627782" cy="4195763"/>
          </a:xfrm>
        </p:spPr>
        <p:txBody>
          <a:bodyPr/>
          <a:lstStyle/>
          <a:p>
            <a:r>
              <a:rPr lang="el-GR" dirty="0"/>
              <a:t>η Hb έχει τη δυνατότητα να μεταφέρει Ο</a:t>
            </a:r>
            <a:r>
              <a:rPr lang="el-GR" baseline="-25000" dirty="0"/>
              <a:t>2</a:t>
            </a:r>
            <a:r>
              <a:rPr lang="el-GR" dirty="0"/>
              <a:t> και CO</a:t>
            </a:r>
            <a:r>
              <a:rPr lang="el-GR" baseline="-25000" dirty="0"/>
              <a:t>2</a:t>
            </a:r>
            <a:r>
              <a:rPr lang="el-GR" dirty="0"/>
              <a:t> ταυτόχρονα, όμως η παρουσία του ενός αερίου μειώνει τη δύναμη σύνδεσης με το άλλο, φαινόμενο </a:t>
            </a:r>
            <a:r>
              <a:rPr lang="el-GR" b="1" dirty="0" smtClean="0"/>
              <a:t>Haldane</a:t>
            </a:r>
            <a:endParaRPr lang="el-GR" dirty="0" smtClean="0"/>
          </a:p>
          <a:p>
            <a:r>
              <a:rPr lang="el-GR" dirty="0"/>
              <a:t>η ποσότητα CO</a:t>
            </a:r>
            <a:r>
              <a:rPr lang="el-GR" baseline="-25000" dirty="0"/>
              <a:t>2</a:t>
            </a:r>
            <a:r>
              <a:rPr lang="el-GR" dirty="0"/>
              <a:t> που μεταφέρεται με την </a:t>
            </a:r>
            <a:r>
              <a:rPr lang="el-GR" dirty="0" smtClean="0"/>
              <a:t>Hb επηρεάζεται </a:t>
            </a:r>
            <a:r>
              <a:rPr lang="el-GR" dirty="0"/>
              <a:t>από την PaO2, </a:t>
            </a:r>
            <a:r>
              <a:rPr lang="el-GR" dirty="0" smtClean="0"/>
              <a:t>διευκολύνοντας την </a:t>
            </a:r>
            <a:r>
              <a:rPr lang="el-GR" dirty="0"/>
              <a:t>απελευθέρωση CO</a:t>
            </a:r>
            <a:r>
              <a:rPr lang="el-GR" baseline="-25000" dirty="0"/>
              <a:t>2</a:t>
            </a:r>
            <a:r>
              <a:rPr lang="el-GR" dirty="0"/>
              <a:t> από την </a:t>
            </a:r>
            <a:r>
              <a:rPr lang="el-GR" dirty="0" smtClean="0"/>
              <a:t>Hb</a:t>
            </a:r>
            <a:endParaRPr lang="el-GR"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2416" y="1351447"/>
            <a:ext cx="4464050" cy="3816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4"/>
          <p:cNvSpPr txBox="1">
            <a:spLocks noChangeArrowheads="1"/>
          </p:cNvSpPr>
          <p:nvPr/>
        </p:nvSpPr>
        <p:spPr bwMode="auto">
          <a:xfrm>
            <a:off x="7140575" y="434824"/>
            <a:ext cx="3024188" cy="425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hangingPunct="1"/>
            <a:r>
              <a:rPr lang="el-GR" altLang="el-GR" sz="2200" b="1" dirty="0">
                <a:solidFill>
                  <a:srgbClr val="FFFFFF"/>
                </a:solidFill>
              </a:rPr>
              <a:t>The Haldane effect</a:t>
            </a:r>
          </a:p>
        </p:txBody>
      </p:sp>
      <p:sp>
        <p:nvSpPr>
          <p:cNvPr id="7" name="Text Box 6"/>
          <p:cNvSpPr txBox="1">
            <a:spLocks noChangeArrowheads="1"/>
          </p:cNvSpPr>
          <p:nvPr/>
        </p:nvSpPr>
        <p:spPr bwMode="auto">
          <a:xfrm>
            <a:off x="6096000" y="5168303"/>
            <a:ext cx="5290776"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hangingPunct="1"/>
            <a:r>
              <a:rPr lang="el-GR" altLang="el-GR" b="1" dirty="0">
                <a:solidFill>
                  <a:srgbClr val="FFFF00"/>
                </a:solidFill>
              </a:rPr>
              <a:t>To O</a:t>
            </a:r>
            <a:r>
              <a:rPr lang="el-GR" altLang="el-GR" sz="1300" b="1" dirty="0">
                <a:solidFill>
                  <a:srgbClr val="FFFF00"/>
                </a:solidFill>
              </a:rPr>
              <a:t>2</a:t>
            </a:r>
            <a:r>
              <a:rPr lang="el-GR" altLang="el-GR" b="1" dirty="0">
                <a:solidFill>
                  <a:srgbClr val="FFFF00"/>
                </a:solidFill>
              </a:rPr>
              <a:t> επηρεάζει </a:t>
            </a:r>
            <a:r>
              <a:rPr lang="el-GR" altLang="el-GR" b="1" dirty="0" smtClean="0">
                <a:solidFill>
                  <a:srgbClr val="FFFF00"/>
                </a:solidFill>
              </a:rPr>
              <a:t>τη σύνδεση </a:t>
            </a:r>
            <a:r>
              <a:rPr lang="el-GR" altLang="el-GR" b="1" dirty="0">
                <a:solidFill>
                  <a:srgbClr val="FFFF00"/>
                </a:solidFill>
              </a:rPr>
              <a:t>της  Hb με το CO</a:t>
            </a:r>
            <a:r>
              <a:rPr lang="el-GR" altLang="el-GR" sz="1300" b="1" dirty="0">
                <a:solidFill>
                  <a:srgbClr val="FFFF00"/>
                </a:solidFill>
              </a:rPr>
              <a:t>2</a:t>
            </a:r>
          </a:p>
        </p:txBody>
      </p:sp>
      <p:sp>
        <p:nvSpPr>
          <p:cNvPr id="8" name="Rectangle 7"/>
          <p:cNvSpPr/>
          <p:nvPr/>
        </p:nvSpPr>
        <p:spPr>
          <a:xfrm>
            <a:off x="336395" y="5986700"/>
            <a:ext cx="11519210" cy="646331"/>
          </a:xfrm>
          <a:prstGeom prst="rect">
            <a:avLst/>
          </a:prstGeom>
          <a:solidFill>
            <a:srgbClr val="C00000"/>
          </a:solidFill>
        </p:spPr>
        <p:txBody>
          <a:bodyPr wrap="square">
            <a:spAutoFit/>
          </a:bodyPr>
          <a:lstStyle/>
          <a:p>
            <a:r>
              <a:rPr lang="el-GR" dirty="0"/>
              <a:t>όταν η </a:t>
            </a:r>
            <a:r>
              <a:rPr lang="en-US" dirty="0"/>
              <a:t>P</a:t>
            </a:r>
            <a:r>
              <a:rPr lang="en-US" dirty="0" smtClean="0"/>
              <a:t>O</a:t>
            </a:r>
            <a:r>
              <a:rPr lang="en-US" baseline="-25000" dirty="0" smtClean="0"/>
              <a:t>2</a:t>
            </a:r>
            <a:r>
              <a:rPr lang="el-GR" dirty="0" smtClean="0"/>
              <a:t> </a:t>
            </a:r>
            <a:r>
              <a:rPr lang="el-GR" dirty="0"/>
              <a:t>μειώνεται, </a:t>
            </a:r>
            <a:r>
              <a:rPr lang="el-GR" dirty="0" smtClean="0"/>
              <a:t>(όπως </a:t>
            </a:r>
            <a:r>
              <a:rPr lang="el-GR" dirty="0"/>
              <a:t>σε </a:t>
            </a:r>
            <a:r>
              <a:rPr lang="el-GR" dirty="0" smtClean="0"/>
              <a:t>ΧΑΠ), </a:t>
            </a:r>
            <a:r>
              <a:rPr lang="el-GR" dirty="0"/>
              <a:t>το CO</a:t>
            </a:r>
            <a:r>
              <a:rPr lang="el-GR" baseline="-25000" dirty="0"/>
              <a:t>2</a:t>
            </a:r>
            <a:r>
              <a:rPr lang="el-GR" dirty="0"/>
              <a:t> </a:t>
            </a:r>
            <a:r>
              <a:rPr lang="el-GR" dirty="0" smtClean="0"/>
              <a:t>δεν απελευθερώνεται από </a:t>
            </a:r>
            <a:r>
              <a:rPr lang="el-GR" dirty="0"/>
              <a:t>την </a:t>
            </a:r>
            <a:r>
              <a:rPr lang="el-GR" dirty="0" smtClean="0"/>
              <a:t>Hb, ώστε αυτή δεν είναι πιθανό </a:t>
            </a:r>
            <a:r>
              <a:rPr lang="el-GR" dirty="0"/>
              <a:t>να συνδεθεί με </a:t>
            </a:r>
            <a:r>
              <a:rPr lang="el-GR" dirty="0" smtClean="0"/>
              <a:t>Ο</a:t>
            </a:r>
            <a:r>
              <a:rPr lang="el-GR" baseline="-25000" dirty="0" smtClean="0"/>
              <a:t>2</a:t>
            </a:r>
            <a:r>
              <a:rPr lang="el-GR" dirty="0"/>
              <a:t> </a:t>
            </a:r>
            <a:r>
              <a:rPr lang="el-GR" dirty="0" smtClean="0"/>
              <a:t>και συνεπώς να επιτ</a:t>
            </a:r>
            <a:r>
              <a:rPr lang="en-US" dirty="0" smtClean="0"/>
              <a:t>a</a:t>
            </a:r>
            <a:r>
              <a:rPr lang="el-GR" dirty="0" smtClean="0"/>
              <a:t>θεί η ελαττωμένη παροχή </a:t>
            </a:r>
            <a:r>
              <a:rPr lang="el-GR" dirty="0"/>
              <a:t>Ο</a:t>
            </a:r>
            <a:r>
              <a:rPr lang="el-GR" baseline="-25000" dirty="0"/>
              <a:t>2</a:t>
            </a:r>
            <a:r>
              <a:rPr lang="el-GR" dirty="0"/>
              <a:t> στους </a:t>
            </a:r>
            <a:r>
              <a:rPr lang="el-GR" dirty="0" smtClean="0"/>
              <a:t>ιστούς</a:t>
            </a:r>
            <a:endParaRPr lang="el-GR" dirty="0"/>
          </a:p>
        </p:txBody>
      </p:sp>
      <p:sp>
        <p:nvSpPr>
          <p:cNvPr id="4" name="Rectangle 3"/>
          <p:cNvSpPr/>
          <p:nvPr/>
        </p:nvSpPr>
        <p:spPr>
          <a:xfrm>
            <a:off x="420275" y="1587581"/>
            <a:ext cx="697627" cy="36933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scene3d>
            <a:camera prst="orthographicFront"/>
            <a:lightRig rig="threePt" dir="t"/>
          </a:scene3d>
          <a:sp3d>
            <a:bevelT w="165100" prst="coolSlant"/>
          </a:sp3d>
        </p:spPr>
        <p:style>
          <a:lnRef idx="0">
            <a:scrgbClr r="0" g="0" b="0"/>
          </a:lnRef>
          <a:fillRef idx="0">
            <a:scrgbClr r="0" g="0" b="0"/>
          </a:fillRef>
          <a:effectRef idx="0">
            <a:scrgbClr r="0" g="0" b="0"/>
          </a:effectRef>
          <a:fontRef idx="minor">
            <a:schemeClr val="lt1"/>
          </a:fontRef>
        </p:style>
        <p:txBody>
          <a:bodyPr wrap="none">
            <a:spAutoFit/>
          </a:bodyPr>
          <a:lstStyle/>
          <a:p>
            <a:r>
              <a:rPr lang="el-GR" b="1" dirty="0">
                <a:solidFill>
                  <a:srgbClr val="FFFF00"/>
                </a:solidFill>
                <a:effectLst>
                  <a:outerShdw blurRad="38100" dist="38100" dir="2700000" algn="tl">
                    <a:srgbClr val="000000">
                      <a:alpha val="43137"/>
                    </a:srgbClr>
                  </a:outerShdw>
                </a:effectLst>
              </a:rPr>
              <a:t>1914</a:t>
            </a:r>
          </a:p>
        </p:txBody>
      </p:sp>
      <p:pic>
        <p:nvPicPr>
          <p:cNvPr id="9" name="Picture 8"/>
          <p:cNvPicPr>
            <a:picLocks noChangeAspect="1"/>
          </p:cNvPicPr>
          <p:nvPr/>
        </p:nvPicPr>
        <p:blipFill>
          <a:blip r:embed="rId4"/>
          <a:stretch>
            <a:fillRect/>
          </a:stretch>
        </p:blipFill>
        <p:spPr>
          <a:xfrm>
            <a:off x="5961623" y="181278"/>
            <a:ext cx="699158" cy="991534"/>
          </a:xfrm>
          <a:prstGeom prst="rect">
            <a:avLst/>
          </a:prstGeom>
        </p:spPr>
      </p:pic>
    </p:spTree>
    <p:extLst>
      <p:ext uri="{BB962C8B-B14F-4D97-AF65-F5344CB8AC3E}">
        <p14:creationId xmlns:p14="http://schemas.microsoft.com/office/powerpoint/2010/main" val="365485143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FF"/>
            </a:gs>
            <a:gs pos="85000">
              <a:schemeClr val="accent1">
                <a:lumMod val="45000"/>
                <a:lumOff val="55000"/>
              </a:schemeClr>
            </a:gs>
            <a:gs pos="77000">
              <a:srgbClr val="FF0000"/>
            </a:gs>
            <a:gs pos="54000">
              <a:srgbClr val="981310"/>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smtClean="0"/>
              <a:t>Επισημάνσεις</a:t>
            </a:r>
            <a:endParaRPr lang="el-GR" b="1" dirty="0"/>
          </a:p>
        </p:txBody>
      </p:sp>
      <p:sp>
        <p:nvSpPr>
          <p:cNvPr id="3" name="Content Placeholder 2"/>
          <p:cNvSpPr>
            <a:spLocks noGrp="1"/>
          </p:cNvSpPr>
          <p:nvPr>
            <p:ph idx="1"/>
          </p:nvPr>
        </p:nvSpPr>
        <p:spPr>
          <a:xfrm>
            <a:off x="1103312" y="2052920"/>
            <a:ext cx="8947523" cy="4195481"/>
          </a:xfrm>
        </p:spPr>
        <p:txBody>
          <a:bodyPr>
            <a:normAutofit lnSpcReduction="10000"/>
          </a:bodyPr>
          <a:lstStyle/>
          <a:p>
            <a:pPr>
              <a:buClr>
                <a:srgbClr val="FFFF00"/>
              </a:buClr>
              <a:buSzPct val="100000"/>
              <a:buFont typeface="Wingdings" panose="05000000000000000000" pitchFamily="2" charset="2"/>
              <a:buChar char="ü"/>
            </a:pPr>
            <a:r>
              <a:rPr lang="el-GR" dirty="0"/>
              <a:t>Το </a:t>
            </a:r>
            <a:r>
              <a:rPr lang="el-GR" b="1" dirty="0"/>
              <a:t>διττανθρακικό</a:t>
            </a:r>
            <a:r>
              <a:rPr lang="el-GR" dirty="0"/>
              <a:t> είναι το σημαντικότερο ρυθμιστικό σύστημα του εξωκυττάριου χώρου </a:t>
            </a:r>
            <a:r>
              <a:rPr lang="el-GR" dirty="0" smtClean="0"/>
              <a:t>παρά</a:t>
            </a:r>
            <a:r>
              <a:rPr lang="en-US" dirty="0" smtClean="0"/>
              <a:t> </a:t>
            </a:r>
            <a:r>
              <a:rPr lang="el-GR" dirty="0" smtClean="0"/>
              <a:t>το </a:t>
            </a:r>
            <a:r>
              <a:rPr lang="el-GR" dirty="0"/>
              <a:t>ότι έχει pk = 6,1 (διότι είναι ανοικτό και άφθονο</a:t>
            </a:r>
            <a:r>
              <a:rPr lang="el-GR" dirty="0" smtClean="0"/>
              <a:t>)</a:t>
            </a:r>
            <a:endParaRPr lang="en-US" dirty="0" smtClean="0"/>
          </a:p>
          <a:p>
            <a:pPr>
              <a:buClr>
                <a:srgbClr val="FFFF00"/>
              </a:buClr>
              <a:buSzPct val="100000"/>
              <a:buFont typeface="Wingdings" panose="05000000000000000000" pitchFamily="2" charset="2"/>
              <a:buChar char="ü"/>
            </a:pPr>
            <a:endParaRPr lang="el-GR" dirty="0" smtClean="0"/>
          </a:p>
          <a:p>
            <a:pPr>
              <a:buClr>
                <a:srgbClr val="FFFF00"/>
              </a:buClr>
              <a:buSzPct val="100000"/>
              <a:buFont typeface="Wingdings" panose="05000000000000000000" pitchFamily="2" charset="2"/>
              <a:buChar char="ü"/>
            </a:pPr>
            <a:r>
              <a:rPr lang="el-GR" dirty="0" smtClean="0"/>
              <a:t>Οι </a:t>
            </a:r>
            <a:r>
              <a:rPr lang="el-GR" b="1" dirty="0"/>
              <a:t>πρωτεΐνες</a:t>
            </a:r>
            <a:r>
              <a:rPr lang="el-GR" dirty="0"/>
              <a:t> </a:t>
            </a:r>
            <a:r>
              <a:rPr lang="el-GR" b="1" dirty="0"/>
              <a:t>είναι το σημαντικότερο ρυθμιστικό σύστημα του οργανισμού</a:t>
            </a:r>
            <a:r>
              <a:rPr lang="el-GR" dirty="0"/>
              <a:t>, </a:t>
            </a:r>
            <a:r>
              <a:rPr lang="el-GR" b="1" dirty="0"/>
              <a:t>εξαιτίας </a:t>
            </a:r>
            <a:r>
              <a:rPr lang="el-GR" b="1" dirty="0" smtClean="0"/>
              <a:t>της</a:t>
            </a:r>
            <a:r>
              <a:rPr lang="en-US" b="1" dirty="0" smtClean="0"/>
              <a:t> </a:t>
            </a:r>
            <a:r>
              <a:rPr lang="el-GR" b="1" dirty="0" smtClean="0"/>
              <a:t>μεγάλης </a:t>
            </a:r>
            <a:r>
              <a:rPr lang="el-GR" b="1" dirty="0"/>
              <a:t>τους συγκέντρωσης </a:t>
            </a:r>
            <a:r>
              <a:rPr lang="el-GR" dirty="0"/>
              <a:t>(καλύπτουν τα 3/4 της ρυθμιστικής </a:t>
            </a:r>
            <a:r>
              <a:rPr lang="el-GR" dirty="0" smtClean="0"/>
              <a:t>ικανότητας),</a:t>
            </a:r>
            <a:r>
              <a:rPr lang="en-US" dirty="0" smtClean="0"/>
              <a:t> </a:t>
            </a:r>
            <a:r>
              <a:rPr lang="el-GR" dirty="0" smtClean="0"/>
              <a:t>ενδοκυττάρια </a:t>
            </a:r>
            <a:r>
              <a:rPr lang="el-GR" dirty="0"/>
              <a:t>(-Hb, </a:t>
            </a:r>
            <a:r>
              <a:rPr lang="el-GR" dirty="0" smtClean="0"/>
              <a:t>λευκώματα) και εξωκυττάρια (λευκωματίνη)</a:t>
            </a:r>
            <a:endParaRPr lang="en-US" dirty="0" smtClean="0"/>
          </a:p>
          <a:p>
            <a:pPr>
              <a:buClr>
                <a:srgbClr val="FFFF00"/>
              </a:buClr>
              <a:buSzPct val="100000"/>
              <a:buFont typeface="Wingdings" panose="05000000000000000000" pitchFamily="2" charset="2"/>
              <a:buChar char="ü"/>
            </a:pPr>
            <a:endParaRPr lang="el-GR" dirty="0" smtClean="0"/>
          </a:p>
          <a:p>
            <a:pPr>
              <a:buClr>
                <a:srgbClr val="FFFF00"/>
              </a:buClr>
              <a:buSzPct val="100000"/>
              <a:buFont typeface="Wingdings" panose="05000000000000000000" pitchFamily="2" charset="2"/>
              <a:buChar char="ü"/>
            </a:pPr>
            <a:r>
              <a:rPr lang="el-GR" dirty="0" smtClean="0"/>
              <a:t>Τα </a:t>
            </a:r>
            <a:r>
              <a:rPr lang="el-GR" b="1" dirty="0"/>
              <a:t>οστά</a:t>
            </a:r>
            <a:r>
              <a:rPr lang="el-GR" dirty="0"/>
              <a:t> μπορούν και λειτουργούν ως ρυθμιστικά συστήματα διαμέσου ιοντικής </a:t>
            </a:r>
            <a:r>
              <a:rPr lang="el-GR" dirty="0" smtClean="0"/>
              <a:t>ανταλλαγής(διαλυμένο HCO</a:t>
            </a:r>
            <a:r>
              <a:rPr lang="el-GR" baseline="-25000" dirty="0" smtClean="0"/>
              <a:t>3</a:t>
            </a:r>
            <a:r>
              <a:rPr lang="el-GR" baseline="30000" dirty="0" smtClean="0"/>
              <a:t>-</a:t>
            </a:r>
            <a:r>
              <a:rPr lang="el-GR" dirty="0"/>
              <a:t>) ή λύσης των κρυστάλλων τους (απελευθέρωση </a:t>
            </a:r>
            <a:r>
              <a:rPr lang="el-GR" dirty="0" smtClean="0"/>
              <a:t>CO</a:t>
            </a:r>
            <a:r>
              <a:rPr lang="el-GR" baseline="-25000" dirty="0" smtClean="0"/>
              <a:t>3</a:t>
            </a:r>
            <a:r>
              <a:rPr lang="el-GR" baseline="30000" dirty="0" smtClean="0"/>
              <a:t>2-</a:t>
            </a:r>
            <a:r>
              <a:rPr lang="el-GR" dirty="0" smtClean="0"/>
              <a:t>)</a:t>
            </a:r>
            <a:endParaRPr lang="en-US" dirty="0" smtClean="0"/>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100000" l="3509" r="100000"/>
                    </a14:imgEffect>
                  </a14:imgLayer>
                </a14:imgProps>
              </a:ext>
              <a:ext uri="{28A0092B-C50C-407E-A947-70E740481C1C}">
                <a14:useLocalDpi xmlns:a14="http://schemas.microsoft.com/office/drawing/2010/main" val="0"/>
              </a:ext>
            </a:extLst>
          </a:blip>
          <a:stretch>
            <a:fillRect/>
          </a:stretch>
        </p:blipFill>
        <p:spPr>
          <a:xfrm>
            <a:off x="4914457" y="200941"/>
            <a:ext cx="1704643" cy="1652307"/>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0000" b="94800" l="8400" r="90000"/>
                    </a14:imgEffect>
                  </a14:imgLayer>
                </a14:imgProps>
              </a:ext>
            </a:extLst>
          </a:blip>
          <a:stretch>
            <a:fillRect/>
          </a:stretch>
        </p:blipFill>
        <p:spPr>
          <a:xfrm>
            <a:off x="9883237" y="2105025"/>
            <a:ext cx="2128204" cy="2128204"/>
          </a:xfrm>
          <a:prstGeom prst="rect">
            <a:avLst/>
          </a:prstGeom>
        </p:spPr>
      </p:pic>
    </p:spTree>
    <p:extLst>
      <p:ext uri="{BB962C8B-B14F-4D97-AF65-F5344CB8AC3E}">
        <p14:creationId xmlns:p14="http://schemas.microsoft.com/office/powerpoint/2010/main" val="283174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FF"/>
            </a:gs>
            <a:gs pos="92000">
              <a:schemeClr val="accent1">
                <a:lumMod val="45000"/>
                <a:lumOff val="55000"/>
              </a:schemeClr>
            </a:gs>
            <a:gs pos="99000">
              <a:srgbClr val="FF0000"/>
            </a:gs>
            <a:gs pos="80000">
              <a:srgbClr val="981310"/>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smtClean="0"/>
              <a:t>Επισημάνσεις</a:t>
            </a:r>
            <a:endParaRPr lang="el-GR" b="1" dirty="0"/>
          </a:p>
        </p:txBody>
      </p:sp>
      <p:sp>
        <p:nvSpPr>
          <p:cNvPr id="3" name="Content Placeholder 2"/>
          <p:cNvSpPr>
            <a:spLocks noGrp="1"/>
          </p:cNvSpPr>
          <p:nvPr>
            <p:ph idx="1"/>
          </p:nvPr>
        </p:nvSpPr>
        <p:spPr>
          <a:xfrm>
            <a:off x="1103312" y="2052920"/>
            <a:ext cx="8947523" cy="4195481"/>
          </a:xfrm>
        </p:spPr>
        <p:txBody>
          <a:bodyPr>
            <a:normAutofit/>
          </a:bodyPr>
          <a:lstStyle/>
          <a:p>
            <a:pPr>
              <a:buClr>
                <a:srgbClr val="FFFF00"/>
              </a:buClr>
              <a:buSzPct val="100000"/>
              <a:buFont typeface="Wingdings" panose="05000000000000000000" pitchFamily="2" charset="2"/>
              <a:buChar char="ü"/>
            </a:pPr>
            <a:r>
              <a:rPr lang="el-GR" dirty="0"/>
              <a:t>Ο </a:t>
            </a:r>
            <a:r>
              <a:rPr lang="el-GR" b="1" dirty="0"/>
              <a:t>ρόλος τω νεφρών </a:t>
            </a:r>
            <a:r>
              <a:rPr lang="el-GR" dirty="0"/>
              <a:t>στο θέμα της οξεοβασικής ισορροπίας είναι «να διατηρούν </a:t>
            </a:r>
            <a:r>
              <a:rPr lang="el-GR" dirty="0" smtClean="0"/>
              <a:t>ένα</a:t>
            </a:r>
            <a:r>
              <a:rPr lang="en-US" dirty="0" smtClean="0"/>
              <a:t> </a:t>
            </a:r>
            <a:r>
              <a:rPr lang="el-GR" dirty="0" smtClean="0"/>
              <a:t>ικανοποιητικό </a:t>
            </a:r>
            <a:r>
              <a:rPr lang="el-GR" dirty="0"/>
              <a:t>επίπεδο </a:t>
            </a:r>
            <a:r>
              <a:rPr lang="el-GR" b="1" dirty="0">
                <a:solidFill>
                  <a:prstClr val="white"/>
                </a:solidFill>
              </a:rPr>
              <a:t>HCO</a:t>
            </a:r>
            <a:r>
              <a:rPr lang="el-GR" b="1" baseline="-25000" dirty="0">
                <a:solidFill>
                  <a:prstClr val="white"/>
                </a:solidFill>
              </a:rPr>
              <a:t>3</a:t>
            </a:r>
            <a:r>
              <a:rPr lang="el-GR" b="1" baseline="30000" dirty="0">
                <a:solidFill>
                  <a:prstClr val="white"/>
                </a:solidFill>
              </a:rPr>
              <a:t>-</a:t>
            </a:r>
            <a:r>
              <a:rPr lang="el-GR" dirty="0" smtClean="0"/>
              <a:t> </a:t>
            </a:r>
            <a:r>
              <a:rPr lang="el-GR" dirty="0"/>
              <a:t>στα υγρά του οργανισμού</a:t>
            </a:r>
            <a:r>
              <a:rPr lang="el-GR" dirty="0" smtClean="0"/>
              <a:t>»</a:t>
            </a:r>
            <a:endParaRPr lang="en-US" dirty="0" smtClean="0"/>
          </a:p>
          <a:p>
            <a:pPr>
              <a:buClr>
                <a:srgbClr val="FFFF00"/>
              </a:buClr>
              <a:buSzPct val="100000"/>
              <a:buFont typeface="Wingdings" panose="05000000000000000000" pitchFamily="2" charset="2"/>
              <a:buChar char="ü"/>
            </a:pPr>
            <a:endParaRPr lang="el-GR" dirty="0" smtClean="0"/>
          </a:p>
          <a:p>
            <a:pPr>
              <a:buClr>
                <a:srgbClr val="FFFF00"/>
              </a:buClr>
              <a:buSzPct val="100000"/>
              <a:buFont typeface="Wingdings" panose="05000000000000000000" pitchFamily="2" charset="2"/>
              <a:buChar char="ü"/>
            </a:pPr>
            <a:r>
              <a:rPr lang="el-GR" dirty="0" smtClean="0"/>
              <a:t>Οι </a:t>
            </a:r>
            <a:r>
              <a:rPr lang="el-GR" b="1" dirty="0"/>
              <a:t>πνεύμονες</a:t>
            </a:r>
            <a:r>
              <a:rPr lang="el-GR" dirty="0"/>
              <a:t> ασκούν τις επιδράσεις τους στην οξεοβασική ισορροπία διαμέσου των επιπέδων</a:t>
            </a:r>
            <a:r>
              <a:rPr lang="en-US" dirty="0"/>
              <a:t> </a:t>
            </a:r>
            <a:r>
              <a:rPr lang="el-GR" dirty="0"/>
              <a:t>του </a:t>
            </a:r>
            <a:r>
              <a:rPr lang="el-GR" b="1" dirty="0"/>
              <a:t>CO</a:t>
            </a:r>
            <a:r>
              <a:rPr lang="el-GR" b="1" baseline="-25000" dirty="0"/>
              <a:t>2</a:t>
            </a:r>
            <a:r>
              <a:rPr lang="el-GR" dirty="0"/>
              <a:t> του </a:t>
            </a:r>
            <a:r>
              <a:rPr lang="el-GR" dirty="0" smtClean="0"/>
              <a:t>αίματος</a:t>
            </a:r>
            <a:endParaRPr lang="en-US" dirty="0" smtClean="0"/>
          </a:p>
          <a:p>
            <a:pPr>
              <a:buClr>
                <a:srgbClr val="FFFF00"/>
              </a:buClr>
              <a:buSzPct val="100000"/>
              <a:buFont typeface="Wingdings" panose="05000000000000000000" pitchFamily="2" charset="2"/>
              <a:buChar char="ü"/>
            </a:pPr>
            <a:endParaRPr lang="el-GR" dirty="0" smtClean="0"/>
          </a:p>
          <a:p>
            <a:pPr>
              <a:buClr>
                <a:srgbClr val="FFFF00"/>
              </a:buClr>
              <a:buSzPct val="100000"/>
              <a:buFont typeface="Wingdings" panose="05000000000000000000" pitchFamily="2" charset="2"/>
              <a:buChar char="ü"/>
            </a:pPr>
            <a:r>
              <a:rPr lang="el-GR" dirty="0" smtClean="0"/>
              <a:t>Το </a:t>
            </a:r>
            <a:r>
              <a:rPr lang="el-GR" b="1" dirty="0"/>
              <a:t>αναπνευστικό σύστημα </a:t>
            </a:r>
            <a:r>
              <a:rPr lang="el-GR" dirty="0"/>
              <a:t>είναι υπεύθυνο για τη διατήρηση της </a:t>
            </a:r>
            <a:r>
              <a:rPr lang="en-US" b="1" dirty="0" smtClean="0"/>
              <a:t>P</a:t>
            </a:r>
            <a:r>
              <a:rPr lang="el-GR" b="1" dirty="0" smtClean="0"/>
              <a:t>aCO</a:t>
            </a:r>
            <a:r>
              <a:rPr lang="el-GR" b="1" baseline="-25000" dirty="0" smtClean="0"/>
              <a:t>2</a:t>
            </a:r>
            <a:r>
              <a:rPr lang="el-GR" dirty="0" smtClean="0"/>
              <a:t> στα </a:t>
            </a:r>
            <a:r>
              <a:rPr lang="el-GR" dirty="0"/>
              <a:t>φυσιολογικά όρια </a:t>
            </a:r>
            <a:r>
              <a:rPr lang="el-GR" dirty="0" smtClean="0"/>
              <a:t>προσαρμόζοντας </a:t>
            </a:r>
            <a:r>
              <a:rPr lang="el-GR" dirty="0"/>
              <a:t>τον κυψελιδικό αερισμό στις ανάγκες παραγωγής </a:t>
            </a:r>
            <a:r>
              <a:rPr lang="el-GR" dirty="0" smtClean="0"/>
              <a:t>CO2</a:t>
            </a:r>
            <a:endParaRPr lang="el-GR" dirty="0"/>
          </a:p>
          <a:p>
            <a:pPr>
              <a:buClr>
                <a:srgbClr val="FFFF00"/>
              </a:buClr>
              <a:buSzPct val="100000"/>
              <a:buFont typeface="Wingdings" panose="05000000000000000000" pitchFamily="2" charset="2"/>
              <a:buChar char="ü"/>
            </a:pPr>
            <a:endParaRPr lang="el-GR" dirty="0"/>
          </a:p>
        </p:txBody>
      </p:sp>
      <p:pic>
        <p:nvPicPr>
          <p:cNvPr id="5" name="Picture 16" descr="https://encrypted-tbn2.google.com/images?q=tbn:ANd9GcTq9wi3mPy74O6uR2aYiB43boeOGn01DqL5495y3z_b7PMTiqwT"/>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556" b="93778" l="889" r="98667"/>
                    </a14:imgEffect>
                  </a14:imgLayer>
                </a14:imgProps>
              </a:ext>
              <a:ext uri="{28A0092B-C50C-407E-A947-70E740481C1C}">
                <a14:useLocalDpi xmlns:a14="http://schemas.microsoft.com/office/drawing/2010/main" val="0"/>
              </a:ext>
            </a:extLst>
          </a:blip>
          <a:srcRect/>
          <a:stretch>
            <a:fillRect/>
          </a:stretch>
        </p:blipFill>
        <p:spPr bwMode="auto">
          <a:xfrm>
            <a:off x="9641262" y="4026573"/>
            <a:ext cx="1998662"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2439" b="97561" l="4545" r="92857"/>
                    </a14:imgEffect>
                  </a14:imgLayer>
                </a14:imgProps>
              </a:ext>
            </a:extLst>
          </a:blip>
          <a:stretch>
            <a:fillRect/>
          </a:stretch>
        </p:blipFill>
        <p:spPr>
          <a:xfrm>
            <a:off x="9258300" y="2052920"/>
            <a:ext cx="2933700" cy="1562100"/>
          </a:xfrm>
          <a:prstGeom prst="rect">
            <a:avLst/>
          </a:prstGeom>
        </p:spPr>
      </p:pic>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ackgroundRemoval t="0" b="100000" l="3509" r="100000"/>
                    </a14:imgEffect>
                  </a14:imgLayer>
                </a14:imgProps>
              </a:ext>
              <a:ext uri="{28A0092B-C50C-407E-A947-70E740481C1C}">
                <a14:useLocalDpi xmlns:a14="http://schemas.microsoft.com/office/drawing/2010/main" val="0"/>
              </a:ext>
            </a:extLst>
          </a:blip>
          <a:stretch>
            <a:fillRect/>
          </a:stretch>
        </p:blipFill>
        <p:spPr>
          <a:xfrm>
            <a:off x="4914457" y="200941"/>
            <a:ext cx="1704643" cy="1652307"/>
          </a:xfrm>
          <a:prstGeom prst="rect">
            <a:avLst/>
          </a:prstGeom>
        </p:spPr>
      </p:pic>
    </p:spTree>
    <p:extLst>
      <p:ext uri="{BB962C8B-B14F-4D97-AF65-F5344CB8AC3E}">
        <p14:creationId xmlns:p14="http://schemas.microsoft.com/office/powerpoint/2010/main" val="11241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l-GR"/>
          </a:p>
        </p:txBody>
      </p:sp>
      <p:pic>
        <p:nvPicPr>
          <p:cNvPr id="5" name="Picture 4"/>
          <p:cNvPicPr>
            <a:picLocks noChangeAspect="1"/>
          </p:cNvPicPr>
          <p:nvPr/>
        </p:nvPicPr>
        <p:blipFill>
          <a:blip r:embed="rId2"/>
          <a:stretch>
            <a:fillRect/>
          </a:stretch>
        </p:blipFill>
        <p:spPr>
          <a:xfrm>
            <a:off x="-5033435" y="-4877231"/>
            <a:ext cx="2400000" cy="3600000"/>
          </a:xfrm>
          <a:prstGeom prst="rect">
            <a:avLst/>
          </a:prstGeom>
        </p:spPr>
      </p:pic>
      <p:pic>
        <p:nvPicPr>
          <p:cNvPr id="7" name="Picture 6"/>
          <p:cNvPicPr>
            <a:picLocks noChangeAspect="1"/>
          </p:cNvPicPr>
          <p:nvPr/>
        </p:nvPicPr>
        <p:blipFill>
          <a:blip r:embed="rId3"/>
          <a:stretch>
            <a:fillRect/>
          </a:stretch>
        </p:blipFill>
        <p:spPr>
          <a:xfrm>
            <a:off x="0" y="0"/>
            <a:ext cx="6921304" cy="6858000"/>
          </a:xfrm>
          <a:prstGeom prst="rect">
            <a:avLst/>
          </a:prstGeom>
        </p:spPr>
      </p:pic>
      <p:sp>
        <p:nvSpPr>
          <p:cNvPr id="10" name="Rectangle 9"/>
          <p:cNvSpPr/>
          <p:nvPr/>
        </p:nvSpPr>
        <p:spPr>
          <a:xfrm>
            <a:off x="3724507" y="0"/>
            <a:ext cx="3196797" cy="69806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Rectangle 7"/>
          <p:cNvSpPr/>
          <p:nvPr/>
        </p:nvSpPr>
        <p:spPr>
          <a:xfrm>
            <a:off x="3298371" y="709524"/>
            <a:ext cx="7500258" cy="3693319"/>
          </a:xfrm>
          <a:prstGeom prst="rect">
            <a:avLst/>
          </a:prstGeom>
        </p:spPr>
        <p:txBody>
          <a:bodyPr wrap="square">
            <a:spAutoFit/>
          </a:bodyPr>
          <a:lstStyle/>
          <a:p>
            <a:r>
              <a:rPr lang="el-GR" dirty="0" smtClean="0">
                <a:solidFill>
                  <a:schemeClr val="bg1"/>
                </a:solidFill>
              </a:rPr>
              <a:t>... </a:t>
            </a:r>
            <a:r>
              <a:rPr lang="el-GR" dirty="0">
                <a:solidFill>
                  <a:schemeClr val="bg1"/>
                </a:solidFill>
              </a:rPr>
              <a:t>έκανε Jogging </a:t>
            </a:r>
            <a:r>
              <a:rPr lang="el-GR" dirty="0" smtClean="0">
                <a:solidFill>
                  <a:schemeClr val="bg1"/>
                </a:solidFill>
              </a:rPr>
              <a:t>καθημερινά (</a:t>
            </a:r>
            <a:r>
              <a:rPr lang="en-US" dirty="0" smtClean="0">
                <a:solidFill>
                  <a:schemeClr val="bg1"/>
                </a:solidFill>
              </a:rPr>
              <a:t>3</a:t>
            </a:r>
            <a:r>
              <a:rPr lang="el-GR" dirty="0" smtClean="0">
                <a:solidFill>
                  <a:schemeClr val="bg1"/>
                </a:solidFill>
              </a:rPr>
              <a:t> </a:t>
            </a:r>
            <a:r>
              <a:rPr lang="el-GR" dirty="0">
                <a:solidFill>
                  <a:schemeClr val="bg1"/>
                </a:solidFill>
              </a:rPr>
              <a:t>χιλιόμετρα). </a:t>
            </a:r>
            <a:endParaRPr lang="en-US" dirty="0" smtClean="0">
              <a:solidFill>
                <a:schemeClr val="bg1"/>
              </a:solidFill>
            </a:endParaRPr>
          </a:p>
          <a:p>
            <a:r>
              <a:rPr lang="el-GR" dirty="0" smtClean="0">
                <a:solidFill>
                  <a:schemeClr val="bg1"/>
                </a:solidFill>
              </a:rPr>
              <a:t>Μετά </a:t>
            </a:r>
            <a:r>
              <a:rPr lang="el-GR" dirty="0">
                <a:solidFill>
                  <a:schemeClr val="bg1"/>
                </a:solidFill>
              </a:rPr>
              <a:t>από </a:t>
            </a:r>
            <a:r>
              <a:rPr lang="el-GR" b="1" dirty="0" smtClean="0">
                <a:solidFill>
                  <a:schemeClr val="bg1"/>
                </a:solidFill>
              </a:rPr>
              <a:t>7 </a:t>
            </a:r>
            <a:r>
              <a:rPr lang="en-US" b="1" dirty="0" smtClean="0">
                <a:solidFill>
                  <a:schemeClr val="bg1"/>
                </a:solidFill>
              </a:rPr>
              <a:t>min</a:t>
            </a:r>
            <a:r>
              <a:rPr lang="el-GR" b="1" dirty="0" smtClean="0">
                <a:solidFill>
                  <a:schemeClr val="bg1"/>
                </a:solidFill>
              </a:rPr>
              <a:t> </a:t>
            </a:r>
            <a:r>
              <a:rPr lang="el-GR" dirty="0">
                <a:solidFill>
                  <a:schemeClr val="bg1"/>
                </a:solidFill>
              </a:rPr>
              <a:t>και στο τέλος των πρώτων </a:t>
            </a:r>
            <a:r>
              <a:rPr lang="el-GR" b="1" dirty="0">
                <a:solidFill>
                  <a:schemeClr val="bg1"/>
                </a:solidFill>
              </a:rPr>
              <a:t>1.500 </a:t>
            </a:r>
            <a:r>
              <a:rPr lang="el-GR" dirty="0" smtClean="0">
                <a:solidFill>
                  <a:schemeClr val="bg1"/>
                </a:solidFill>
              </a:rPr>
              <a:t>μέτρων </a:t>
            </a:r>
            <a:r>
              <a:rPr lang="el-GR" dirty="0">
                <a:solidFill>
                  <a:schemeClr val="bg1"/>
                </a:solidFill>
              </a:rPr>
              <a:t>είχε </a:t>
            </a:r>
            <a:r>
              <a:rPr lang="el-GR" b="1" dirty="0">
                <a:solidFill>
                  <a:schemeClr val="bg1"/>
                </a:solidFill>
              </a:rPr>
              <a:t>2πλασιασμό των αναπνοών/λεπτό</a:t>
            </a:r>
            <a:r>
              <a:rPr lang="el-GR" dirty="0">
                <a:solidFill>
                  <a:schemeClr val="bg1"/>
                </a:solidFill>
              </a:rPr>
              <a:t>.</a:t>
            </a:r>
          </a:p>
          <a:p>
            <a:r>
              <a:rPr lang="el-GR" dirty="0">
                <a:solidFill>
                  <a:schemeClr val="bg1"/>
                </a:solidFill>
              </a:rPr>
              <a:t>Αισθάνονταν καλά </a:t>
            </a:r>
            <a:r>
              <a:rPr lang="el-GR" dirty="0" smtClean="0">
                <a:solidFill>
                  <a:schemeClr val="bg1"/>
                </a:solidFill>
              </a:rPr>
              <a:t>χωρίς δυσκολία </a:t>
            </a:r>
            <a:r>
              <a:rPr lang="el-GR" dirty="0">
                <a:solidFill>
                  <a:schemeClr val="bg1"/>
                </a:solidFill>
              </a:rPr>
              <a:t>να συνεχίσει και να συμπληρώσει </a:t>
            </a:r>
            <a:r>
              <a:rPr lang="el-GR" dirty="0" smtClean="0">
                <a:solidFill>
                  <a:schemeClr val="bg1"/>
                </a:solidFill>
              </a:rPr>
              <a:t>το</a:t>
            </a:r>
            <a:r>
              <a:rPr lang="en-US" dirty="0" smtClean="0">
                <a:solidFill>
                  <a:schemeClr val="bg1"/>
                </a:solidFill>
              </a:rPr>
              <a:t> </a:t>
            </a:r>
            <a:r>
              <a:rPr lang="el-GR" dirty="0" smtClean="0">
                <a:solidFill>
                  <a:schemeClr val="bg1"/>
                </a:solidFill>
              </a:rPr>
              <a:t>υπόλοιπο </a:t>
            </a:r>
            <a:r>
              <a:rPr lang="el-GR" dirty="0">
                <a:solidFill>
                  <a:schemeClr val="bg1"/>
                </a:solidFill>
              </a:rPr>
              <a:t>μισό της διαδρομής. </a:t>
            </a:r>
            <a:endParaRPr lang="en-US" dirty="0" smtClean="0">
              <a:solidFill>
                <a:schemeClr val="bg1"/>
              </a:solidFill>
            </a:endParaRPr>
          </a:p>
          <a:p>
            <a:r>
              <a:rPr lang="el-GR" b="1" dirty="0" smtClean="0">
                <a:solidFill>
                  <a:srgbClr val="FF0000"/>
                </a:solidFill>
              </a:rPr>
              <a:t>Στα </a:t>
            </a:r>
            <a:r>
              <a:rPr lang="el-GR" b="1" dirty="0">
                <a:solidFill>
                  <a:srgbClr val="FF0000"/>
                </a:solidFill>
              </a:rPr>
              <a:t>1.500 </a:t>
            </a:r>
            <a:r>
              <a:rPr lang="el-GR" b="1" dirty="0" smtClean="0">
                <a:solidFill>
                  <a:srgbClr val="FF0000"/>
                </a:solidFill>
              </a:rPr>
              <a:t>μέτρα, τι</a:t>
            </a:r>
            <a:r>
              <a:rPr lang="en-US" b="1" dirty="0" smtClean="0">
                <a:solidFill>
                  <a:srgbClr val="FF0000"/>
                </a:solidFill>
              </a:rPr>
              <a:t> </a:t>
            </a:r>
            <a:r>
              <a:rPr lang="el-GR" b="1" dirty="0" smtClean="0">
                <a:solidFill>
                  <a:srgbClr val="FF0000"/>
                </a:solidFill>
              </a:rPr>
              <a:t>θα </a:t>
            </a:r>
            <a:r>
              <a:rPr lang="el-GR" b="1" dirty="0">
                <a:solidFill>
                  <a:srgbClr val="FF0000"/>
                </a:solidFill>
              </a:rPr>
              <a:t>περιμένατε να είχε </a:t>
            </a:r>
            <a:r>
              <a:rPr lang="el-GR" b="1" dirty="0" smtClean="0">
                <a:solidFill>
                  <a:srgbClr val="FF0000"/>
                </a:solidFill>
              </a:rPr>
              <a:t>στα </a:t>
            </a:r>
            <a:r>
              <a:rPr lang="el-GR" b="1" dirty="0">
                <a:solidFill>
                  <a:srgbClr val="FF0000"/>
                </a:solidFill>
              </a:rPr>
              <a:t>αέρια αίματος</a:t>
            </a:r>
            <a:r>
              <a:rPr lang="el-GR" b="1" dirty="0" smtClean="0">
                <a:solidFill>
                  <a:srgbClr val="FF0000"/>
                </a:solidFill>
              </a:rPr>
              <a:t>;</a:t>
            </a:r>
            <a:endParaRPr lang="en-US" b="1" dirty="0" smtClean="0">
              <a:solidFill>
                <a:srgbClr val="FF0000"/>
              </a:solidFill>
            </a:endParaRPr>
          </a:p>
          <a:p>
            <a:endParaRPr lang="en-US" dirty="0" smtClean="0">
              <a:solidFill>
                <a:schemeClr val="bg1"/>
              </a:solidFill>
            </a:endParaRPr>
          </a:p>
          <a:p>
            <a:r>
              <a:rPr lang="el-GR" dirty="0" smtClean="0">
                <a:solidFill>
                  <a:schemeClr val="bg1"/>
                </a:solidFill>
              </a:rPr>
              <a:t>α</a:t>
            </a:r>
            <a:r>
              <a:rPr lang="el-GR" dirty="0">
                <a:solidFill>
                  <a:schemeClr val="bg1"/>
                </a:solidFill>
              </a:rPr>
              <a:t>) Φυσιολογική PaCO</a:t>
            </a:r>
            <a:r>
              <a:rPr lang="el-GR" baseline="-25000" dirty="0">
                <a:solidFill>
                  <a:schemeClr val="bg1"/>
                </a:solidFill>
              </a:rPr>
              <a:t>2</a:t>
            </a:r>
            <a:r>
              <a:rPr lang="el-GR" dirty="0">
                <a:solidFill>
                  <a:schemeClr val="bg1"/>
                </a:solidFill>
              </a:rPr>
              <a:t> και pH; </a:t>
            </a:r>
          </a:p>
          <a:p>
            <a:r>
              <a:rPr lang="el-GR" dirty="0">
                <a:solidFill>
                  <a:schemeClr val="bg1"/>
                </a:solidFill>
              </a:rPr>
              <a:t>β) Χαμηλή PaCO</a:t>
            </a:r>
            <a:r>
              <a:rPr lang="el-GR" baseline="-25000" dirty="0">
                <a:solidFill>
                  <a:schemeClr val="bg1"/>
                </a:solidFill>
              </a:rPr>
              <a:t>2</a:t>
            </a:r>
            <a:r>
              <a:rPr lang="el-GR" dirty="0">
                <a:solidFill>
                  <a:schemeClr val="bg1"/>
                </a:solidFill>
              </a:rPr>
              <a:t> και υψηλό pH; </a:t>
            </a:r>
          </a:p>
          <a:p>
            <a:r>
              <a:rPr lang="el-GR" dirty="0">
                <a:solidFill>
                  <a:schemeClr val="bg1"/>
                </a:solidFill>
              </a:rPr>
              <a:t>γ) Υψηλή PaCO</a:t>
            </a:r>
            <a:r>
              <a:rPr lang="el-GR" baseline="-25000" dirty="0">
                <a:solidFill>
                  <a:schemeClr val="bg1"/>
                </a:solidFill>
              </a:rPr>
              <a:t>2</a:t>
            </a:r>
            <a:r>
              <a:rPr lang="el-GR" dirty="0">
                <a:solidFill>
                  <a:schemeClr val="bg1"/>
                </a:solidFill>
              </a:rPr>
              <a:t> και χαμηλό pH; </a:t>
            </a:r>
          </a:p>
          <a:p>
            <a:r>
              <a:rPr lang="el-GR" dirty="0">
                <a:solidFill>
                  <a:schemeClr val="bg1"/>
                </a:solidFill>
              </a:rPr>
              <a:t>δ) Χαμηλή PaCO</a:t>
            </a:r>
            <a:r>
              <a:rPr lang="el-GR" baseline="-25000" dirty="0">
                <a:solidFill>
                  <a:schemeClr val="bg1"/>
                </a:solidFill>
              </a:rPr>
              <a:t>2 </a:t>
            </a:r>
            <a:r>
              <a:rPr lang="el-GR" dirty="0">
                <a:solidFill>
                  <a:schemeClr val="bg1"/>
                </a:solidFill>
              </a:rPr>
              <a:t>και χαμηλό pH; </a:t>
            </a:r>
          </a:p>
          <a:p>
            <a:r>
              <a:rPr lang="el-GR" dirty="0">
                <a:solidFill>
                  <a:schemeClr val="bg1"/>
                </a:solidFill>
              </a:rPr>
              <a:t>ε) Χαμηλό pH και </a:t>
            </a:r>
            <a:r>
              <a:rPr lang="el-GR" dirty="0" smtClean="0">
                <a:solidFill>
                  <a:schemeClr val="bg1"/>
                </a:solidFill>
              </a:rPr>
              <a:t>υψηλή </a:t>
            </a:r>
            <a:r>
              <a:rPr lang="el-GR" dirty="0">
                <a:solidFill>
                  <a:schemeClr val="bg1"/>
                </a:solidFill>
              </a:rPr>
              <a:t>ή χαμηλή </a:t>
            </a:r>
            <a:r>
              <a:rPr lang="el-GR" dirty="0" smtClean="0">
                <a:solidFill>
                  <a:schemeClr val="bg1"/>
                </a:solidFill>
              </a:rPr>
              <a:t>PaCO</a:t>
            </a:r>
            <a:r>
              <a:rPr lang="el-GR" baseline="-25000" dirty="0" smtClean="0">
                <a:solidFill>
                  <a:schemeClr val="bg1"/>
                </a:solidFill>
              </a:rPr>
              <a:t>2 </a:t>
            </a:r>
            <a:r>
              <a:rPr lang="el-GR" dirty="0" smtClean="0">
                <a:solidFill>
                  <a:schemeClr val="bg1"/>
                </a:solidFill>
              </a:rPr>
              <a:t>ανάλογα με </a:t>
            </a:r>
            <a:r>
              <a:rPr lang="el-GR" dirty="0">
                <a:solidFill>
                  <a:schemeClr val="bg1"/>
                </a:solidFill>
              </a:rPr>
              <a:t>τον tidal όγκο; </a:t>
            </a:r>
          </a:p>
        </p:txBody>
      </p:sp>
      <p:sp>
        <p:nvSpPr>
          <p:cNvPr id="11" name="Rectangle 10"/>
          <p:cNvSpPr/>
          <p:nvPr/>
        </p:nvSpPr>
        <p:spPr>
          <a:xfrm>
            <a:off x="3973852" y="5318513"/>
            <a:ext cx="3693640" cy="369332"/>
          </a:xfrm>
          <a:prstGeom prst="rect">
            <a:avLst/>
          </a:prstGeom>
        </p:spPr>
        <p:txBody>
          <a:bodyPr wrap="none">
            <a:spAutoFit/>
          </a:bodyPr>
          <a:lstStyle/>
          <a:p>
            <a:r>
              <a:rPr lang="en-US" b="1" dirty="0" smtClean="0">
                <a:solidFill>
                  <a:schemeClr val="bg1"/>
                </a:solidFill>
              </a:rPr>
              <a:t>a) </a:t>
            </a:r>
            <a:r>
              <a:rPr lang="el-GR" b="1" dirty="0" smtClean="0">
                <a:solidFill>
                  <a:schemeClr val="bg1"/>
                </a:solidFill>
              </a:rPr>
              <a:t>Φυσιολογική </a:t>
            </a:r>
            <a:r>
              <a:rPr lang="en-US" b="1" dirty="0">
                <a:solidFill>
                  <a:schemeClr val="bg1"/>
                </a:solidFill>
              </a:rPr>
              <a:t>PaCO</a:t>
            </a:r>
            <a:r>
              <a:rPr lang="en-US" b="1" baseline="-25000" dirty="0">
                <a:solidFill>
                  <a:schemeClr val="bg1"/>
                </a:solidFill>
              </a:rPr>
              <a:t>2</a:t>
            </a:r>
            <a:r>
              <a:rPr lang="en-US" b="1" dirty="0">
                <a:solidFill>
                  <a:schemeClr val="bg1"/>
                </a:solidFill>
              </a:rPr>
              <a:t> </a:t>
            </a:r>
            <a:r>
              <a:rPr lang="el-GR" b="1" dirty="0">
                <a:solidFill>
                  <a:schemeClr val="bg1"/>
                </a:solidFill>
              </a:rPr>
              <a:t>και </a:t>
            </a:r>
            <a:r>
              <a:rPr lang="en-US" b="1" dirty="0">
                <a:solidFill>
                  <a:schemeClr val="bg1"/>
                </a:solidFill>
              </a:rPr>
              <a:t>pH; </a:t>
            </a:r>
          </a:p>
        </p:txBody>
      </p:sp>
      <p:sp>
        <p:nvSpPr>
          <p:cNvPr id="12" name="Rectangle 11"/>
          <p:cNvSpPr/>
          <p:nvPr/>
        </p:nvSpPr>
        <p:spPr>
          <a:xfrm>
            <a:off x="8024616" y="5008139"/>
            <a:ext cx="3806828" cy="1323439"/>
          </a:xfrm>
          <a:prstGeom prst="rect">
            <a:avLst/>
          </a:prstGeom>
        </p:spPr>
        <p:txBody>
          <a:bodyPr wrap="square">
            <a:spAutoFit/>
          </a:bodyPr>
          <a:lstStyle/>
          <a:p>
            <a:r>
              <a:rPr lang="el-GR" sz="1600" dirty="0">
                <a:solidFill>
                  <a:schemeClr val="bg1"/>
                </a:solidFill>
              </a:rPr>
              <a:t>κατά </a:t>
            </a:r>
            <a:r>
              <a:rPr lang="el-GR" sz="1600" dirty="0" smtClean="0">
                <a:solidFill>
                  <a:schemeClr val="bg1"/>
                </a:solidFill>
              </a:rPr>
              <a:t>τη</a:t>
            </a:r>
            <a:r>
              <a:rPr lang="en-US" sz="1600" dirty="0" smtClean="0">
                <a:solidFill>
                  <a:schemeClr val="bg1"/>
                </a:solidFill>
              </a:rPr>
              <a:t> </a:t>
            </a:r>
            <a:r>
              <a:rPr lang="el-GR" sz="1600" dirty="0" smtClean="0">
                <a:solidFill>
                  <a:schemeClr val="bg1"/>
                </a:solidFill>
              </a:rPr>
              <a:t>διάρκεια </a:t>
            </a:r>
            <a:r>
              <a:rPr lang="el-GR" sz="1600" dirty="0">
                <a:solidFill>
                  <a:schemeClr val="bg1"/>
                </a:solidFill>
              </a:rPr>
              <a:t>της άσκησης, </a:t>
            </a:r>
            <a:endParaRPr lang="el-GR" sz="1600" dirty="0" smtClean="0">
              <a:solidFill>
                <a:schemeClr val="bg1"/>
              </a:solidFill>
            </a:endParaRPr>
          </a:p>
          <a:p>
            <a:r>
              <a:rPr lang="el-GR" sz="1600" dirty="0" smtClean="0">
                <a:solidFill>
                  <a:schemeClr val="bg1"/>
                </a:solidFill>
              </a:rPr>
              <a:t>τόσο </a:t>
            </a:r>
            <a:r>
              <a:rPr lang="el-GR" sz="1600" dirty="0">
                <a:solidFill>
                  <a:schemeClr val="bg1"/>
                </a:solidFill>
              </a:rPr>
              <a:t>η </a:t>
            </a:r>
            <a:r>
              <a:rPr lang="el-GR" sz="1600" b="1" dirty="0">
                <a:solidFill>
                  <a:schemeClr val="bg1"/>
                </a:solidFill>
              </a:rPr>
              <a:t>παραγωγή</a:t>
            </a:r>
            <a:r>
              <a:rPr lang="el-GR" sz="1600" dirty="0">
                <a:solidFill>
                  <a:schemeClr val="bg1"/>
                </a:solidFill>
              </a:rPr>
              <a:t> </a:t>
            </a:r>
            <a:r>
              <a:rPr lang="el-GR" sz="1600" b="1" dirty="0" smtClean="0">
                <a:solidFill>
                  <a:schemeClr val="bg1"/>
                </a:solidFill>
              </a:rPr>
              <a:t>του</a:t>
            </a:r>
            <a:r>
              <a:rPr lang="en-US" sz="1600" b="1" dirty="0" smtClean="0">
                <a:solidFill>
                  <a:schemeClr val="bg1"/>
                </a:solidFill>
              </a:rPr>
              <a:t> </a:t>
            </a:r>
            <a:r>
              <a:rPr lang="el-GR" sz="1600" b="1" dirty="0" smtClean="0">
                <a:solidFill>
                  <a:schemeClr val="bg1"/>
                </a:solidFill>
              </a:rPr>
              <a:t>CO2</a:t>
            </a:r>
            <a:r>
              <a:rPr lang="el-GR" sz="1600" dirty="0">
                <a:solidFill>
                  <a:schemeClr val="bg1"/>
                </a:solidFill>
              </a:rPr>
              <a:t>, όσο και ο </a:t>
            </a:r>
            <a:r>
              <a:rPr lang="el-GR" sz="1600" b="1" dirty="0">
                <a:solidFill>
                  <a:schemeClr val="bg1"/>
                </a:solidFill>
              </a:rPr>
              <a:t>κυψελιδικός αερισμός </a:t>
            </a:r>
            <a:r>
              <a:rPr lang="el-GR" sz="1600" dirty="0" smtClean="0">
                <a:solidFill>
                  <a:schemeClr val="bg1"/>
                </a:solidFill>
              </a:rPr>
              <a:t>αυξάνουν</a:t>
            </a:r>
            <a:r>
              <a:rPr lang="el-GR" sz="1600" dirty="0">
                <a:solidFill>
                  <a:schemeClr val="bg1"/>
                </a:solidFill>
              </a:rPr>
              <a:t>, διατηρώντας την PaCO</a:t>
            </a:r>
            <a:r>
              <a:rPr lang="el-GR" sz="1600" baseline="-25000" dirty="0">
                <a:solidFill>
                  <a:schemeClr val="bg1"/>
                </a:solidFill>
              </a:rPr>
              <a:t>2</a:t>
            </a:r>
            <a:r>
              <a:rPr lang="el-GR" sz="1600" dirty="0">
                <a:solidFill>
                  <a:schemeClr val="bg1"/>
                </a:solidFill>
              </a:rPr>
              <a:t> και το pH </a:t>
            </a:r>
            <a:r>
              <a:rPr lang="el-GR" sz="1600" dirty="0" smtClean="0">
                <a:solidFill>
                  <a:schemeClr val="bg1"/>
                </a:solidFill>
              </a:rPr>
              <a:t>στα φυσιολογικά </a:t>
            </a:r>
            <a:r>
              <a:rPr lang="el-GR" sz="1600" dirty="0">
                <a:solidFill>
                  <a:schemeClr val="bg1"/>
                </a:solidFill>
              </a:rPr>
              <a:t>πλαίσια.</a:t>
            </a:r>
          </a:p>
        </p:txBody>
      </p:sp>
      <p:pic>
        <p:nvPicPr>
          <p:cNvPr id="14" name="Picture 13"/>
          <p:cNvPicPr>
            <a:picLocks noChangeAspect="1"/>
          </p:cNvPicPr>
          <p:nvPr/>
        </p:nvPicPr>
        <p:blipFill>
          <a:blip r:embed="rId4"/>
          <a:stretch>
            <a:fillRect/>
          </a:stretch>
        </p:blipFill>
        <p:spPr>
          <a:xfrm>
            <a:off x="7870630" y="4150660"/>
            <a:ext cx="4114800" cy="2695575"/>
          </a:xfrm>
          <a:prstGeom prst="rect">
            <a:avLst/>
          </a:prstGeom>
        </p:spPr>
      </p:pic>
      <p:pic>
        <p:nvPicPr>
          <p:cNvPr id="13" name="Picture 12"/>
          <p:cNvPicPr>
            <a:picLocks noChangeAspect="1"/>
          </p:cNvPicPr>
          <p:nvPr/>
        </p:nvPicPr>
        <p:blipFill>
          <a:blip r:embed="rId5"/>
          <a:stretch>
            <a:fillRect/>
          </a:stretch>
        </p:blipFill>
        <p:spPr>
          <a:xfrm>
            <a:off x="10139211" y="0"/>
            <a:ext cx="2052789" cy="2609827"/>
          </a:xfrm>
          <a:prstGeom prst="rect">
            <a:avLst/>
          </a:prstGeom>
        </p:spPr>
      </p:pic>
    </p:spTree>
    <p:extLst>
      <p:ext uri="{BB962C8B-B14F-4D97-AF65-F5344CB8AC3E}">
        <p14:creationId xmlns:p14="http://schemas.microsoft.com/office/powerpoint/2010/main" val="209125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500"/>
                                  </p:stCondLst>
                                  <p:childTnLst>
                                    <p:set>
                                      <p:cBhvr>
                                        <p:cTn id="11" dur="1" fill="hold">
                                          <p:stCondLst>
                                            <p:cond delay="0"/>
                                          </p:stCondLst>
                                        </p:cTn>
                                        <p:tgtEl>
                                          <p:spTgt spid="8">
                                            <p:txEl>
                                              <p:pRg st="5" end="5"/>
                                            </p:txEl>
                                          </p:spTgt>
                                        </p:tgtEl>
                                        <p:attrNameLst>
                                          <p:attrName>style.visibility</p:attrName>
                                        </p:attrNameLst>
                                      </p:cBhvr>
                                      <p:to>
                                        <p:strVal val="visible"/>
                                      </p:to>
                                    </p:set>
                                    <p:animEffect transition="in" filter="fade">
                                      <p:cBhvr>
                                        <p:cTn id="12" dur="500"/>
                                        <p:tgtEl>
                                          <p:spTgt spid="8">
                                            <p:txEl>
                                              <p:pRg st="5" end="5"/>
                                            </p:txEl>
                                          </p:spTgt>
                                        </p:tgtEl>
                                      </p:cBhvr>
                                    </p:animEffect>
                                  </p:childTnLst>
                                </p:cTn>
                              </p:par>
                              <p:par>
                                <p:cTn id="13" presetID="10" presetClass="entr" presetSubtype="0" fill="hold" nodeType="withEffect">
                                  <p:stCondLst>
                                    <p:cond delay="500"/>
                                  </p:stCondLst>
                                  <p:childTnLst>
                                    <p:set>
                                      <p:cBhvr>
                                        <p:cTn id="14" dur="1" fill="hold">
                                          <p:stCondLst>
                                            <p:cond delay="0"/>
                                          </p:stCondLst>
                                        </p:cTn>
                                        <p:tgtEl>
                                          <p:spTgt spid="8">
                                            <p:txEl>
                                              <p:pRg st="6" end="6"/>
                                            </p:txEl>
                                          </p:spTgt>
                                        </p:tgtEl>
                                        <p:attrNameLst>
                                          <p:attrName>style.visibility</p:attrName>
                                        </p:attrNameLst>
                                      </p:cBhvr>
                                      <p:to>
                                        <p:strVal val="visible"/>
                                      </p:to>
                                    </p:set>
                                    <p:animEffect transition="in" filter="fade">
                                      <p:cBhvr>
                                        <p:cTn id="15" dur="500"/>
                                        <p:tgtEl>
                                          <p:spTgt spid="8">
                                            <p:txEl>
                                              <p:pRg st="6" end="6"/>
                                            </p:txEl>
                                          </p:spTgt>
                                        </p:tgtEl>
                                      </p:cBhvr>
                                    </p:animEffect>
                                  </p:childTnLst>
                                </p:cTn>
                              </p:par>
                              <p:par>
                                <p:cTn id="16" presetID="10" presetClass="entr" presetSubtype="0" fill="hold" nodeType="withEffect">
                                  <p:stCondLst>
                                    <p:cond delay="500"/>
                                  </p:stCondLst>
                                  <p:childTnLst>
                                    <p:set>
                                      <p:cBhvr>
                                        <p:cTn id="17" dur="1" fill="hold">
                                          <p:stCondLst>
                                            <p:cond delay="0"/>
                                          </p:stCondLst>
                                        </p:cTn>
                                        <p:tgtEl>
                                          <p:spTgt spid="8">
                                            <p:txEl>
                                              <p:pRg st="7" end="7"/>
                                            </p:txEl>
                                          </p:spTgt>
                                        </p:tgtEl>
                                        <p:attrNameLst>
                                          <p:attrName>style.visibility</p:attrName>
                                        </p:attrNameLst>
                                      </p:cBhvr>
                                      <p:to>
                                        <p:strVal val="visible"/>
                                      </p:to>
                                    </p:set>
                                    <p:animEffect transition="in" filter="fade">
                                      <p:cBhvr>
                                        <p:cTn id="18" dur="500"/>
                                        <p:tgtEl>
                                          <p:spTgt spid="8">
                                            <p:txEl>
                                              <p:pRg st="7" end="7"/>
                                            </p:txEl>
                                          </p:spTgt>
                                        </p:tgtEl>
                                      </p:cBhvr>
                                    </p:animEffect>
                                  </p:childTnLst>
                                </p:cTn>
                              </p:par>
                              <p:par>
                                <p:cTn id="19" presetID="10" presetClass="entr" presetSubtype="0" fill="hold" nodeType="withEffect">
                                  <p:stCondLst>
                                    <p:cond delay="500"/>
                                  </p:stCondLst>
                                  <p:childTnLst>
                                    <p:set>
                                      <p:cBhvr>
                                        <p:cTn id="20" dur="1" fill="hold">
                                          <p:stCondLst>
                                            <p:cond delay="0"/>
                                          </p:stCondLst>
                                        </p:cTn>
                                        <p:tgtEl>
                                          <p:spTgt spid="8">
                                            <p:txEl>
                                              <p:pRg st="8" end="8"/>
                                            </p:txEl>
                                          </p:spTgt>
                                        </p:tgtEl>
                                        <p:attrNameLst>
                                          <p:attrName>style.visibility</p:attrName>
                                        </p:attrNameLst>
                                      </p:cBhvr>
                                      <p:to>
                                        <p:strVal val="visible"/>
                                      </p:to>
                                    </p:set>
                                    <p:animEffect transition="in" filter="fade">
                                      <p:cBhvr>
                                        <p:cTn id="21" dur="500"/>
                                        <p:tgtEl>
                                          <p:spTgt spid="8">
                                            <p:txEl>
                                              <p:pRg st="8" end="8"/>
                                            </p:txEl>
                                          </p:spTgt>
                                        </p:tgtEl>
                                      </p:cBhvr>
                                    </p:animEffect>
                                  </p:childTnLst>
                                </p:cTn>
                              </p:par>
                              <p:par>
                                <p:cTn id="22" presetID="10" presetClass="entr" presetSubtype="0" fill="hold" nodeType="withEffect">
                                  <p:stCondLst>
                                    <p:cond delay="500"/>
                                  </p:stCondLst>
                                  <p:childTnLst>
                                    <p:set>
                                      <p:cBhvr>
                                        <p:cTn id="23" dur="1" fill="hold">
                                          <p:stCondLst>
                                            <p:cond delay="0"/>
                                          </p:stCondLst>
                                        </p:cTn>
                                        <p:tgtEl>
                                          <p:spTgt spid="8">
                                            <p:txEl>
                                              <p:pRg st="9" end="9"/>
                                            </p:txEl>
                                          </p:spTgt>
                                        </p:tgtEl>
                                        <p:attrNameLst>
                                          <p:attrName>style.visibility</p:attrName>
                                        </p:attrNameLst>
                                      </p:cBhvr>
                                      <p:to>
                                        <p:strVal val="visible"/>
                                      </p:to>
                                    </p:set>
                                    <p:animEffect transition="in" filter="fade">
                                      <p:cBhvr>
                                        <p:cTn id="24" dur="500"/>
                                        <p:tgtEl>
                                          <p:spTgt spid="8">
                                            <p:txEl>
                                              <p:pRg st="9" end="9"/>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25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50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50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dirty="0"/>
          </a:p>
        </p:txBody>
      </p:sp>
      <p:pic>
        <p:nvPicPr>
          <p:cNvPr id="4" name="Picture 3"/>
          <p:cNvPicPr>
            <a:picLocks noChangeAspect="1"/>
          </p:cNvPicPr>
          <p:nvPr/>
        </p:nvPicPr>
        <p:blipFill>
          <a:blip r:embed="rId2"/>
          <a:stretch>
            <a:fillRect/>
          </a:stretch>
        </p:blipFill>
        <p:spPr>
          <a:xfrm>
            <a:off x="3131953" y="2924004"/>
            <a:ext cx="5399620" cy="3710712"/>
          </a:xfrm>
          <a:prstGeom prst="rect">
            <a:avLst/>
          </a:prstGeom>
        </p:spPr>
      </p:pic>
      <p:sp>
        <p:nvSpPr>
          <p:cNvPr id="5" name="Cloud Callout 4"/>
          <p:cNvSpPr/>
          <p:nvPr/>
        </p:nvSpPr>
        <p:spPr>
          <a:xfrm rot="19320219">
            <a:off x="1773085" y="291576"/>
            <a:ext cx="5097373" cy="3522689"/>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7" name="Group 6"/>
          <p:cNvGrpSpPr/>
          <p:nvPr/>
        </p:nvGrpSpPr>
        <p:grpSpPr>
          <a:xfrm>
            <a:off x="2551814" y="926070"/>
            <a:ext cx="3172133" cy="2811823"/>
            <a:chOff x="2551814" y="926070"/>
            <a:chExt cx="3172133" cy="2811823"/>
          </a:xfrm>
        </p:grpSpPr>
        <p:pic>
          <p:nvPicPr>
            <p:cNvPr id="3076" name="Picture 4" descr="C:\Users\ppass\AppData\Roaming\PixelMetrics\CaptureWiz\Temp\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814" y="926070"/>
              <a:ext cx="3172133" cy="281182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562447" y="2583711"/>
              <a:ext cx="659218" cy="4784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Rectangle 7"/>
            <p:cNvSpPr/>
            <p:nvPr/>
          </p:nvSpPr>
          <p:spPr>
            <a:xfrm>
              <a:off x="5018864" y="3199441"/>
              <a:ext cx="659218" cy="4784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val="129999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4000" b="1" dirty="0">
                <a:solidFill>
                  <a:srgbClr val="0000FF"/>
                </a:solidFill>
              </a:rPr>
              <a:t>Eπίδραση της PaO</a:t>
            </a:r>
            <a:r>
              <a:rPr lang="el-GR" sz="4000" b="1" baseline="-25000" dirty="0">
                <a:solidFill>
                  <a:srgbClr val="0000FF"/>
                </a:solidFill>
              </a:rPr>
              <a:t>2</a:t>
            </a:r>
            <a:r>
              <a:rPr lang="el-GR" sz="4000" b="1" dirty="0">
                <a:solidFill>
                  <a:srgbClr val="0000FF"/>
                </a:solidFill>
              </a:rPr>
              <a:t> στον κυψελιδικό </a:t>
            </a:r>
            <a:r>
              <a:rPr lang="el-GR" sz="4000" b="1" dirty="0" smtClean="0">
                <a:solidFill>
                  <a:srgbClr val="0000FF"/>
                </a:solidFill>
              </a:rPr>
              <a:t>αερισμό</a:t>
            </a:r>
            <a:endParaRPr lang="el-GR" sz="4000" b="1" dirty="0">
              <a:solidFill>
                <a:srgbClr val="0000FF"/>
              </a:solidFill>
            </a:endParaRPr>
          </a:p>
        </p:txBody>
      </p:sp>
      <p:pic>
        <p:nvPicPr>
          <p:cNvPr id="4" name="Picture 3"/>
          <p:cNvPicPr>
            <a:picLocks noChangeAspect="1"/>
          </p:cNvPicPr>
          <p:nvPr/>
        </p:nvPicPr>
        <p:blipFill>
          <a:blip r:embed="rId2"/>
          <a:stretch>
            <a:fillRect/>
          </a:stretch>
        </p:blipFill>
        <p:spPr>
          <a:xfrm>
            <a:off x="2329696" y="1608889"/>
            <a:ext cx="7242676" cy="5249111"/>
          </a:xfrm>
          <a:prstGeom prst="rect">
            <a:avLst/>
          </a:prstGeom>
        </p:spPr>
      </p:pic>
    </p:spTree>
    <p:extLst>
      <p:ext uri="{BB962C8B-B14F-4D97-AF65-F5344CB8AC3E}">
        <p14:creationId xmlns:p14="http://schemas.microsoft.com/office/powerpoint/2010/main" val="3444914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509962" y="1009650"/>
            <a:ext cx="5172075" cy="4838700"/>
          </a:xfrm>
          <a:prstGeom prst="rect">
            <a:avLst/>
          </a:prstGeom>
        </p:spPr>
      </p:pic>
    </p:spTree>
    <p:extLst>
      <p:ext uri="{BB962C8B-B14F-4D97-AF65-F5344CB8AC3E}">
        <p14:creationId xmlns:p14="http://schemas.microsoft.com/office/powerpoint/2010/main" val="747236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t>παραγωγή μη πτητικών οξέων </a:t>
            </a:r>
          </a:p>
        </p:txBody>
      </p:sp>
      <p:sp>
        <p:nvSpPr>
          <p:cNvPr id="3" name="Content Placeholder 2"/>
          <p:cNvSpPr>
            <a:spLocks noGrp="1"/>
          </p:cNvSpPr>
          <p:nvPr>
            <p:ph idx="1"/>
          </p:nvPr>
        </p:nvSpPr>
        <p:spPr>
          <a:xfrm>
            <a:off x="757084" y="2052918"/>
            <a:ext cx="10579509" cy="4195481"/>
          </a:xfrm>
        </p:spPr>
        <p:txBody>
          <a:bodyPr/>
          <a:lstStyle/>
          <a:p>
            <a:r>
              <a:rPr lang="el-GR" dirty="0"/>
              <a:t>Σε ορισμένες </a:t>
            </a:r>
            <a:r>
              <a:rPr lang="el-GR" dirty="0" smtClean="0"/>
              <a:t>καταστάσεις</a:t>
            </a:r>
            <a:r>
              <a:rPr lang="el-GR" dirty="0"/>
              <a:t>, η παραγωγή των μη πτητικών οξέων μπορεί να αυξάνει μέχρι </a:t>
            </a:r>
            <a:r>
              <a:rPr lang="el-GR" b="1" dirty="0"/>
              <a:t>10 φορές</a:t>
            </a:r>
            <a:r>
              <a:rPr lang="el-GR" dirty="0"/>
              <a:t>. </a:t>
            </a:r>
            <a:endParaRPr lang="en-US" dirty="0"/>
          </a:p>
          <a:p>
            <a:endParaRPr lang="el-GR" dirty="0"/>
          </a:p>
          <a:p>
            <a:pPr marL="0" indent="0">
              <a:buNone/>
            </a:pPr>
            <a:r>
              <a:rPr lang="el-GR" b="1" dirty="0"/>
              <a:t>Παραδείγματα </a:t>
            </a:r>
          </a:p>
          <a:p>
            <a:r>
              <a:rPr lang="el-GR" b="1" dirty="0" smtClean="0"/>
              <a:t>μυική άσκηση </a:t>
            </a:r>
            <a:r>
              <a:rPr lang="el-GR" dirty="0" smtClean="0"/>
              <a:t>και καταστάσεις </a:t>
            </a:r>
            <a:r>
              <a:rPr lang="el-GR" b="1" dirty="0" smtClean="0"/>
              <a:t>ιστικής ισχαιμίας: παραγωγή </a:t>
            </a:r>
            <a:r>
              <a:rPr lang="el-GR" b="1" dirty="0"/>
              <a:t>γαλακτικού οξέος </a:t>
            </a:r>
            <a:endParaRPr lang="el-GR" b="1" dirty="0" smtClean="0"/>
          </a:p>
          <a:p>
            <a:endParaRPr lang="el-GR" b="1" dirty="0" smtClean="0"/>
          </a:p>
          <a:p>
            <a:r>
              <a:rPr lang="el-GR" b="1" dirty="0" smtClean="0"/>
              <a:t>διαβητική κετοξέωσ</a:t>
            </a:r>
            <a:r>
              <a:rPr lang="el-GR" b="1" dirty="0"/>
              <a:t>η</a:t>
            </a:r>
            <a:r>
              <a:rPr lang="el-GR" b="1" dirty="0" smtClean="0"/>
              <a:t>: </a:t>
            </a:r>
            <a:r>
              <a:rPr lang="el-GR" dirty="0" smtClean="0"/>
              <a:t>παραγωγή ακετοξικού και 3-υδροξυβουτυρικού οξέος</a:t>
            </a:r>
            <a:endParaRPr lang="el-GR" dirty="0"/>
          </a:p>
        </p:txBody>
      </p:sp>
    </p:spTree>
    <p:extLst>
      <p:ext uri="{BB962C8B-B14F-4D97-AF65-F5344CB8AC3E}">
        <p14:creationId xmlns:p14="http://schemas.microsoft.com/office/powerpoint/2010/main" val="15321634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grpSp>
        <p:nvGrpSpPr>
          <p:cNvPr id="17" name="Group 16"/>
          <p:cNvGrpSpPr/>
          <p:nvPr/>
        </p:nvGrpSpPr>
        <p:grpSpPr>
          <a:xfrm>
            <a:off x="0" y="0"/>
            <a:ext cx="11198942" cy="6858000"/>
            <a:chOff x="0" y="0"/>
            <a:chExt cx="11198942" cy="6858000"/>
          </a:xfrm>
        </p:grpSpPr>
        <p:pic>
          <p:nvPicPr>
            <p:cNvPr id="4" name="Picture 3"/>
            <p:cNvPicPr>
              <a:picLocks noChangeAspect="1"/>
            </p:cNvPicPr>
            <p:nvPr/>
          </p:nvPicPr>
          <p:blipFill>
            <a:blip r:embed="rId3"/>
            <a:stretch>
              <a:fillRect/>
            </a:stretch>
          </p:blipFill>
          <p:spPr>
            <a:xfrm>
              <a:off x="0" y="0"/>
              <a:ext cx="11198942" cy="6858000"/>
            </a:xfrm>
            <a:prstGeom prst="rect">
              <a:avLst/>
            </a:prstGeom>
          </p:spPr>
        </p:pic>
        <p:cxnSp>
          <p:nvCxnSpPr>
            <p:cNvPr id="6" name="Straight Connector 5"/>
            <p:cNvCxnSpPr/>
            <p:nvPr/>
          </p:nvCxnSpPr>
          <p:spPr>
            <a:xfrm flipV="1">
              <a:off x="68826" y="5899355"/>
              <a:ext cx="11061290" cy="983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447425" y="580103"/>
              <a:ext cx="1297150" cy="338554"/>
            </a:xfrm>
            <a:prstGeom prst="rect">
              <a:avLst/>
            </a:prstGeom>
            <a:noFill/>
          </p:spPr>
          <p:txBody>
            <a:bodyPr wrap="none" rtlCol="0">
              <a:spAutoFit/>
            </a:bodyPr>
            <a:lstStyle/>
            <a:p>
              <a:r>
                <a:rPr lang="en-US" sz="1600" dirty="0" smtClean="0">
                  <a:solidFill>
                    <a:schemeClr val="bg1"/>
                  </a:solidFill>
                  <a:effectLst>
                    <a:outerShdw blurRad="38100" dist="38100" dir="2700000" algn="tl">
                      <a:srgbClr val="000000">
                        <a:alpha val="43137"/>
                      </a:srgbClr>
                    </a:outerShdw>
                  </a:effectLst>
                </a:rPr>
                <a:t>or Hypoxia </a:t>
              </a:r>
              <a:endParaRPr lang="el-GR" sz="1600" dirty="0">
                <a:solidFill>
                  <a:schemeClr val="bg1"/>
                </a:solidFill>
                <a:effectLst>
                  <a:outerShdw blurRad="38100" dist="38100" dir="2700000" algn="tl">
                    <a:srgbClr val="000000">
                      <a:alpha val="43137"/>
                    </a:srgbClr>
                  </a:outerShdw>
                </a:effectLst>
              </a:endParaRPr>
            </a:p>
          </p:txBody>
        </p:sp>
        <p:pic>
          <p:nvPicPr>
            <p:cNvPr id="12" name="Picture 11"/>
            <p:cNvPicPr>
              <a:picLocks noChangeAspect="1"/>
            </p:cNvPicPr>
            <p:nvPr/>
          </p:nvPicPr>
          <p:blipFill>
            <a:blip r:embed="rId4"/>
            <a:stretch>
              <a:fillRect/>
            </a:stretch>
          </p:blipFill>
          <p:spPr>
            <a:xfrm>
              <a:off x="7150042" y="618619"/>
              <a:ext cx="1647825" cy="600075"/>
            </a:xfrm>
            <a:prstGeom prst="rect">
              <a:avLst/>
            </a:prstGeom>
          </p:spPr>
        </p:pic>
        <p:pic>
          <p:nvPicPr>
            <p:cNvPr id="13" name="Picture 12"/>
            <p:cNvPicPr>
              <a:picLocks noChangeAspect="1"/>
            </p:cNvPicPr>
            <p:nvPr/>
          </p:nvPicPr>
          <p:blipFill>
            <a:blip r:embed="rId5"/>
            <a:stretch>
              <a:fillRect/>
            </a:stretch>
          </p:blipFill>
          <p:spPr>
            <a:xfrm>
              <a:off x="8797867" y="628143"/>
              <a:ext cx="2257425" cy="581025"/>
            </a:xfrm>
            <a:prstGeom prst="rect">
              <a:avLst/>
            </a:prstGeom>
          </p:spPr>
        </p:pic>
        <p:pic>
          <p:nvPicPr>
            <p:cNvPr id="14" name="Picture 13"/>
            <p:cNvPicPr>
              <a:picLocks noChangeAspect="1"/>
            </p:cNvPicPr>
            <p:nvPr/>
          </p:nvPicPr>
          <p:blipFill>
            <a:blip r:embed="rId6"/>
            <a:stretch>
              <a:fillRect/>
            </a:stretch>
          </p:blipFill>
          <p:spPr>
            <a:xfrm>
              <a:off x="68826" y="1760992"/>
              <a:ext cx="3136687" cy="184511"/>
            </a:xfrm>
            <a:prstGeom prst="rect">
              <a:avLst/>
            </a:prstGeom>
          </p:spPr>
        </p:pic>
        <p:sp>
          <p:nvSpPr>
            <p:cNvPr id="15" name="TextBox 14"/>
            <p:cNvSpPr txBox="1"/>
            <p:nvPr/>
          </p:nvSpPr>
          <p:spPr>
            <a:xfrm>
              <a:off x="3775588" y="4765092"/>
              <a:ext cx="1851789" cy="369332"/>
            </a:xfrm>
            <a:prstGeom prst="rect">
              <a:avLst/>
            </a:prstGeom>
            <a:solidFill>
              <a:schemeClr val="tx1"/>
            </a:solidFill>
          </p:spPr>
          <p:txBody>
            <a:bodyPr wrap="none" rtlCol="0">
              <a:spAutoFit/>
            </a:bodyPr>
            <a:lstStyle/>
            <a:p>
              <a:r>
                <a:rPr lang="en-US" dirty="0" smtClean="0">
                  <a:solidFill>
                    <a:schemeClr val="bg1">
                      <a:lumMod val="75000"/>
                      <a:lumOff val="25000"/>
                    </a:schemeClr>
                  </a:solidFill>
                  <a:latin typeface="Arial" panose="020B0604020202020204" pitchFamily="34" charset="0"/>
                  <a:cs typeface="Arial" panose="020B0604020202020204" pitchFamily="34" charset="0"/>
                </a:rPr>
                <a:t>D-lactic acidosis</a:t>
              </a:r>
              <a:endParaRPr lang="el-GR" dirty="0">
                <a:solidFill>
                  <a:schemeClr val="bg1">
                    <a:lumMod val="75000"/>
                    <a:lumOff val="25000"/>
                  </a:schemeClr>
                </a:solidFill>
                <a:latin typeface="Arial" panose="020B0604020202020204" pitchFamily="34" charset="0"/>
                <a:cs typeface="Arial" panose="020B0604020202020204" pitchFamily="34" charset="0"/>
              </a:endParaRPr>
            </a:p>
          </p:txBody>
        </p:sp>
        <p:sp>
          <p:nvSpPr>
            <p:cNvPr id="16" name="TextBox 15"/>
            <p:cNvSpPr txBox="1"/>
            <p:nvPr/>
          </p:nvSpPr>
          <p:spPr>
            <a:xfrm>
              <a:off x="3775588" y="22029"/>
              <a:ext cx="1095172" cy="369332"/>
            </a:xfrm>
            <a:prstGeom prst="rect">
              <a:avLst/>
            </a:prstGeom>
            <a:solidFill>
              <a:schemeClr val="tx1"/>
            </a:solid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Cause   </a:t>
              </a:r>
              <a:endParaRPr lang="el-GR"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4071422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ppt/theme/theme2.xml><?xml version="1.0" encoding="utf-8"?>
<a:theme xmlns:a="http://schemas.openxmlformats.org/drawingml/2006/main" name="usrds13">
  <a:themeElements>
    <a:clrScheme name="usrds poster 12">
      <a:dk1>
        <a:srgbClr val="242D6E"/>
      </a:dk1>
      <a:lt1>
        <a:srgbClr val="FFFFFF"/>
      </a:lt1>
      <a:dk2>
        <a:srgbClr val="5A602A"/>
      </a:dk2>
      <a:lt2>
        <a:srgbClr val="808080"/>
      </a:lt2>
      <a:accent1>
        <a:srgbClr val="A3A342"/>
      </a:accent1>
      <a:accent2>
        <a:srgbClr val="5B4030"/>
      </a:accent2>
      <a:accent3>
        <a:srgbClr val="29404E"/>
      </a:accent3>
      <a:accent4>
        <a:srgbClr val="668896"/>
      </a:accent4>
      <a:accent5>
        <a:srgbClr val="687959"/>
      </a:accent5>
      <a:accent6>
        <a:srgbClr val="3B1D00"/>
      </a:accent6>
      <a:hlink>
        <a:srgbClr val="375453"/>
      </a:hlink>
      <a:folHlink>
        <a:srgbClr val="626F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usrds13">
  <a:themeElements>
    <a:clrScheme name="usrds poster 12">
      <a:dk1>
        <a:srgbClr val="242D6E"/>
      </a:dk1>
      <a:lt1>
        <a:srgbClr val="FFFFFF"/>
      </a:lt1>
      <a:dk2>
        <a:srgbClr val="5A602A"/>
      </a:dk2>
      <a:lt2>
        <a:srgbClr val="808080"/>
      </a:lt2>
      <a:accent1>
        <a:srgbClr val="A3A342"/>
      </a:accent1>
      <a:accent2>
        <a:srgbClr val="5B4030"/>
      </a:accent2>
      <a:accent3>
        <a:srgbClr val="29404E"/>
      </a:accent3>
      <a:accent4>
        <a:srgbClr val="668896"/>
      </a:accent4>
      <a:accent5>
        <a:srgbClr val="687959"/>
      </a:accent5>
      <a:accent6>
        <a:srgbClr val="3B1D00"/>
      </a:accent6>
      <a:hlink>
        <a:srgbClr val="375453"/>
      </a:hlink>
      <a:folHlink>
        <a:srgbClr val="626F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Προεπιλεγμένη σχεδίαση">
  <a:themeElements>
    <a:clrScheme name="Προεπιλεγμένη σχεδίαση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Προεπιλεγμένη σχεδίαση">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επιλεγμένη σχεδίαση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Προεπιλεγμένη σχεδίαση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Προεπιλεγμένη σχεδίαση">
  <a:themeElements>
    <a:clrScheme name="Προεπιλεγμένη σχεδίαση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Προεπιλεγμένη σχεδίαση">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επιλεγμένη σχεδίαση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Προεπιλεγμένη σχεδίαση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Προεπιλεγμένη σχεδίαση">
  <a:themeElements>
    <a:clrScheme name="Προεπιλεγμένη σχεδίαση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Προεπιλεγμένη σχεδίαση">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επιλεγμένη σχεδίαση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Προεπιλεγμένη σχεδίαση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16713</TotalTime>
  <Words>4062</Words>
  <Application>Microsoft Office PowerPoint</Application>
  <PresentationFormat>Προσαρμογή</PresentationFormat>
  <Paragraphs>628</Paragraphs>
  <Slides>77</Slides>
  <Notes>37</Notes>
  <HiddenSlides>6</HiddenSlides>
  <MMClips>0</MMClips>
  <ScaleCrop>false</ScaleCrop>
  <HeadingPairs>
    <vt:vector size="4" baseType="variant">
      <vt:variant>
        <vt:lpstr>Θέμα</vt:lpstr>
      </vt:variant>
      <vt:variant>
        <vt:i4>7</vt:i4>
      </vt:variant>
      <vt:variant>
        <vt:lpstr>Τίτλοι διαφανειών</vt:lpstr>
      </vt:variant>
      <vt:variant>
        <vt:i4>77</vt:i4>
      </vt:variant>
    </vt:vector>
  </HeadingPairs>
  <TitlesOfParts>
    <vt:vector size="84" baseType="lpstr">
      <vt:lpstr>Ion</vt:lpstr>
      <vt:lpstr>usrds13</vt:lpstr>
      <vt:lpstr>1_usrds13</vt:lpstr>
      <vt:lpstr>Προεπιλεγμένη σχεδίαση</vt:lpstr>
      <vt:lpstr>1_Προεπιλεγμένη σχεδίαση</vt:lpstr>
      <vt:lpstr>2_Προεπιλεγμένη σχεδίαση</vt:lpstr>
      <vt:lpstr>Office Theme</vt:lpstr>
      <vt:lpstr>Παρουσίαση του PowerPoint</vt:lpstr>
      <vt:lpstr>Στρογγυλό τραπέζι Ι: Εισαγωγικές γνώσεις στην οξεοβασική ισορροπία Προεδρείο: Φ. Παπουλίδου - Χ. Κατσίνας </vt:lpstr>
      <vt:lpstr>Φυσιολογία της οξεοβασικής ισορροπίας. Επίδραση του pH στις κυτταρικές λειτουργίες </vt:lpstr>
      <vt:lpstr>Επισήμανση</vt:lpstr>
      <vt:lpstr>Ποσότητες παραγόμενων οξέων</vt:lpstr>
      <vt:lpstr>Σχέση συγκέντρωσης [Η+], [OH-] και pH</vt:lpstr>
      <vt:lpstr>Παρουσίαση του PowerPoint</vt:lpstr>
      <vt:lpstr>παραγωγή μη πτητικών οξέων </vt:lpstr>
      <vt:lpstr>Παρουσίαση του PowerPoint</vt:lpstr>
      <vt:lpstr>Lactic Acidosis - Diagnosis</vt:lpstr>
      <vt:lpstr>Παρουσίαση του PowerPoint</vt:lpstr>
      <vt:lpstr>Παρουσίαση του PowerPoint</vt:lpstr>
      <vt:lpstr>pH και συγκέντρωση Η+ διαφόρων χώρων του οργανισμού</vt:lpstr>
      <vt:lpstr>Επίδραση των μεταβολών του εξωκυττάριου pH (pHo) στο κυτταροπλασματικό pH (pHk)</vt:lpstr>
      <vt:lpstr>Επίδραση των μεταβολών του εξωκυττάριου pH (pHo) στο κυτταροπλασματικό pH (pHk)</vt:lpstr>
      <vt:lpstr>Παρουσίαση του PowerPoint</vt:lpstr>
      <vt:lpstr>Παρουσίαση του PowerPoint</vt:lpstr>
      <vt:lpstr>pH του κυτταροπλάσματος(pHk)- ενδοκυττάριο pH (pHε) - pH οργανιδίων</vt:lpstr>
      <vt:lpstr>The pathophysiologic process of edema </vt:lpstr>
      <vt:lpstr>SODIUM, CHLORIDE, AND WATER BALANCE</vt:lpstr>
      <vt:lpstr>The Renin-Angiotensin-Aldosterone System</vt:lpstr>
      <vt:lpstr>Effects of Alterations in Extracellular Να Concentration in RBC, Body Cell, &amp; Neuron</vt:lpstr>
      <vt:lpstr>Παρουσίαση του PowerPoint</vt:lpstr>
      <vt:lpstr>Παρουσίαση του PowerPoint</vt:lpstr>
      <vt:lpstr>Παρουσίαση του PowerPoint</vt:lpstr>
      <vt:lpstr>Παρουσίαση του PowerPoint</vt:lpstr>
      <vt:lpstr>The Role of the Mitochondrion in Aerobic Respiration </vt:lpstr>
      <vt:lpstr>Παρουσίαση του PowerPoint</vt:lpstr>
      <vt:lpstr>Σημασία των [Η+] (άλλες επιδράσεις)</vt:lpstr>
      <vt:lpstr>το pH επηρεάζει τα ένζυμα</vt:lpstr>
      <vt:lpstr>Επίδραση των μεταβολών του pH στις κυτταρικές λειτουργίες </vt:lpstr>
      <vt:lpstr>απάντηση του οργανισμού σε κάθε μεταβολή του pH;</vt:lpstr>
      <vt:lpstr>υπεύθυνοι μηχανισμοί διατήρησης του pH του πλάσματος σε αλκαλικό εύρος (7,38-7,42):</vt:lpstr>
      <vt:lpstr>ρυθμιστικά συστήματα(buffers) - σταθερά ιονισμού (pΚ΄) </vt:lpstr>
      <vt:lpstr>Φυσιολογικά ρυθμιστικά συστήματα(buffers)</vt:lpstr>
      <vt:lpstr>Ρυθμιστικό σύστημα οστών</vt:lpstr>
      <vt:lpstr>ΡΥΘΜΙΣΤΙΚΑ ΔΙΑΛΥΜΑΤΑ ΣΤΟΝ ΟΡΓΑΝΙΣΜΟ</vt:lpstr>
      <vt:lpstr>Αποτελεσματική εξουδετέρωση του HCl σε ένα σκύλο συγκριτικά με την αδυναμία εξουδετέρωσης όταν η ίδια ποσότητα οξέος προστίθεται σε αποσταγμένο ύδωρ</vt:lpstr>
      <vt:lpstr>Πρώτη γραμμή άμυνας – Ταχεία(sec.) φυσικοχημική εξουδετέρωση</vt:lpstr>
      <vt:lpstr>Δεύτερη γραμμή άμυνας - Ταχεία αναπνευστική συμμετοχή</vt:lpstr>
      <vt:lpstr>Παρουσίαση του PowerPoint</vt:lpstr>
      <vt:lpstr>Ποια είναι η λειτουργία των ρυθμιστικών διαλυμάτων στον οργανισμό και ποια η συμβολή τους στη ρύθμιση της οξεοβασικής ισορροπίας;</vt:lpstr>
      <vt:lpstr>η σημασία του πνεύμονα ως αντιρροπιστικού οργάνου στην οξεοβασική ισορροπία</vt:lpstr>
      <vt:lpstr>Ποια είναι η σημασία του πνεύμονα ως αντιρροπιστικού οργάνου στην οξεοβασική ισορροπία;</vt:lpstr>
      <vt:lpstr>η σημασία του πνεύμονα ως αντιρροπιστικού οργάνου στην οξεοβασική ισορροπία;</vt:lpstr>
      <vt:lpstr>Ποια είναι η απάντηση του νεφρού σε ένα φορτίο οξέος ή βάσης;  </vt:lpstr>
      <vt:lpstr>Τρίτη γραμμή άμυνας - Νεφρική συμμετοχή (βραδεία)</vt:lpstr>
      <vt:lpstr>Επαναρρόφηση των διηθούμενων διττανθρακικών</vt:lpstr>
      <vt:lpstr>Επαναρρόφηση διττανθρακικών στο εγγύς εσπειραμένο σωληνάριο</vt:lpstr>
      <vt:lpstr>Επαναρρόφηση των διηθούμενων διττανθρακικών</vt:lpstr>
      <vt:lpstr>Επαναρρόφηση των διηθούμενων διττανθρακικών</vt:lpstr>
      <vt:lpstr>Τιτλοποιήσιμη οξύτητα</vt:lpstr>
      <vt:lpstr>Έκκριση Τ.Α. και σχηματισμός «νέων» HCO3-</vt:lpstr>
      <vt:lpstr>Αμμωνιογένεση και αποβολή ΝΗ4+</vt:lpstr>
      <vt:lpstr>Παράγοντες που μεταβάλλουν τη νεφρική αποβολή οξέος</vt:lpstr>
      <vt:lpstr>Επισήμανση</vt:lpstr>
      <vt:lpstr>Επαναρρόφηση διττανθρακικών  μετά από ένα φορτίο οξέος</vt:lpstr>
      <vt:lpstr>Δίαιτα &amp; Αμμωνιογένεση-αποβολή NH4+ στα ούρα</vt:lpstr>
      <vt:lpstr>Επαναρρόφηση των διττανθρακικών μετά ένα φορτίο βάσης  </vt:lpstr>
      <vt:lpstr>Τιτλοποιήσιμη οξύτητα μετά από ένα φορτίο οξέος ή βάσης </vt:lpstr>
      <vt:lpstr>Αμμωνιογένεση μετά από ένα φορτίο οξέος</vt:lpstr>
      <vt:lpstr>Ποια είναι η σημασία του πνεύμονα ως αντιρροπιστικού οργάνου στην οξεοβασική ισορροπία;</vt:lpstr>
      <vt:lpstr>Σχέση πνευμόνων και pH </vt:lpstr>
      <vt:lpstr>η σημασία του πνεύμονα ως αντιρροπιστικού οργάνου στην οξεοβασική ισορροπία;</vt:lpstr>
      <vt:lpstr>Παρουσίαση του PowerPoint</vt:lpstr>
      <vt:lpstr>Παρουσίαση του PowerPoint</vt:lpstr>
      <vt:lpstr>Αύξηση του pH διεγείρει τον κυψελιδικό αερισμό</vt:lpstr>
      <vt:lpstr>Παρουσίαση του PowerPoint</vt:lpstr>
      <vt:lpstr>Ρυθμιστικό σύστημα πρωτεϊνών* (Hb)</vt:lpstr>
      <vt:lpstr>Φαινόμενο Bohr</vt:lpstr>
      <vt:lpstr>Φαινόμενο Haldane</vt:lpstr>
      <vt:lpstr>Επισημάνσεις</vt:lpstr>
      <vt:lpstr>Επισημάνσεις</vt:lpstr>
      <vt:lpstr>Παρουσίαση του PowerPoint</vt:lpstr>
      <vt:lpstr>Παρουσίαση του PowerPoint</vt:lpstr>
      <vt:lpstr>Eπίδραση της PaO2 στον κυψελιδικό αερισμό</vt:lpstr>
      <vt:lpstr>Παρουσίαση του PowerPoint</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ΠΑΧΥΣΑΡΚΙΑ ΚΑΙ ΝΕΦΡΙΚΗ ΝΟΣΟΣ</dc:title>
  <dc:creator>Owner</dc:creator>
  <cp:lastModifiedBy>skn</cp:lastModifiedBy>
  <cp:revision>1028</cp:revision>
  <dcterms:created xsi:type="dcterms:W3CDTF">2014-11-22T06:10:52Z</dcterms:created>
  <dcterms:modified xsi:type="dcterms:W3CDTF">2017-09-24T06:40:43Z</dcterms:modified>
</cp:coreProperties>
</file>